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0"/>
  </p:notesMasterIdLst>
  <p:handoutMasterIdLst>
    <p:handoutMasterId r:id="rId21"/>
  </p:handoutMasterIdLst>
  <p:sldIdLst>
    <p:sldId id="256" r:id="rId2"/>
    <p:sldId id="544" r:id="rId3"/>
    <p:sldId id="512" r:id="rId4"/>
    <p:sldId id="530" r:id="rId5"/>
    <p:sldId id="531" r:id="rId6"/>
    <p:sldId id="532" r:id="rId7"/>
    <p:sldId id="533" r:id="rId8"/>
    <p:sldId id="534" r:id="rId9"/>
    <p:sldId id="535" r:id="rId10"/>
    <p:sldId id="536" r:id="rId11"/>
    <p:sldId id="537" r:id="rId12"/>
    <p:sldId id="538" r:id="rId13"/>
    <p:sldId id="539" r:id="rId14"/>
    <p:sldId id="540" r:id="rId15"/>
    <p:sldId id="541" r:id="rId16"/>
    <p:sldId id="542" r:id="rId17"/>
    <p:sldId id="543" r:id="rId18"/>
    <p:sldId id="527" r:id="rId19"/>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uncan.thomas" initials="d" lastIdx="8"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90000"/>
    <a:srgbClr val="3333CC"/>
    <a:srgbClr val="D1E7FB"/>
    <a:srgbClr val="D5C3DB"/>
    <a:srgbClr val="DDE0EF"/>
    <a:srgbClr val="FF9900"/>
    <a:srgbClr val="A50021"/>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984" autoAdjust="0"/>
    <p:restoredTop sz="70981" autoAdjust="0"/>
  </p:normalViewPr>
  <p:slideViewPr>
    <p:cSldViewPr>
      <p:cViewPr varScale="1">
        <p:scale>
          <a:sx n="94" d="100"/>
          <a:sy n="94" d="100"/>
        </p:scale>
        <p:origin x="1560"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150"/>
    </p:cViewPr>
  </p:sorterViewPr>
  <p:notesViewPr>
    <p:cSldViewPr>
      <p:cViewPr varScale="1">
        <p:scale>
          <a:sx n="70" d="100"/>
          <a:sy n="70" d="100"/>
        </p:scale>
        <p:origin x="-2184"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3038144" cy="464205"/>
          </a:xfrm>
          <a:prstGeom prst="rect">
            <a:avLst/>
          </a:prstGeom>
        </p:spPr>
        <p:txBody>
          <a:bodyPr vert="horz" lIns="93163" tIns="46582" rIns="93163" bIns="46582" rtlCol="0"/>
          <a:lstStyle>
            <a:lvl1pPr algn="l">
              <a:defRPr sz="1200">
                <a:latin typeface="Arial" charset="0"/>
              </a:defRPr>
            </a:lvl1pPr>
          </a:lstStyle>
          <a:p>
            <a:pPr>
              <a:defRPr/>
            </a:pPr>
            <a:endParaRPr lang="en-US"/>
          </a:p>
        </p:txBody>
      </p:sp>
      <p:sp>
        <p:nvSpPr>
          <p:cNvPr id="3" name="Date Placeholder 2"/>
          <p:cNvSpPr>
            <a:spLocks noGrp="1"/>
          </p:cNvSpPr>
          <p:nvPr>
            <p:ph type="dt" sz="quarter" idx="1"/>
          </p:nvPr>
        </p:nvSpPr>
        <p:spPr>
          <a:xfrm>
            <a:off x="3970736" y="2"/>
            <a:ext cx="3038144" cy="464205"/>
          </a:xfrm>
          <a:prstGeom prst="rect">
            <a:avLst/>
          </a:prstGeom>
        </p:spPr>
        <p:txBody>
          <a:bodyPr vert="horz" lIns="93163" tIns="46582" rIns="93163" bIns="46582" rtlCol="0"/>
          <a:lstStyle>
            <a:lvl1pPr algn="r">
              <a:defRPr sz="1200">
                <a:latin typeface="Arial" charset="0"/>
              </a:defRPr>
            </a:lvl1pPr>
          </a:lstStyle>
          <a:p>
            <a:pPr>
              <a:defRPr/>
            </a:pPr>
            <a:endParaRPr lang="en-US"/>
          </a:p>
        </p:txBody>
      </p:sp>
      <p:sp>
        <p:nvSpPr>
          <p:cNvPr id="4" name="Footer Placeholder 3"/>
          <p:cNvSpPr>
            <a:spLocks noGrp="1"/>
          </p:cNvSpPr>
          <p:nvPr>
            <p:ph type="ftr" sz="quarter" idx="2"/>
          </p:nvPr>
        </p:nvSpPr>
        <p:spPr>
          <a:xfrm>
            <a:off x="1" y="8830659"/>
            <a:ext cx="3038144" cy="464205"/>
          </a:xfrm>
          <a:prstGeom prst="rect">
            <a:avLst/>
          </a:prstGeom>
        </p:spPr>
        <p:txBody>
          <a:bodyPr vert="horz" lIns="93163" tIns="46582" rIns="93163" bIns="46582" rtlCol="0" anchor="b"/>
          <a:lstStyle>
            <a:lvl1pPr algn="l">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3970736" y="8830659"/>
            <a:ext cx="3038144" cy="464205"/>
          </a:xfrm>
          <a:prstGeom prst="rect">
            <a:avLst/>
          </a:prstGeom>
        </p:spPr>
        <p:txBody>
          <a:bodyPr vert="horz" lIns="93163" tIns="46582" rIns="93163" bIns="46582" rtlCol="0" anchor="b"/>
          <a:lstStyle>
            <a:lvl1pPr algn="r">
              <a:defRPr sz="1200">
                <a:latin typeface="Arial" charset="0"/>
              </a:defRPr>
            </a:lvl1pPr>
          </a:lstStyle>
          <a:p>
            <a:pPr>
              <a:defRPr/>
            </a:pPr>
            <a:fld id="{FEAE2B47-04DA-4314-A72E-423286AEE9E0}" type="slidenum">
              <a:rPr lang="en-US"/>
              <a:pPr>
                <a:defRPr/>
              </a:pPr>
              <a:t>‹#›</a:t>
            </a:fld>
            <a:endParaRPr lang="en-US" dirty="0"/>
          </a:p>
        </p:txBody>
      </p:sp>
    </p:spTree>
    <p:extLst>
      <p:ext uri="{BB962C8B-B14F-4D97-AF65-F5344CB8AC3E}">
        <p14:creationId xmlns:p14="http://schemas.microsoft.com/office/powerpoint/2010/main" val="2267841272"/>
      </p:ext>
    </p:extLst>
  </p:cSld>
  <p:clrMap bg1="lt1" tx1="dk1" bg2="lt2" tx2="dk2" accent1="accent1" accent2="accent2" accent3="accent3" accent4="accent4" accent5="accent5" accent6="accent6" hlink="hlink" folHlink="folHlink"/>
  <p:hf sldNum="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1" y="2"/>
            <a:ext cx="3038144" cy="464205"/>
          </a:xfrm>
          <a:prstGeom prst="rect">
            <a:avLst/>
          </a:prstGeom>
          <a:noFill/>
          <a:ln w="9525">
            <a:noFill/>
            <a:miter lim="800000"/>
            <a:headEnd/>
            <a:tailEnd/>
          </a:ln>
          <a:effectLst/>
        </p:spPr>
        <p:txBody>
          <a:bodyPr vert="horz" wrap="square" lIns="93163" tIns="46582" rIns="93163" bIns="46582" numCol="1" anchor="t" anchorCtr="0" compatLnSpc="1">
            <a:prstTxWarp prst="textNoShape">
              <a:avLst/>
            </a:prstTxWarp>
          </a:bodyPr>
          <a:lstStyle>
            <a:lvl1pPr>
              <a:defRPr sz="1200">
                <a:latin typeface="Gill Sans MT" pitchFamily="34" charset="0"/>
              </a:defRPr>
            </a:lvl1pPr>
          </a:lstStyle>
          <a:p>
            <a:pPr>
              <a:defRPr/>
            </a:pPr>
            <a:endParaRPr lang="en-US"/>
          </a:p>
        </p:txBody>
      </p:sp>
      <p:sp>
        <p:nvSpPr>
          <p:cNvPr id="19459" name="Rectangle 3"/>
          <p:cNvSpPr>
            <a:spLocks noGrp="1" noChangeArrowheads="1"/>
          </p:cNvSpPr>
          <p:nvPr>
            <p:ph type="dt" idx="1"/>
          </p:nvPr>
        </p:nvSpPr>
        <p:spPr bwMode="auto">
          <a:xfrm>
            <a:off x="3970736" y="2"/>
            <a:ext cx="3038144" cy="464205"/>
          </a:xfrm>
          <a:prstGeom prst="rect">
            <a:avLst/>
          </a:prstGeom>
          <a:noFill/>
          <a:ln w="9525">
            <a:noFill/>
            <a:miter lim="800000"/>
            <a:headEnd/>
            <a:tailEnd/>
          </a:ln>
          <a:effectLst/>
        </p:spPr>
        <p:txBody>
          <a:bodyPr vert="horz" wrap="square" lIns="93163" tIns="46582" rIns="93163" bIns="46582" numCol="1" anchor="t" anchorCtr="0" compatLnSpc="1">
            <a:prstTxWarp prst="textNoShape">
              <a:avLst/>
            </a:prstTxWarp>
          </a:bodyPr>
          <a:lstStyle>
            <a:lvl1pPr algn="r">
              <a:defRPr sz="1200">
                <a:latin typeface="Gill Sans MT" pitchFamily="34" charset="0"/>
              </a:defRPr>
            </a:lvl1pPr>
          </a:lstStyle>
          <a:p>
            <a:pPr>
              <a:defRPr/>
            </a:pPr>
            <a:endParaRPr lang="en-US"/>
          </a:p>
        </p:txBody>
      </p:sp>
      <p:sp>
        <p:nvSpPr>
          <p:cNvPr id="28676"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p:spPr>
      </p:sp>
      <p:sp>
        <p:nvSpPr>
          <p:cNvPr id="19461" name="Rectangle 5"/>
          <p:cNvSpPr>
            <a:spLocks noGrp="1" noChangeArrowheads="1"/>
          </p:cNvSpPr>
          <p:nvPr>
            <p:ph type="body" sz="quarter" idx="3"/>
          </p:nvPr>
        </p:nvSpPr>
        <p:spPr bwMode="auto">
          <a:xfrm>
            <a:off x="701347" y="4416100"/>
            <a:ext cx="5607711" cy="4182457"/>
          </a:xfrm>
          <a:prstGeom prst="rect">
            <a:avLst/>
          </a:prstGeom>
          <a:noFill/>
          <a:ln w="9525">
            <a:noFill/>
            <a:miter lim="800000"/>
            <a:headEnd/>
            <a:tailEnd/>
          </a:ln>
          <a:effectLst/>
        </p:spPr>
        <p:txBody>
          <a:bodyPr vert="horz" wrap="square" lIns="93163" tIns="46582" rIns="93163" bIns="4658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9462" name="Rectangle 6"/>
          <p:cNvSpPr>
            <a:spLocks noGrp="1" noChangeArrowheads="1"/>
          </p:cNvSpPr>
          <p:nvPr>
            <p:ph type="ftr" sz="quarter" idx="4"/>
          </p:nvPr>
        </p:nvSpPr>
        <p:spPr bwMode="auto">
          <a:xfrm>
            <a:off x="1" y="8830659"/>
            <a:ext cx="3038144" cy="464205"/>
          </a:xfrm>
          <a:prstGeom prst="rect">
            <a:avLst/>
          </a:prstGeom>
          <a:noFill/>
          <a:ln w="9525">
            <a:noFill/>
            <a:miter lim="800000"/>
            <a:headEnd/>
            <a:tailEnd/>
          </a:ln>
          <a:effectLst/>
        </p:spPr>
        <p:txBody>
          <a:bodyPr vert="horz" wrap="square" lIns="93163" tIns="46582" rIns="93163" bIns="46582" numCol="1" anchor="b" anchorCtr="0" compatLnSpc="1">
            <a:prstTxWarp prst="textNoShape">
              <a:avLst/>
            </a:prstTxWarp>
          </a:bodyPr>
          <a:lstStyle>
            <a:lvl1pPr>
              <a:defRPr sz="1200">
                <a:latin typeface="Gill Sans MT" pitchFamily="34" charset="0"/>
              </a:defRPr>
            </a:lvl1pPr>
          </a:lstStyle>
          <a:p>
            <a:pPr>
              <a:defRPr/>
            </a:pPr>
            <a:endParaRPr lang="en-US"/>
          </a:p>
        </p:txBody>
      </p:sp>
      <p:sp>
        <p:nvSpPr>
          <p:cNvPr id="19463" name="Rectangle 7"/>
          <p:cNvSpPr>
            <a:spLocks noGrp="1" noChangeArrowheads="1"/>
          </p:cNvSpPr>
          <p:nvPr>
            <p:ph type="sldNum" sz="quarter" idx="5"/>
          </p:nvPr>
        </p:nvSpPr>
        <p:spPr bwMode="auto">
          <a:xfrm>
            <a:off x="3970736" y="8830659"/>
            <a:ext cx="3038144" cy="464205"/>
          </a:xfrm>
          <a:prstGeom prst="rect">
            <a:avLst/>
          </a:prstGeom>
          <a:noFill/>
          <a:ln w="9525">
            <a:noFill/>
            <a:miter lim="800000"/>
            <a:headEnd/>
            <a:tailEnd/>
          </a:ln>
          <a:effectLst/>
        </p:spPr>
        <p:txBody>
          <a:bodyPr vert="horz" wrap="square" lIns="93163" tIns="46582" rIns="93163" bIns="46582" numCol="1" anchor="b" anchorCtr="0" compatLnSpc="1">
            <a:prstTxWarp prst="textNoShape">
              <a:avLst/>
            </a:prstTxWarp>
          </a:bodyPr>
          <a:lstStyle>
            <a:lvl1pPr algn="r">
              <a:defRPr sz="1200">
                <a:latin typeface="Gill Sans MT" pitchFamily="34" charset="0"/>
              </a:defRPr>
            </a:lvl1pPr>
          </a:lstStyle>
          <a:p>
            <a:pPr>
              <a:defRPr/>
            </a:pPr>
            <a:fld id="{09618D50-7349-43D7-ACB6-90070EE9AF0D}" type="slidenum">
              <a:rPr lang="en-US"/>
              <a:pPr>
                <a:defRPr/>
              </a:pPr>
              <a:t>‹#›</a:t>
            </a:fld>
            <a:endParaRPr lang="en-US" dirty="0"/>
          </a:p>
        </p:txBody>
      </p:sp>
    </p:spTree>
    <p:extLst>
      <p:ext uri="{BB962C8B-B14F-4D97-AF65-F5344CB8AC3E}">
        <p14:creationId xmlns:p14="http://schemas.microsoft.com/office/powerpoint/2010/main" val="68825546"/>
      </p:ext>
    </p:extLst>
  </p:cSld>
  <p:clrMap bg1="lt1" tx1="dk1" bg2="lt2" tx2="dk2" accent1="accent1" accent2="accent2" accent3="accent3" accent4="accent4" accent5="accent5" accent6="accent6" hlink="hlink" folHlink="folHlink"/>
  <p:hf sldNum="0"/>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p:spPr>
        <p:txBody>
          <a:bodyPr/>
          <a:lstStyle/>
          <a:p>
            <a:endParaRPr lang="en-US" sz="1300" dirty="0"/>
          </a:p>
        </p:txBody>
      </p:sp>
      <p:sp>
        <p:nvSpPr>
          <p:cNvPr id="29700" name="Date Placeholder 4"/>
          <p:cNvSpPr>
            <a:spLocks noGrp="1"/>
          </p:cNvSpPr>
          <p:nvPr>
            <p:ph type="dt" sz="quarter" idx="1"/>
          </p:nvPr>
        </p:nvSpPr>
        <p:spPr>
          <a:noFill/>
        </p:spPr>
        <p:txBody>
          <a:bodyPr/>
          <a:lstStyle/>
          <a:p>
            <a:endParaRPr lang="en-US" smtClean="0">
              <a:latin typeface="Gill Sans MT"/>
            </a:endParaRPr>
          </a:p>
        </p:txBody>
      </p:sp>
      <p:sp>
        <p:nvSpPr>
          <p:cNvPr id="29701" name="Footer Placeholder 5"/>
          <p:cNvSpPr>
            <a:spLocks noGrp="1"/>
          </p:cNvSpPr>
          <p:nvPr>
            <p:ph type="ftr" sz="quarter" idx="4"/>
          </p:nvPr>
        </p:nvSpPr>
        <p:spPr>
          <a:noFill/>
        </p:spPr>
        <p:txBody>
          <a:bodyPr/>
          <a:lstStyle/>
          <a:p>
            <a:endParaRPr lang="en-US" smtClean="0">
              <a:latin typeface="Gill Sans MT"/>
            </a:endParaRPr>
          </a:p>
        </p:txBody>
      </p:sp>
      <p:sp>
        <p:nvSpPr>
          <p:cNvPr id="29702" name="Header Placeholder 6"/>
          <p:cNvSpPr>
            <a:spLocks noGrp="1"/>
          </p:cNvSpPr>
          <p:nvPr>
            <p:ph type="hdr" sz="quarter"/>
          </p:nvPr>
        </p:nvSpPr>
        <p:spPr>
          <a:noFill/>
        </p:spPr>
        <p:txBody>
          <a:bodyPr/>
          <a:lstStyle/>
          <a:p>
            <a:endParaRPr lang="en-US" smtClean="0">
              <a:latin typeface="Gill Sans MT"/>
            </a:endParaRPr>
          </a:p>
        </p:txBody>
      </p:sp>
    </p:spTree>
    <p:extLst>
      <p:ext uri="{BB962C8B-B14F-4D97-AF65-F5344CB8AC3E}">
        <p14:creationId xmlns:p14="http://schemas.microsoft.com/office/powerpoint/2010/main" val="19467699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7C3C44DD-8B7F-457B-939C-3A94AB03034A}" type="slidenum">
              <a:rPr lang="en-US" smtClean="0"/>
              <a:pPr/>
              <a:t>10</a:t>
            </a:fld>
            <a:endParaRPr lang="en-US"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defTabSz="949325"/>
            <a:r>
              <a:rPr lang="en-US" altLang="en-US" dirty="0" smtClean="0"/>
              <a:t>Look for observations with more than two standard deviations.  These are considered potential outliers and require investigation to keep or reject as a data point</a:t>
            </a:r>
          </a:p>
          <a:p>
            <a:pPr defTabSz="949325"/>
            <a:r>
              <a:rPr lang="en-US" altLang="en-US" dirty="0" smtClean="0"/>
              <a:t>We will be discussing two types of outliers with regard to the dependent variable:  outliers with respect to actual Y’s (these are each Y)</a:t>
            </a:r>
            <a:r>
              <a:rPr lang="en-US" altLang="en-US" baseline="0" dirty="0" smtClean="0"/>
              <a:t> </a:t>
            </a:r>
            <a:r>
              <a:rPr lang="en-US" altLang="en-US" dirty="0" smtClean="0"/>
              <a:t>and also with respect to calculated Y’s (these are each </a:t>
            </a:r>
            <a:r>
              <a:rPr lang="en-US" altLang="en-US" dirty="0" err="1" smtClean="0"/>
              <a:t>Y</a:t>
            </a:r>
            <a:r>
              <a:rPr lang="en-US" altLang="en-US" baseline="-25000" dirty="0" err="1" smtClean="0"/>
              <a:t>x</a:t>
            </a:r>
            <a:r>
              <a:rPr lang="en-US" altLang="en-US" dirty="0" smtClean="0"/>
              <a:t>).</a:t>
            </a:r>
          </a:p>
          <a:p>
            <a:pPr defTabSz="949325"/>
            <a:endParaRPr lang="en-US" altLang="en-US" dirty="0" smtClean="0"/>
          </a:p>
          <a:p>
            <a:pPr defTabSz="949325"/>
            <a:r>
              <a:rPr lang="en-US" altLang="en-US" dirty="0" smtClean="0"/>
              <a:t>Outliers with respect to Y will be treated in much the same way as we treated outliers with respect to X. Just as with X outliers, Y outliers can identify gaps in the data.  And in the same way we evaluated X, we will evaluate Y outliers using the technique:    Where the SE is greater than or equal to </a:t>
            </a:r>
            <a:r>
              <a:rPr lang="en-US" altLang="en-US" dirty="0" smtClean="0">
                <a:sym typeface="Symbol" panose="05050102010706020507" pitchFamily="18" charset="2"/>
              </a:rPr>
              <a:t></a:t>
            </a:r>
            <a:r>
              <a:rPr lang="en-US" altLang="en-US" dirty="0" smtClean="0"/>
              <a:t> 2 standard deviations, the Y or </a:t>
            </a:r>
            <a:r>
              <a:rPr lang="en-US" altLang="en-US" dirty="0" err="1" smtClean="0"/>
              <a:t>Y</a:t>
            </a:r>
            <a:r>
              <a:rPr lang="en-US" altLang="en-US" baseline="-25000" dirty="0" err="1" smtClean="0"/>
              <a:t>x</a:t>
            </a:r>
            <a:r>
              <a:rPr lang="en-US" altLang="en-US" dirty="0" smtClean="0"/>
              <a:t> is considered an outlier (or using the </a:t>
            </a:r>
            <a:r>
              <a:rPr lang="en-US" altLang="en-US" i="1" dirty="0" smtClean="0"/>
              <a:t>t</a:t>
            </a:r>
            <a:r>
              <a:rPr lang="en-US" altLang="en-US" dirty="0" smtClean="0"/>
              <a:t> tables to test at an </a:t>
            </a:r>
            <a:r>
              <a:rPr lang="en-US" altLang="en-US" dirty="0" smtClean="0">
                <a:sym typeface="Symbol" panose="05050102010706020507" pitchFamily="18" charset="2"/>
              </a:rPr>
              <a:t></a:t>
            </a:r>
            <a:r>
              <a:rPr lang="en-US" altLang="en-US" dirty="0" smtClean="0"/>
              <a:t> of .05).</a:t>
            </a:r>
            <a:endParaRPr lang="en-US" altLang="en-US" dirty="0"/>
          </a:p>
        </p:txBody>
      </p:sp>
    </p:spTree>
    <p:extLst>
      <p:ext uri="{BB962C8B-B14F-4D97-AF65-F5344CB8AC3E}">
        <p14:creationId xmlns:p14="http://schemas.microsoft.com/office/powerpoint/2010/main" val="33495678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7C3C44DD-8B7F-457B-939C-3A94AB03034A}" type="slidenum">
              <a:rPr lang="en-US" smtClean="0"/>
              <a:pPr/>
              <a:t>11</a:t>
            </a:fld>
            <a:endParaRPr lang="en-US"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r>
              <a:rPr lang="en-US" altLang="en-US" dirty="0" smtClean="0"/>
              <a:t>First we look at our data to see if the data is homogeneous based on the values of the independent variable.</a:t>
            </a:r>
          </a:p>
          <a:p>
            <a:endParaRPr lang="en-US" altLang="en-US" dirty="0" smtClean="0"/>
          </a:p>
          <a:p>
            <a:r>
              <a:rPr lang="en-US" altLang="en-US" dirty="0" smtClean="0"/>
              <a:t>To find </a:t>
            </a:r>
            <a:r>
              <a:rPr lang="en-US" altLang="en-US" b="1" dirty="0" err="1" smtClean="0"/>
              <a:t>S</a:t>
            </a:r>
            <a:r>
              <a:rPr lang="en-US" altLang="en-US" sz="800" dirty="0" err="1" smtClean="0"/>
              <a:t>y</a:t>
            </a:r>
            <a:r>
              <a:rPr lang="en-US" altLang="en-US" baseline="-25000" dirty="0" err="1" smtClean="0"/>
              <a:t>x</a:t>
            </a:r>
            <a:r>
              <a:rPr lang="en-US" altLang="en-US" dirty="0" smtClean="0"/>
              <a:t> , you can also run </a:t>
            </a:r>
            <a:r>
              <a:rPr lang="en-US" altLang="en-US" dirty="0" err="1" smtClean="0"/>
              <a:t>univariate</a:t>
            </a:r>
            <a:r>
              <a:rPr lang="en-US" altLang="en-US" dirty="0" smtClean="0"/>
              <a:t> statistics in </a:t>
            </a:r>
            <a:r>
              <a:rPr lang="en-US" altLang="en-US" dirty="0" smtClean="0"/>
              <a:t>stat packages </a:t>
            </a:r>
            <a:r>
              <a:rPr lang="en-US" altLang="en-US" dirty="0" smtClean="0"/>
              <a:t>which includes standard</a:t>
            </a:r>
            <a:r>
              <a:rPr lang="en-US" altLang="en-US" baseline="0" dirty="0" smtClean="0"/>
              <a:t> </a:t>
            </a:r>
            <a:r>
              <a:rPr lang="en-US" altLang="en-US" dirty="0" smtClean="0"/>
              <a:t>deviation.</a:t>
            </a:r>
          </a:p>
          <a:p>
            <a:pPr defTabSz="949325"/>
            <a:endParaRPr lang="en-US" altLang="en-US" dirty="0"/>
          </a:p>
        </p:txBody>
      </p:sp>
    </p:spTree>
    <p:extLst>
      <p:ext uri="{BB962C8B-B14F-4D97-AF65-F5344CB8AC3E}">
        <p14:creationId xmlns:p14="http://schemas.microsoft.com/office/powerpoint/2010/main" val="2089180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BEB657-1D0C-4986-9BCE-18704291F23B}" type="slidenum">
              <a:rPr lang="en-US" altLang="en-US"/>
              <a:pPr/>
              <a:t>12</a:t>
            </a:fld>
            <a:endParaRPr lang="en-US" altLang="en-US"/>
          </a:p>
        </p:txBody>
      </p:sp>
      <p:sp>
        <p:nvSpPr>
          <p:cNvPr id="221186" name="Rectangle 2"/>
          <p:cNvSpPr>
            <a:spLocks noGrp="1" noRot="1" noChangeAspect="1" noChangeArrowheads="1" noTextEdit="1"/>
          </p:cNvSpPr>
          <p:nvPr>
            <p:ph type="sldImg"/>
          </p:nvPr>
        </p:nvSpPr>
        <p:spPr>
          <a:ln/>
        </p:spPr>
      </p:sp>
      <p:sp>
        <p:nvSpPr>
          <p:cNvPr id="221187" name="Rectangle 3"/>
          <p:cNvSpPr>
            <a:spLocks noGrp="1" noChangeArrowheads="1"/>
          </p:cNvSpPr>
          <p:nvPr>
            <p:ph type="body" idx="1"/>
          </p:nvPr>
        </p:nvSpPr>
        <p:spPr/>
        <p:txBody>
          <a:bodyPr/>
          <a:lstStyle/>
          <a:p>
            <a:r>
              <a:rPr lang="en-US" altLang="en-US" dirty="0" smtClean="0"/>
              <a:t>Using </a:t>
            </a:r>
            <a:r>
              <a:rPr lang="en-US" altLang="en-US" dirty="0"/>
              <a:t>the +/-2 </a:t>
            </a:r>
            <a:r>
              <a:rPr lang="en-US" altLang="en-US" dirty="0" err="1"/>
              <a:t>std</a:t>
            </a:r>
            <a:r>
              <a:rPr lang="en-US" altLang="en-US" dirty="0"/>
              <a:t> </a:t>
            </a:r>
            <a:r>
              <a:rPr lang="en-US" altLang="en-US" dirty="0" err="1"/>
              <a:t>devs</a:t>
            </a:r>
            <a:r>
              <a:rPr lang="en-US" altLang="en-US" dirty="0"/>
              <a:t>, we can see that </a:t>
            </a:r>
            <a:r>
              <a:rPr lang="en-US" altLang="en-US" dirty="0" smtClean="0"/>
              <a:t>observations 9 and </a:t>
            </a:r>
            <a:r>
              <a:rPr lang="en-US" altLang="en-US" dirty="0"/>
              <a:t>16 </a:t>
            </a:r>
            <a:r>
              <a:rPr lang="en-US" altLang="en-US" dirty="0" smtClean="0"/>
              <a:t>are</a:t>
            </a:r>
            <a:r>
              <a:rPr lang="en-US" altLang="en-US" baseline="0" dirty="0" smtClean="0"/>
              <a:t> potential</a:t>
            </a:r>
            <a:r>
              <a:rPr lang="en-US" altLang="en-US" dirty="0" smtClean="0"/>
              <a:t> outliers.  </a:t>
            </a:r>
            <a:endParaRPr lang="en-US" altLang="en-US" dirty="0"/>
          </a:p>
        </p:txBody>
      </p:sp>
    </p:spTree>
    <p:extLst>
      <p:ext uri="{BB962C8B-B14F-4D97-AF65-F5344CB8AC3E}">
        <p14:creationId xmlns:p14="http://schemas.microsoft.com/office/powerpoint/2010/main" val="40666382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BEB657-1D0C-4986-9BCE-18704291F23B}" type="slidenum">
              <a:rPr lang="en-US" altLang="en-US"/>
              <a:pPr/>
              <a:t>13</a:t>
            </a:fld>
            <a:endParaRPr lang="en-US" altLang="en-US"/>
          </a:p>
        </p:txBody>
      </p:sp>
      <p:sp>
        <p:nvSpPr>
          <p:cNvPr id="221186" name="Rectangle 2"/>
          <p:cNvSpPr>
            <a:spLocks noGrp="1" noRot="1" noChangeAspect="1" noChangeArrowheads="1" noTextEdit="1"/>
          </p:cNvSpPr>
          <p:nvPr>
            <p:ph type="sldImg"/>
          </p:nvPr>
        </p:nvSpPr>
        <p:spPr>
          <a:ln/>
        </p:spPr>
      </p:sp>
      <p:sp>
        <p:nvSpPr>
          <p:cNvPr id="221187" name="Rectangle 3"/>
          <p:cNvSpPr>
            <a:spLocks noGrp="1" noChangeArrowheads="1"/>
          </p:cNvSpPr>
          <p:nvPr>
            <p:ph type="body" idx="1"/>
          </p:nvPr>
        </p:nvSpPr>
        <p:spPr/>
        <p:txBody>
          <a:bodyPr/>
          <a:lstStyle/>
          <a:p>
            <a:r>
              <a:rPr lang="en-US" altLang="en-US" dirty="0" smtClean="0"/>
              <a:t>S</a:t>
            </a:r>
            <a:r>
              <a:rPr lang="en-US" altLang="en-US" baseline="30000" dirty="0" smtClean="0"/>
              <a:t>2</a:t>
            </a:r>
            <a:r>
              <a:rPr lang="en-US" altLang="en-US" dirty="0" smtClean="0"/>
              <a:t>{</a:t>
            </a:r>
            <a:r>
              <a:rPr lang="en-US" altLang="en-US" dirty="0" err="1" smtClean="0"/>
              <a:t>ei</a:t>
            </a:r>
            <a:r>
              <a:rPr lang="en-US" altLang="en-US" dirty="0" smtClean="0"/>
              <a:t>] is an unbiased estimator</a:t>
            </a:r>
            <a:r>
              <a:rPr lang="en-US" altLang="en-US" baseline="0" dirty="0" smtClean="0"/>
              <a:t> of variance.</a:t>
            </a:r>
          </a:p>
          <a:p>
            <a:endParaRPr lang="en-US" alt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This technique, which could be considered a refinement of the standardized residual, is sometimes referred to as the</a:t>
            </a:r>
            <a:r>
              <a:rPr lang="en-US" altLang="en-US" i="1" dirty="0" smtClean="0"/>
              <a:t> </a:t>
            </a:r>
            <a:r>
              <a:rPr lang="en-US" altLang="en-US" i="1" dirty="0" err="1" smtClean="0"/>
              <a:t>Studentized</a:t>
            </a:r>
            <a:r>
              <a:rPr lang="en-US" altLang="en-US" i="1" dirty="0" smtClean="0"/>
              <a:t> Residual</a:t>
            </a:r>
            <a:r>
              <a:rPr lang="en-US" altLang="en-US" dirty="0" smtClean="0"/>
              <a:t> or </a:t>
            </a:r>
            <a:r>
              <a:rPr lang="en-US" altLang="en-US" i="1" dirty="0" smtClean="0"/>
              <a:t>Internally </a:t>
            </a:r>
            <a:r>
              <a:rPr lang="en-US" altLang="en-US" i="1" dirty="0" err="1" smtClean="0"/>
              <a:t>Studentized</a:t>
            </a:r>
            <a:r>
              <a:rPr lang="en-US" altLang="en-US" i="1" dirty="0" smtClean="0"/>
              <a:t> Residual</a:t>
            </a:r>
            <a:r>
              <a:rPr lang="en-US" altLang="en-US" dirty="0" smtClean="0"/>
              <a:t>.  This approach considers that the residuals could have substantially different variances, whereas the internally </a:t>
            </a:r>
            <a:r>
              <a:rPr lang="en-US" altLang="en-US" dirty="0" err="1" smtClean="0"/>
              <a:t>studentized</a:t>
            </a:r>
            <a:r>
              <a:rPr lang="en-US" altLang="en-US" dirty="0" smtClean="0"/>
              <a:t> residual makes an adjustment which results in the residuals having a constant variance.  This adjustment makes use of the leverage values of an observation.</a:t>
            </a:r>
          </a:p>
          <a:p>
            <a:endParaRPr lang="en-US" altLang="en-US" baseline="0" dirty="0" smtClean="0"/>
          </a:p>
          <a:p>
            <a:endParaRPr lang="en-US" altLang="en-US" baseline="0" dirty="0" smtClean="0"/>
          </a:p>
          <a:p>
            <a:r>
              <a:rPr lang="en-US" altLang="en-US" dirty="0" smtClean="0"/>
              <a:t>Rather </a:t>
            </a:r>
            <a:r>
              <a:rPr lang="en-US" altLang="en-US" dirty="0"/>
              <a:t>than actually calculating the </a:t>
            </a:r>
            <a:r>
              <a:rPr lang="en-US" altLang="en-US" i="1" dirty="0" err="1"/>
              <a:t>Studentized</a:t>
            </a:r>
            <a:r>
              <a:rPr lang="en-US" altLang="en-US" i="1" dirty="0"/>
              <a:t> Residual, </a:t>
            </a:r>
            <a:r>
              <a:rPr lang="en-US" altLang="en-US" dirty="0" smtClean="0"/>
              <a:t>look </a:t>
            </a:r>
            <a:r>
              <a:rPr lang="en-US" altLang="en-US" dirty="0"/>
              <a:t>at the </a:t>
            </a:r>
            <a:r>
              <a:rPr lang="en-US" altLang="en-US" dirty="0" smtClean="0"/>
              <a:t>statistical </a:t>
            </a:r>
            <a:r>
              <a:rPr lang="en-US" altLang="en-US" dirty="0"/>
              <a:t>output. The Standardize Residual Table has a column for </a:t>
            </a:r>
            <a:r>
              <a:rPr lang="en-US" altLang="en-US" dirty="0" err="1"/>
              <a:t>Std</a:t>
            </a:r>
            <a:r>
              <a:rPr lang="en-US" altLang="en-US" dirty="0"/>
              <a:t> Res.  This is actually the </a:t>
            </a:r>
            <a:r>
              <a:rPr lang="en-US" altLang="en-US" i="1" dirty="0" err="1"/>
              <a:t>Studentized</a:t>
            </a:r>
            <a:r>
              <a:rPr lang="en-US" altLang="en-US" i="1" dirty="0"/>
              <a:t> Residual.</a:t>
            </a:r>
            <a:endParaRPr lang="en-US" altLang="en-US" dirty="0"/>
          </a:p>
          <a:p>
            <a:r>
              <a:rPr lang="en-US" altLang="en-US" dirty="0"/>
              <a:t>Using the +/-2 </a:t>
            </a:r>
            <a:r>
              <a:rPr lang="en-US" altLang="en-US" dirty="0" err="1"/>
              <a:t>std</a:t>
            </a:r>
            <a:r>
              <a:rPr lang="en-US" altLang="en-US" dirty="0"/>
              <a:t> </a:t>
            </a:r>
            <a:r>
              <a:rPr lang="en-US" altLang="en-US" dirty="0" err="1" smtClean="0"/>
              <a:t>devs</a:t>
            </a:r>
            <a:r>
              <a:rPr lang="en-US" altLang="en-US" dirty="0" smtClean="0"/>
              <a:t> rule, </a:t>
            </a:r>
            <a:r>
              <a:rPr lang="en-US" altLang="en-US" dirty="0"/>
              <a:t>we can see that observation 16 is an </a:t>
            </a:r>
            <a:r>
              <a:rPr lang="en-US" altLang="en-US" dirty="0" smtClean="0"/>
              <a:t>outlier.  </a:t>
            </a:r>
            <a:endParaRPr lang="en-US" altLang="en-US" dirty="0"/>
          </a:p>
        </p:txBody>
      </p:sp>
    </p:spTree>
    <p:extLst>
      <p:ext uri="{BB962C8B-B14F-4D97-AF65-F5344CB8AC3E}">
        <p14:creationId xmlns:p14="http://schemas.microsoft.com/office/powerpoint/2010/main" val="12364957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28090D-50DA-4494-AA5E-96A8B1E8AB24}" type="slidenum">
              <a:rPr lang="en-US" altLang="en-US"/>
              <a:pPr/>
              <a:t>14</a:t>
            </a:fld>
            <a:endParaRPr lang="en-US" altLang="en-US"/>
          </a:p>
        </p:txBody>
      </p:sp>
      <p:sp>
        <p:nvSpPr>
          <p:cNvPr id="138242" name="Rectangle 2"/>
          <p:cNvSpPr>
            <a:spLocks noGrp="1" noChangeArrowheads="1"/>
          </p:cNvSpPr>
          <p:nvPr>
            <p:ph type="body" idx="1"/>
          </p:nvPr>
        </p:nvSpPr>
        <p:spPr>
          <a:xfrm>
            <a:off x="914400" y="4416425"/>
            <a:ext cx="5029200" cy="4181475"/>
          </a:xfrm>
          <a:noFill/>
          <a:ln/>
        </p:spPr>
        <p:txBody>
          <a:bodyPr lIns="95469" tIns="49326" rIns="95469" bIns="49326"/>
          <a:lstStyle/>
          <a:p>
            <a:pPr defTabSz="949325"/>
            <a:endParaRPr lang="en-US" altLang="en-US" dirty="0"/>
          </a:p>
        </p:txBody>
      </p:sp>
      <p:sp>
        <p:nvSpPr>
          <p:cNvPr id="138243" name="Rectangle 3"/>
          <p:cNvSpPr>
            <a:spLocks noGrp="1" noRot="1" noChangeAspect="1" noChangeArrowheads="1" noTextEdit="1"/>
          </p:cNvSpPr>
          <p:nvPr>
            <p:ph type="sldImg"/>
          </p:nvPr>
        </p:nvSpPr>
        <p:spPr>
          <a:xfrm>
            <a:off x="1114425" y="704850"/>
            <a:ext cx="4629150" cy="3473450"/>
          </a:xfrm>
          <a:ln w="12700" cap="flat">
            <a:solidFill>
              <a:schemeClr val="tx1"/>
            </a:solidFill>
          </a:ln>
          <a:extLst>
            <a:ext uri="{909E8E84-426E-40DD-AFC4-6F175D3DCCD1}">
              <a14:hiddenFill xmlns:a14="http://schemas.microsoft.com/office/drawing/2010/main">
                <a:noFill/>
              </a14:hiddenFill>
            </a:ext>
          </a:extLst>
        </p:spPr>
      </p:sp>
    </p:spTree>
    <p:extLst>
      <p:ext uri="{BB962C8B-B14F-4D97-AF65-F5344CB8AC3E}">
        <p14:creationId xmlns:p14="http://schemas.microsoft.com/office/powerpoint/2010/main" val="39730632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28090D-50DA-4494-AA5E-96A8B1E8AB24}" type="slidenum">
              <a:rPr lang="en-US" altLang="en-US"/>
              <a:pPr/>
              <a:t>15</a:t>
            </a:fld>
            <a:endParaRPr lang="en-US" altLang="en-US"/>
          </a:p>
        </p:txBody>
      </p:sp>
      <p:sp>
        <p:nvSpPr>
          <p:cNvPr id="138242" name="Rectangle 2"/>
          <p:cNvSpPr>
            <a:spLocks noGrp="1" noChangeArrowheads="1"/>
          </p:cNvSpPr>
          <p:nvPr>
            <p:ph type="body" idx="1"/>
          </p:nvPr>
        </p:nvSpPr>
        <p:spPr>
          <a:xfrm>
            <a:off x="914400" y="4416425"/>
            <a:ext cx="5029200" cy="4181475"/>
          </a:xfrm>
          <a:noFill/>
          <a:ln/>
        </p:spPr>
        <p:txBody>
          <a:bodyPr lIns="95469" tIns="49326" rIns="95469" bIns="49326"/>
          <a:lstStyle/>
          <a:p>
            <a:pPr defTabSz="949325"/>
            <a:r>
              <a:rPr lang="en-US" altLang="en-US" dirty="0" smtClean="0"/>
              <a:t>To appreciate how Cook’s D works, go through the dataset and create a new CER without a data point and see how the new line predicts the point deleted.  Repeat process for each data point.</a:t>
            </a:r>
            <a:endParaRPr lang="en-US" altLang="en-US" dirty="0"/>
          </a:p>
        </p:txBody>
      </p:sp>
      <p:sp>
        <p:nvSpPr>
          <p:cNvPr id="138243" name="Rectangle 3"/>
          <p:cNvSpPr>
            <a:spLocks noGrp="1" noRot="1" noChangeAspect="1" noChangeArrowheads="1" noTextEdit="1"/>
          </p:cNvSpPr>
          <p:nvPr>
            <p:ph type="sldImg"/>
          </p:nvPr>
        </p:nvSpPr>
        <p:spPr>
          <a:xfrm>
            <a:off x="1114425" y="704850"/>
            <a:ext cx="4629150" cy="3473450"/>
          </a:xfrm>
          <a:ln w="12700" cap="flat">
            <a:solidFill>
              <a:schemeClr val="tx1"/>
            </a:solidFill>
          </a:ln>
          <a:extLst>
            <a:ext uri="{909E8E84-426E-40DD-AFC4-6F175D3DCCD1}">
              <a14:hiddenFill xmlns:a14="http://schemas.microsoft.com/office/drawing/2010/main">
                <a:noFill/>
              </a14:hiddenFill>
            </a:ext>
          </a:extLst>
        </p:spPr>
      </p:sp>
    </p:spTree>
    <p:extLst>
      <p:ext uri="{BB962C8B-B14F-4D97-AF65-F5344CB8AC3E}">
        <p14:creationId xmlns:p14="http://schemas.microsoft.com/office/powerpoint/2010/main" val="41397815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944E2F-0BB7-4A90-A965-AE46597FBF04}" type="slidenum">
              <a:rPr lang="en-US" altLang="en-US"/>
              <a:pPr/>
              <a:t>16</a:t>
            </a:fld>
            <a:endParaRPr lang="en-US" altLang="en-US"/>
          </a:p>
        </p:txBody>
      </p:sp>
      <p:sp>
        <p:nvSpPr>
          <p:cNvPr id="240642" name="Rectangle 2"/>
          <p:cNvSpPr>
            <a:spLocks noGrp="1" noRot="1" noChangeAspect="1" noChangeArrowheads="1" noTextEdit="1"/>
          </p:cNvSpPr>
          <p:nvPr>
            <p:ph type="sldImg"/>
          </p:nvPr>
        </p:nvSpPr>
        <p:spPr>
          <a:ln/>
        </p:spPr>
      </p:sp>
      <p:sp>
        <p:nvSpPr>
          <p:cNvPr id="240643"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4082982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7C3C44DD-8B7F-457B-939C-3A94AB03034A}" type="slidenum">
              <a:rPr lang="en-US" smtClean="0"/>
              <a:pPr/>
              <a:t>17</a:t>
            </a:fld>
            <a:endParaRPr lang="en-US"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r>
              <a:rPr lang="en-US" altLang="en-US" sz="1200" b="0" dirty="0" smtClean="0"/>
              <a:t>For outlier detection, </a:t>
            </a:r>
            <a:r>
              <a:rPr lang="en-US" altLang="en-US" sz="1200" b="0" dirty="0" smtClean="0"/>
              <a:t>the mean and standard deviation of the residuals are calculated and compared. If a value is a certain number of standard deviations away from the mean, that data point is identified as an outlier. The specified number of standard deviations is called the threshold.  In some cases, the default value is 2, other cases 3.  This method can fail to detect outliers because the outliers increase the standard deviation. The more extreme the outlier, the more the standard deviation is affected.</a:t>
            </a:r>
          </a:p>
          <a:p>
            <a:pPr marL="0" marR="0" lvl="1" indent="0" algn="l" defTabSz="914400" rtl="0" eaLnBrk="1" fontAlgn="base" latinLnBrk="0" hangingPunct="1">
              <a:lnSpc>
                <a:spcPct val="100000"/>
              </a:lnSpc>
              <a:spcBef>
                <a:spcPct val="30000"/>
              </a:spcBef>
              <a:spcAft>
                <a:spcPct val="0"/>
              </a:spcAft>
              <a:buClrTx/>
              <a:buSzTx/>
              <a:buFontTx/>
              <a:buNone/>
              <a:tabLst/>
              <a:defRPr/>
            </a:pPr>
            <a:endParaRPr lang="en-US" altLang="en-US" sz="1400" b="0" dirty="0" smtClean="0"/>
          </a:p>
          <a:p>
            <a:pPr marL="0" marR="0" lvl="1" indent="0" algn="l" defTabSz="914400" rtl="0" eaLnBrk="1" fontAlgn="base" latinLnBrk="0" hangingPunct="1">
              <a:lnSpc>
                <a:spcPct val="100000"/>
              </a:lnSpc>
              <a:spcBef>
                <a:spcPct val="30000"/>
              </a:spcBef>
              <a:spcAft>
                <a:spcPct val="0"/>
              </a:spcAft>
              <a:buClrTx/>
              <a:buSzTx/>
              <a:buFontTx/>
              <a:buNone/>
              <a:tabLst/>
              <a:defRPr/>
            </a:pPr>
            <a:r>
              <a:rPr lang="en-US" altLang="en-US" sz="1400" b="0" baseline="0" dirty="0" smtClean="0"/>
              <a:t>MAD and IQD address problems with Mean &amp; St Dev Method.  For more info, see “</a:t>
            </a:r>
            <a:r>
              <a:rPr lang="en-US" altLang="en-US" sz="1400" b="0" dirty="0" smtClean="0"/>
              <a:t>Detecting outliers: Do not use standard deviation around the mean, use absolute deviation around the median (</a:t>
            </a:r>
            <a:r>
              <a:rPr lang="en-US" sz="1400" b="0" dirty="0" smtClean="0"/>
              <a:t>Christophe Ley, Mar 2013)”</a:t>
            </a:r>
            <a:r>
              <a:rPr lang="en-US" altLang="en-US" sz="1400" b="0" dirty="0" smtClean="0"/>
              <a:t>:  A survey revealed that researchers still seem to encounter difficulties to cope with outliers. Detecting outliers by determining an interval spanning over the mean plus/minus three standard deviations remains a common practice. However, since both the mean and the standard deviation are particularly sensitive to outliers, this method is problematic. </a:t>
            </a:r>
            <a:r>
              <a:rPr lang="en-US" altLang="en-US" sz="1400" b="0" dirty="0" smtClean="0"/>
              <a:t>MAD</a:t>
            </a:r>
            <a:r>
              <a:rPr lang="en-US" altLang="en-US" sz="1400" b="0" baseline="0" dirty="0" smtClean="0"/>
              <a:t> and IQD </a:t>
            </a:r>
            <a:r>
              <a:rPr lang="en-US" altLang="en-US" sz="1400" b="0" dirty="0" smtClean="0"/>
              <a:t>highlight </a:t>
            </a:r>
            <a:r>
              <a:rPr lang="en-US" altLang="en-US" sz="1400" b="0" dirty="0" smtClean="0"/>
              <a:t>the disadvantages of </a:t>
            </a:r>
            <a:r>
              <a:rPr lang="en-US" altLang="en-US" sz="1400" b="0" dirty="0" smtClean="0"/>
              <a:t>the</a:t>
            </a:r>
            <a:r>
              <a:rPr lang="en-US" altLang="en-US" sz="1400" b="0" baseline="0" dirty="0" smtClean="0"/>
              <a:t> “traditional” </a:t>
            </a:r>
            <a:r>
              <a:rPr lang="en-US" altLang="en-US" sz="1400" b="0" dirty="0" smtClean="0"/>
              <a:t>methods  and, therefore, </a:t>
            </a:r>
            <a:r>
              <a:rPr lang="en-US" altLang="en-US" sz="1400" b="0" dirty="0" smtClean="0"/>
              <a:t>present </a:t>
            </a:r>
            <a:r>
              <a:rPr lang="en-US" altLang="en-US" sz="1400" b="0" dirty="0" smtClean="0"/>
              <a:t>alternative measures </a:t>
            </a:r>
            <a:r>
              <a:rPr lang="en-US" altLang="en-US" sz="1400" b="0" dirty="0" smtClean="0"/>
              <a:t>of dispersion that </a:t>
            </a:r>
            <a:r>
              <a:rPr lang="en-US" altLang="en-US" sz="1400" b="0" dirty="0" smtClean="0"/>
              <a:t>are</a:t>
            </a:r>
            <a:r>
              <a:rPr lang="en-US" altLang="en-US" sz="1400" b="0" baseline="0" dirty="0" smtClean="0"/>
              <a:t> fairly </a:t>
            </a:r>
            <a:r>
              <a:rPr lang="en-US" altLang="en-US" sz="1400" b="0" dirty="0" smtClean="0"/>
              <a:t>easy </a:t>
            </a:r>
            <a:r>
              <a:rPr lang="en-US" altLang="en-US" sz="1400" b="0" dirty="0" smtClean="0"/>
              <a:t>to implement. </a:t>
            </a:r>
            <a:r>
              <a:rPr lang="en-US" altLang="en-US" sz="1400" b="0" dirty="0" smtClean="0"/>
              <a:t>Procedures </a:t>
            </a:r>
            <a:r>
              <a:rPr lang="en-US" altLang="en-US" sz="1400" b="0" dirty="0" smtClean="0"/>
              <a:t>for calculating </a:t>
            </a:r>
            <a:r>
              <a:rPr lang="en-US" altLang="en-US" sz="1400" b="0" dirty="0" smtClean="0"/>
              <a:t>these</a:t>
            </a:r>
            <a:r>
              <a:rPr lang="en-US" altLang="en-US" sz="1400" b="0" baseline="0" dirty="0" smtClean="0"/>
              <a:t> </a:t>
            </a:r>
            <a:r>
              <a:rPr lang="en-US" altLang="en-US" sz="1400" b="0" dirty="0" smtClean="0"/>
              <a:t>indicators are</a:t>
            </a:r>
            <a:r>
              <a:rPr lang="en-US" altLang="en-US" sz="1400" b="0" baseline="0" dirty="0" smtClean="0"/>
              <a:t> provided in </a:t>
            </a:r>
            <a:r>
              <a:rPr lang="en-US" altLang="en-US" sz="1400" b="0" dirty="0" smtClean="0"/>
              <a:t>SPSS </a:t>
            </a:r>
            <a:r>
              <a:rPr lang="en-US" altLang="en-US" sz="1400" b="0" dirty="0" smtClean="0"/>
              <a:t>and R software.</a:t>
            </a:r>
          </a:p>
          <a:p>
            <a:pPr eaLnBrk="1" hangingPunct="1"/>
            <a:endParaRPr lang="en-US" dirty="0" smtClean="0"/>
          </a:p>
        </p:txBody>
      </p:sp>
    </p:spTree>
    <p:extLst>
      <p:ext uri="{BB962C8B-B14F-4D97-AF65-F5344CB8AC3E}">
        <p14:creationId xmlns:p14="http://schemas.microsoft.com/office/powerpoint/2010/main" val="42176708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endParaRPr lang="en-US"/>
          </a:p>
        </p:txBody>
      </p:sp>
      <p:sp>
        <p:nvSpPr>
          <p:cNvPr id="5" name="Date Placeholder 4"/>
          <p:cNvSpPr>
            <a:spLocks noGrp="1"/>
          </p:cNvSpPr>
          <p:nvPr>
            <p:ph type="dt" idx="11"/>
          </p:nvPr>
        </p:nvSpPr>
        <p:spPr/>
        <p:txBody>
          <a:bodyPr/>
          <a:lstStyle/>
          <a:p>
            <a:pPr>
              <a:defRPr/>
            </a:pPr>
            <a:endParaRPr lang="en-US"/>
          </a:p>
        </p:txBody>
      </p:sp>
      <p:sp>
        <p:nvSpPr>
          <p:cNvPr id="6" name="Footer Placeholder 5"/>
          <p:cNvSpPr>
            <a:spLocks noGrp="1"/>
          </p:cNvSpPr>
          <p:nvPr>
            <p:ph type="ftr" sz="quarter" idx="12"/>
          </p:nvPr>
        </p:nvSpPr>
        <p:spPr/>
        <p:txBody>
          <a:bodyPr/>
          <a:lstStyle/>
          <a:p>
            <a:pPr>
              <a:defRPr/>
            </a:pPr>
            <a:endParaRPr lang="en-US"/>
          </a:p>
        </p:txBody>
      </p:sp>
    </p:spTree>
    <p:extLst>
      <p:ext uri="{BB962C8B-B14F-4D97-AF65-F5344CB8AC3E}">
        <p14:creationId xmlns:p14="http://schemas.microsoft.com/office/powerpoint/2010/main" val="33001840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endParaRPr lang="en-US"/>
          </a:p>
        </p:txBody>
      </p:sp>
      <p:sp>
        <p:nvSpPr>
          <p:cNvPr id="5" name="Date Placeholder 4"/>
          <p:cNvSpPr>
            <a:spLocks noGrp="1"/>
          </p:cNvSpPr>
          <p:nvPr>
            <p:ph type="dt" idx="11"/>
          </p:nvPr>
        </p:nvSpPr>
        <p:spPr/>
        <p:txBody>
          <a:bodyPr/>
          <a:lstStyle/>
          <a:p>
            <a:pPr>
              <a:defRPr/>
            </a:pPr>
            <a:endParaRPr lang="en-US"/>
          </a:p>
        </p:txBody>
      </p:sp>
      <p:sp>
        <p:nvSpPr>
          <p:cNvPr id="6" name="Footer Placeholder 5"/>
          <p:cNvSpPr>
            <a:spLocks noGrp="1"/>
          </p:cNvSpPr>
          <p:nvPr>
            <p:ph type="ftr" sz="quarter" idx="12"/>
          </p:nvPr>
        </p:nvSpPr>
        <p:spPr/>
        <p:txBody>
          <a:bodyPr/>
          <a:lstStyle/>
          <a:p>
            <a:pPr>
              <a:defRPr/>
            </a:pPr>
            <a:endParaRPr lang="en-US"/>
          </a:p>
        </p:txBody>
      </p:sp>
    </p:spTree>
    <p:extLst>
      <p:ext uri="{BB962C8B-B14F-4D97-AF65-F5344CB8AC3E}">
        <p14:creationId xmlns:p14="http://schemas.microsoft.com/office/powerpoint/2010/main" val="6646439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endParaRPr lang="en-US"/>
          </a:p>
        </p:txBody>
      </p:sp>
      <p:sp>
        <p:nvSpPr>
          <p:cNvPr id="5" name="Date Placeholder 4"/>
          <p:cNvSpPr>
            <a:spLocks noGrp="1"/>
          </p:cNvSpPr>
          <p:nvPr>
            <p:ph type="dt" idx="11"/>
          </p:nvPr>
        </p:nvSpPr>
        <p:spPr/>
        <p:txBody>
          <a:bodyPr/>
          <a:lstStyle/>
          <a:p>
            <a:pPr>
              <a:defRPr/>
            </a:pPr>
            <a:endParaRPr lang="en-US"/>
          </a:p>
        </p:txBody>
      </p:sp>
      <p:sp>
        <p:nvSpPr>
          <p:cNvPr id="6" name="Footer Placeholder 5"/>
          <p:cNvSpPr>
            <a:spLocks noGrp="1"/>
          </p:cNvSpPr>
          <p:nvPr>
            <p:ph type="ftr" sz="quarter" idx="12"/>
          </p:nvPr>
        </p:nvSpPr>
        <p:spPr/>
        <p:txBody>
          <a:bodyPr/>
          <a:lstStyle/>
          <a:p>
            <a:pPr>
              <a:defRPr/>
            </a:pPr>
            <a:endParaRPr lang="en-US"/>
          </a:p>
        </p:txBody>
      </p:sp>
    </p:spTree>
    <p:extLst>
      <p:ext uri="{BB962C8B-B14F-4D97-AF65-F5344CB8AC3E}">
        <p14:creationId xmlns:p14="http://schemas.microsoft.com/office/powerpoint/2010/main" val="16028121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7C3C44DD-8B7F-457B-939C-3A94AB03034A}" type="slidenum">
              <a:rPr lang="en-US" smtClean="0"/>
              <a:pPr/>
              <a:t>4</a:t>
            </a:fld>
            <a:endParaRPr lang="en-US"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22221784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7C3C44DD-8B7F-457B-939C-3A94AB03034A}" type="slidenum">
              <a:rPr lang="en-US" smtClean="0"/>
              <a:pPr/>
              <a:t>5</a:t>
            </a:fld>
            <a:endParaRPr lang="en-US"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10717251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7C3C44DD-8B7F-457B-939C-3A94AB03034A}" type="slidenum">
              <a:rPr lang="en-US" smtClean="0"/>
              <a:pPr/>
              <a:t>6</a:t>
            </a:fld>
            <a:endParaRPr lang="en-US"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26618785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7C3C44DD-8B7F-457B-939C-3A94AB03034A}" type="slidenum">
              <a:rPr lang="en-US" smtClean="0"/>
              <a:pPr/>
              <a:t>7</a:t>
            </a:fld>
            <a:endParaRPr lang="en-US"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40502934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7C3C44DD-8B7F-457B-939C-3A94AB03034A}" type="slidenum">
              <a:rPr lang="en-US" smtClean="0"/>
              <a:pPr/>
              <a:t>8</a:t>
            </a:fld>
            <a:endParaRPr lang="en-US"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algn="just"/>
            <a:r>
              <a:rPr lang="en-US" altLang="en-US" dirty="0" smtClean="0"/>
              <a:t>Generally, most regression programs identify outliers with respect to X by looking at a statistic called LEVERAGE.  </a:t>
            </a:r>
            <a:r>
              <a:rPr lang="en-US" altLang="en-US" b="1" dirty="0" smtClean="0"/>
              <a:t>LEVERAGE</a:t>
            </a:r>
            <a:r>
              <a:rPr lang="en-US" altLang="en-US" dirty="0" smtClean="0"/>
              <a:t> is a measure of how far an observation is from the average values of all the independent variables in your equation.  LEVERAGE values for all the observations always sum to p, the number of parameters in your equation.  Therefore, the </a:t>
            </a:r>
            <a:r>
              <a:rPr lang="en-US" altLang="en-US" b="1" dirty="0" smtClean="0"/>
              <a:t>average leverage value will be p/n</a:t>
            </a:r>
            <a:r>
              <a:rPr lang="en-US" altLang="en-US" dirty="0" smtClean="0"/>
              <a:t>.  </a:t>
            </a:r>
          </a:p>
          <a:p>
            <a:pPr algn="just"/>
            <a:endParaRPr lang="en-US" altLang="en-US" dirty="0" smtClean="0"/>
          </a:p>
          <a:p>
            <a:pPr algn="just"/>
            <a:r>
              <a:rPr lang="en-US" altLang="en-US" dirty="0" smtClean="0"/>
              <a:t>An observation is considered an outlier with respect to X if its leverage value is greater than </a:t>
            </a:r>
            <a:r>
              <a:rPr lang="en-US" altLang="en-US" b="1" dirty="0" smtClean="0"/>
              <a:t>2(p/n) to 3(p/n) </a:t>
            </a:r>
            <a:r>
              <a:rPr lang="en-US" altLang="en-US" dirty="0" smtClean="0"/>
              <a:t>based on the reference.</a:t>
            </a:r>
            <a:r>
              <a:rPr lang="en-US" altLang="en-US" baseline="0" dirty="0" smtClean="0"/>
              <a:t>  </a:t>
            </a:r>
            <a:r>
              <a:rPr lang="en-US" altLang="en-US" baseline="0" dirty="0" smtClean="0"/>
              <a:t>Some stat software </a:t>
            </a:r>
            <a:r>
              <a:rPr lang="en-US" altLang="en-US" dirty="0" smtClean="0"/>
              <a:t>use </a:t>
            </a:r>
            <a:r>
              <a:rPr lang="en-US" altLang="en-US" dirty="0" smtClean="0"/>
              <a:t>3(p/n</a:t>
            </a:r>
            <a:r>
              <a:rPr lang="en-US" altLang="en-US" dirty="0" smtClean="0"/>
              <a:t>),</a:t>
            </a:r>
            <a:r>
              <a:rPr lang="en-US" altLang="en-US" baseline="0" dirty="0" smtClean="0"/>
              <a:t> others 2(p/n).</a:t>
            </a:r>
            <a:endParaRPr lang="en-US" altLang="en-US" dirty="0" smtClean="0"/>
          </a:p>
          <a:p>
            <a:pPr algn="just"/>
            <a:endParaRPr lang="en-US" altLang="en-US" dirty="0" smtClean="0"/>
          </a:p>
          <a:p>
            <a:pPr algn="just"/>
            <a:r>
              <a:rPr lang="en-US" altLang="en-US" dirty="0" smtClean="0"/>
              <a:t>Outliers with respect to the predictors are called leverage points. They can affect the regression model, too. Their response variables need not be outliers. However, they may almost uniquely determine regression coefficients. They may also cause the </a:t>
            </a:r>
            <a:r>
              <a:rPr lang="en-US" altLang="en-US" b="1" dirty="0" smtClean="0"/>
              <a:t>standard</a:t>
            </a:r>
            <a:r>
              <a:rPr lang="en-US" altLang="en-US" dirty="0" smtClean="0"/>
              <a:t> </a:t>
            </a:r>
            <a:r>
              <a:rPr lang="en-US" altLang="en-US" b="1" dirty="0" smtClean="0"/>
              <a:t>errors</a:t>
            </a:r>
            <a:r>
              <a:rPr lang="en-US" altLang="en-US" dirty="0" smtClean="0"/>
              <a:t> of regression coefficients to be much smaller than they would be if the observation were excluded. </a:t>
            </a:r>
          </a:p>
          <a:p>
            <a:pPr eaLnBrk="1" hangingPunct="1"/>
            <a:endParaRPr lang="en-US" dirty="0" smtClean="0"/>
          </a:p>
        </p:txBody>
      </p:sp>
    </p:spTree>
    <p:extLst>
      <p:ext uri="{BB962C8B-B14F-4D97-AF65-F5344CB8AC3E}">
        <p14:creationId xmlns:p14="http://schemas.microsoft.com/office/powerpoint/2010/main" val="26959319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7C3C44DD-8B7F-457B-939C-3A94AB03034A}" type="slidenum">
              <a:rPr lang="en-US" smtClean="0"/>
              <a:pPr/>
              <a:t>9</a:t>
            </a:fld>
            <a:endParaRPr lang="en-US"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40072400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9330" name="Rectangle 2"/>
          <p:cNvSpPr>
            <a:spLocks noGrp="1" noChangeArrowheads="1"/>
          </p:cNvSpPr>
          <p:nvPr>
            <p:ph type="ctrTitle"/>
          </p:nvPr>
        </p:nvSpPr>
        <p:spPr>
          <a:xfrm>
            <a:off x="685800" y="1066800"/>
            <a:ext cx="7772400" cy="1143000"/>
          </a:xfrm>
        </p:spPr>
        <p:txBody>
          <a:bodyPr/>
          <a:lstStyle>
            <a:lvl1pPr>
              <a:defRPr/>
            </a:lvl1pPr>
          </a:lstStyle>
          <a:p>
            <a:r>
              <a:rPr lang="en-US" dirty="0" smtClean="0"/>
              <a:t>Click to edit Master title style</a:t>
            </a:r>
            <a:endParaRPr lang="en-US" dirty="0"/>
          </a:p>
        </p:txBody>
      </p:sp>
      <p:sp>
        <p:nvSpPr>
          <p:cNvPr id="99331" name="Rectangle 3"/>
          <p:cNvSpPr>
            <a:spLocks noGrp="1" noChangeArrowheads="1"/>
          </p:cNvSpPr>
          <p:nvPr>
            <p:ph type="subTitle" idx="1"/>
          </p:nvPr>
        </p:nvSpPr>
        <p:spPr>
          <a:xfrm>
            <a:off x="1371600" y="2514600"/>
            <a:ext cx="6400800" cy="2590800"/>
          </a:xfrm>
        </p:spPr>
        <p:txBody>
          <a:bodyPr/>
          <a:lstStyle>
            <a:lvl1pPr marL="0" indent="0" algn="ctr">
              <a:buFontTx/>
              <a:buNone/>
              <a:defRPr/>
            </a:lvl1pPr>
          </a:lstStyle>
          <a:p>
            <a:r>
              <a:rPr lang="en-US" smtClean="0"/>
              <a:t>Click to edit Master subtitle style</a:t>
            </a:r>
            <a:endParaRPr lang="en-US"/>
          </a:p>
        </p:txBody>
      </p:sp>
      <p:sp>
        <p:nvSpPr>
          <p:cNvPr id="8" name="Rectangle 7"/>
          <p:cNvSpPr>
            <a:spLocks noGrp="1" noChangeArrowheads="1"/>
          </p:cNvSpPr>
          <p:nvPr>
            <p:ph type="sldNum" sz="quarter" idx="10"/>
          </p:nvPr>
        </p:nvSpPr>
        <p:spPr>
          <a:xfrm>
            <a:off x="6553200" y="6248400"/>
            <a:ext cx="1905000" cy="457200"/>
          </a:xfrm>
        </p:spPr>
        <p:txBody>
          <a:bodyPr/>
          <a:lstStyle>
            <a:lvl1pPr>
              <a:defRPr sz="1400">
                <a:solidFill>
                  <a:schemeClr val="tx1"/>
                </a:solidFill>
                <a:latin typeface="Times New Roman" pitchFamily="18" charset="0"/>
              </a:defRPr>
            </a:lvl1pPr>
          </a:lstStyle>
          <a:p>
            <a:pPr>
              <a:defRPr/>
            </a:pPr>
            <a:fld id="{664B4E36-72DA-4B3B-B30C-4A60B7A03EAE}"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5"/>
          <p:cNvSpPr>
            <a:spLocks noGrp="1" noChangeArrowheads="1"/>
          </p:cNvSpPr>
          <p:nvPr>
            <p:ph type="sldNum" sz="quarter" idx="10"/>
          </p:nvPr>
        </p:nvSpPr>
        <p:spPr/>
        <p:txBody>
          <a:bodyPr/>
          <a:lstStyle>
            <a:lvl1pPr>
              <a:defRPr/>
            </a:lvl1pPr>
          </a:lstStyle>
          <a:p>
            <a:pPr>
              <a:defRPr/>
            </a:pPr>
            <a:r>
              <a:rPr lang="en-US" dirty="0" smtClean="0"/>
              <a:t>Slide</a:t>
            </a:r>
            <a:r>
              <a:rPr lang="en-US" dirty="0" smtClean="0">
                <a:solidFill>
                  <a:srgbClr val="009999"/>
                </a:solidFill>
              </a:rPr>
              <a:t> </a:t>
            </a:r>
            <a:fld id="{E690869E-56AA-44BC-8821-A8E1E192D07C}"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35"/>
          <p:cNvSpPr>
            <a:spLocks noGrp="1" noChangeArrowheads="1"/>
          </p:cNvSpPr>
          <p:nvPr>
            <p:ph type="sldNum" sz="quarter" idx="10"/>
          </p:nvPr>
        </p:nvSpPr>
        <p:spPr>
          <a:ln/>
        </p:spPr>
        <p:txBody>
          <a:bodyPr/>
          <a:lstStyle>
            <a:lvl1pPr>
              <a:defRPr/>
            </a:lvl1pPr>
          </a:lstStyle>
          <a:p>
            <a:pPr>
              <a:defRPr/>
            </a:pPr>
            <a:r>
              <a:rPr lang="en-US"/>
              <a:t>Slide</a:t>
            </a:r>
            <a:r>
              <a:rPr lang="en-US">
                <a:solidFill>
                  <a:srgbClr val="009999"/>
                </a:solidFill>
              </a:rPr>
              <a:t> </a:t>
            </a:r>
            <a:fld id="{835F48D9-D32C-46A0-A32B-C8323EE9AA70}" type="slidenum">
              <a:rPr lang="en-US">
                <a:solidFill>
                  <a:srgbClr val="009999"/>
                </a:solidFill>
              </a:rPr>
              <a:pPr>
                <a:defRPr/>
              </a:pPr>
              <a:t>‹#›</a:t>
            </a:fld>
            <a:endParaRPr lang="en-US">
              <a:solidFill>
                <a:srgbClr val="009999"/>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314325" y="971550"/>
            <a:ext cx="77724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59" name="Rectangle 35"/>
          <p:cNvSpPr>
            <a:spLocks noGrp="1" noChangeArrowheads="1"/>
          </p:cNvSpPr>
          <p:nvPr>
            <p:ph type="sldNum" sz="quarter" idx="4"/>
          </p:nvPr>
        </p:nvSpPr>
        <p:spPr bwMode="auto">
          <a:xfrm>
            <a:off x="8172450" y="6418263"/>
            <a:ext cx="914400" cy="390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1000" b="0">
                <a:solidFill>
                  <a:schemeClr val="tx1"/>
                </a:solidFill>
                <a:latin typeface="+mn-lt"/>
              </a:defRPr>
            </a:lvl1pPr>
          </a:lstStyle>
          <a:p>
            <a:pPr>
              <a:defRPr/>
            </a:pPr>
            <a:r>
              <a:rPr lang="en-US" dirty="0" smtClean="0"/>
              <a:t>Slide </a:t>
            </a:r>
            <a:fld id="{099651CA-7302-4C0F-9BF7-008584DA176D}" type="slidenum">
              <a:rPr lang="en-US" smtClean="0"/>
              <a:pPr>
                <a:defRPr/>
              </a:pPr>
              <a:t>‹#›</a:t>
            </a:fld>
            <a:endParaRPr lang="en-US" dirty="0"/>
          </a:p>
        </p:txBody>
      </p:sp>
      <p:sp>
        <p:nvSpPr>
          <p:cNvPr id="1031" name="Rectangle 40"/>
          <p:cNvSpPr>
            <a:spLocks noGrp="1" noChangeArrowheads="1"/>
          </p:cNvSpPr>
          <p:nvPr>
            <p:ph type="title"/>
          </p:nvPr>
        </p:nvSpPr>
        <p:spPr bwMode="auto">
          <a:xfrm>
            <a:off x="0" y="38100"/>
            <a:ext cx="91440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cxnSp>
        <p:nvCxnSpPr>
          <p:cNvPr id="3" name="Straight Connector 2"/>
          <p:cNvCxnSpPr/>
          <p:nvPr userDrawn="1"/>
        </p:nvCxnSpPr>
        <p:spPr bwMode="auto">
          <a:xfrm>
            <a:off x="21150" y="671400"/>
            <a:ext cx="9086850" cy="0"/>
          </a:xfrm>
          <a:prstGeom prst="line">
            <a:avLst/>
          </a:prstGeom>
          <a:noFill/>
          <a:ln w="38100" cap="flat" cmpd="thickThin" algn="ctr">
            <a:solidFill>
              <a:schemeClr val="bg2">
                <a:lumMod val="50000"/>
              </a:schemeClr>
            </a:solidFill>
            <a:prstDash val="solid"/>
            <a:round/>
            <a:headEnd type="none" w="med" len="med"/>
            <a:tailEnd type="none" w="med" len="med"/>
          </a:ln>
          <a:effectLst/>
        </p:spPr>
      </p:cxnSp>
    </p:spTree>
  </p:cSld>
  <p:clrMap bg1="lt1" tx1="dk1" bg2="lt2" tx2="dk2" accent1="accent1" accent2="accent2" accent3="accent3" accent4="accent4" accent5="accent5" accent6="accent6" hlink="hlink" folHlink="folHlink"/>
  <p:sldLayoutIdLst>
    <p:sldLayoutId id="2147483736" r:id="rId1"/>
    <p:sldLayoutId id="2147483737" r:id="rId2"/>
    <p:sldLayoutId id="2147483730" r:id="rId3"/>
  </p:sldLayoutIdLst>
  <p:hf hdr="0" dt="0"/>
  <p:txStyles>
    <p:titleStyle>
      <a:lvl1pPr algn="ctr" rtl="0" eaLnBrk="0" fontAlgn="base" hangingPunct="0">
        <a:spcBef>
          <a:spcPct val="0"/>
        </a:spcBef>
        <a:spcAft>
          <a:spcPct val="0"/>
        </a:spcAft>
        <a:defRPr sz="40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Gill Sans MT" pitchFamily="34" charset="0"/>
        </a:defRPr>
      </a:lvl2pPr>
      <a:lvl3pPr algn="ctr" rtl="0" eaLnBrk="0" fontAlgn="base" hangingPunct="0">
        <a:spcBef>
          <a:spcPct val="0"/>
        </a:spcBef>
        <a:spcAft>
          <a:spcPct val="0"/>
        </a:spcAft>
        <a:defRPr sz="4000">
          <a:solidFill>
            <a:schemeClr val="tx2"/>
          </a:solidFill>
          <a:latin typeface="Gill Sans MT" pitchFamily="34" charset="0"/>
        </a:defRPr>
      </a:lvl3pPr>
      <a:lvl4pPr algn="ctr" rtl="0" eaLnBrk="0" fontAlgn="base" hangingPunct="0">
        <a:spcBef>
          <a:spcPct val="0"/>
        </a:spcBef>
        <a:spcAft>
          <a:spcPct val="0"/>
        </a:spcAft>
        <a:defRPr sz="4000">
          <a:solidFill>
            <a:schemeClr val="tx2"/>
          </a:solidFill>
          <a:latin typeface="Gill Sans MT" pitchFamily="34" charset="0"/>
        </a:defRPr>
      </a:lvl4pPr>
      <a:lvl5pPr algn="ctr" rtl="0" eaLnBrk="0" fontAlgn="base" hangingPunct="0">
        <a:spcBef>
          <a:spcPct val="0"/>
        </a:spcBef>
        <a:spcAft>
          <a:spcPct val="0"/>
        </a:spcAft>
        <a:defRPr sz="4000">
          <a:solidFill>
            <a:schemeClr val="tx2"/>
          </a:solidFill>
          <a:latin typeface="Gill Sans MT" pitchFamily="34" charset="0"/>
        </a:defRPr>
      </a:lvl5pPr>
      <a:lvl6pPr marL="457200" algn="ctr" rtl="0" eaLnBrk="1" fontAlgn="base" hangingPunct="1">
        <a:spcBef>
          <a:spcPct val="0"/>
        </a:spcBef>
        <a:spcAft>
          <a:spcPct val="0"/>
        </a:spcAft>
        <a:defRPr sz="4000">
          <a:solidFill>
            <a:schemeClr val="tx2"/>
          </a:solidFill>
          <a:latin typeface="Gill Sans MT" pitchFamily="34" charset="0"/>
        </a:defRPr>
      </a:lvl6pPr>
      <a:lvl7pPr marL="914400" algn="ctr" rtl="0" eaLnBrk="1" fontAlgn="base" hangingPunct="1">
        <a:spcBef>
          <a:spcPct val="0"/>
        </a:spcBef>
        <a:spcAft>
          <a:spcPct val="0"/>
        </a:spcAft>
        <a:defRPr sz="4000">
          <a:solidFill>
            <a:schemeClr val="tx2"/>
          </a:solidFill>
          <a:latin typeface="Gill Sans MT" pitchFamily="34" charset="0"/>
        </a:defRPr>
      </a:lvl7pPr>
      <a:lvl8pPr marL="1371600" algn="ctr" rtl="0" eaLnBrk="1" fontAlgn="base" hangingPunct="1">
        <a:spcBef>
          <a:spcPct val="0"/>
        </a:spcBef>
        <a:spcAft>
          <a:spcPct val="0"/>
        </a:spcAft>
        <a:defRPr sz="4000">
          <a:solidFill>
            <a:schemeClr val="tx2"/>
          </a:solidFill>
          <a:latin typeface="Gill Sans MT" pitchFamily="34" charset="0"/>
        </a:defRPr>
      </a:lvl8pPr>
      <a:lvl9pPr marL="1828800" algn="ctr" rtl="0" eaLnBrk="1" fontAlgn="base" hangingPunct="1">
        <a:spcBef>
          <a:spcPct val="0"/>
        </a:spcBef>
        <a:spcAft>
          <a:spcPct val="0"/>
        </a:spcAft>
        <a:defRPr sz="4000">
          <a:solidFill>
            <a:schemeClr val="tx2"/>
          </a:solidFill>
          <a:latin typeface="Gill Sans MT"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emf"/><Relationship Id="rId7" Type="http://schemas.openxmlformats.org/officeDocument/2006/relationships/image" Target="../media/image52.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51.png"/><Relationship Id="rId5" Type="http://schemas.openxmlformats.org/officeDocument/2006/relationships/image" Target="../media/image50.png"/><Relationship Id="rId4" Type="http://schemas.openxmlformats.org/officeDocument/2006/relationships/image" Target="../media/image49.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3.xml"/><Relationship Id="rId1" Type="http://schemas.openxmlformats.org/officeDocument/2006/relationships/vmlDrawing" Target="../drawings/vmlDrawing5.vml"/><Relationship Id="rId5" Type="http://schemas.openxmlformats.org/officeDocument/2006/relationships/image" Target="../media/image12.wmf"/><Relationship Id="rId4" Type="http://schemas.openxmlformats.org/officeDocument/2006/relationships/oleObject" Target="../embeddings/oleObject4.bin"/></Relationships>
</file>

<file path=ppt/slides/_rels/slide15.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notesSlide" Target="../notesSlides/notesSlide15.xml"/><Relationship Id="rId7" Type="http://schemas.openxmlformats.org/officeDocument/2006/relationships/image" Target="../media/image14.png"/><Relationship Id="rId2" Type="http://schemas.openxmlformats.org/officeDocument/2006/relationships/slideLayout" Target="../slideLayouts/slideLayout3.xml"/><Relationship Id="rId1" Type="http://schemas.openxmlformats.org/officeDocument/2006/relationships/vmlDrawing" Target="../drawings/vmlDrawing6.vml"/><Relationship Id="rId6" Type="http://schemas.openxmlformats.org/officeDocument/2006/relationships/image" Target="../media/image13.png"/><Relationship Id="rId5" Type="http://schemas.openxmlformats.org/officeDocument/2006/relationships/image" Target="../media/image12.wmf"/><Relationship Id="rId4" Type="http://schemas.openxmlformats.org/officeDocument/2006/relationships/oleObject" Target="../embeddings/oleObject5.bin"/></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5.w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vmlDrawing" Target="../drawings/vmlDrawing2.vml"/><Relationship Id="rId5" Type="http://schemas.openxmlformats.org/officeDocument/2006/relationships/image" Target="../media/image6.emf"/><Relationship Id="rId4" Type="http://schemas.openxmlformats.org/officeDocument/2006/relationships/oleObject" Target="../embeddings/Microsoft_Excel_97-2003_Worksheet1.xls"/></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vmlDrawing" Target="../drawings/vmlDrawing3.vml"/><Relationship Id="rId5" Type="http://schemas.openxmlformats.org/officeDocument/2006/relationships/image" Target="../media/image7.wmf"/><Relationship Id="rId4" Type="http://schemas.openxmlformats.org/officeDocument/2006/relationships/oleObject" Target="../embeddings/oleObject2.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9.wmf"/><Relationship Id="rId2" Type="http://schemas.openxmlformats.org/officeDocument/2006/relationships/slideLayout" Target="../slideLayouts/slideLayout1.xml"/><Relationship Id="rId1" Type="http://schemas.openxmlformats.org/officeDocument/2006/relationships/vmlDrawing" Target="../drawings/vmlDrawing4.vml"/><Relationship Id="rId6" Type="http://schemas.openxmlformats.org/officeDocument/2006/relationships/oleObject" Target="../embeddings/oleObject3.bin"/><Relationship Id="rId5" Type="http://schemas.openxmlformats.org/officeDocument/2006/relationships/image" Target="../media/image8.emf"/><Relationship Id="rId4" Type="http://schemas.openxmlformats.org/officeDocument/2006/relationships/oleObject" Target="../embeddings/Microsoft_Excel_97-2003_Worksheet2.xls"/></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762000" y="2209800"/>
            <a:ext cx="7696200" cy="1600200"/>
          </a:xfrm>
        </p:spPr>
        <p:txBody>
          <a:bodyPr/>
          <a:lstStyle/>
          <a:p>
            <a:pPr eaLnBrk="1" hangingPunct="1"/>
            <a:r>
              <a:rPr lang="en-US" sz="3600" b="1" dirty="0" smtClean="0"/>
              <a:t>Outlier Analysis</a:t>
            </a:r>
          </a:p>
        </p:txBody>
      </p:sp>
      <p:sp>
        <p:nvSpPr>
          <p:cNvPr id="4099" name="Subtitle 2"/>
          <p:cNvSpPr>
            <a:spLocks noGrp="1"/>
          </p:cNvSpPr>
          <p:nvPr>
            <p:ph type="subTitle" idx="1"/>
          </p:nvPr>
        </p:nvSpPr>
        <p:spPr>
          <a:xfrm>
            <a:off x="175848" y="4191000"/>
            <a:ext cx="8763000" cy="2209800"/>
          </a:xfrm>
        </p:spPr>
        <p:txBody>
          <a:bodyPr/>
          <a:lstStyle/>
          <a:p>
            <a:pPr eaLnBrk="1" hangingPunct="1">
              <a:spcBef>
                <a:spcPts val="0"/>
              </a:spcBef>
            </a:pPr>
            <a:endParaRPr lang="en-US" sz="2000" b="1" dirty="0" smtClean="0">
              <a:solidFill>
                <a:schemeClr val="accent6">
                  <a:lumMod val="50000"/>
                </a:schemeClr>
              </a:solidFill>
            </a:endParaRPr>
          </a:p>
          <a:p>
            <a:pPr eaLnBrk="1" hangingPunct="1">
              <a:spcBef>
                <a:spcPts val="0"/>
              </a:spcBef>
            </a:pPr>
            <a:endParaRPr lang="en-US" sz="2000" b="1" dirty="0">
              <a:solidFill>
                <a:schemeClr val="accent6">
                  <a:lumMod val="50000"/>
                </a:schemeClr>
              </a:solidFill>
            </a:endParaRPr>
          </a:p>
          <a:p>
            <a:pPr eaLnBrk="1" hangingPunct="1">
              <a:spcBef>
                <a:spcPts val="0"/>
              </a:spcBef>
            </a:pPr>
            <a:r>
              <a:rPr lang="en-US" sz="2000" b="1" dirty="0" smtClean="0"/>
              <a:t>Presented by:</a:t>
            </a:r>
          </a:p>
          <a:p>
            <a:pPr eaLnBrk="1" hangingPunct="1">
              <a:spcBef>
                <a:spcPts val="0"/>
              </a:spcBef>
            </a:pPr>
            <a:endParaRPr lang="en-US" sz="1000" b="1" dirty="0" smtClean="0"/>
          </a:p>
          <a:p>
            <a:pPr eaLnBrk="1" hangingPunct="1">
              <a:spcBef>
                <a:spcPts val="0"/>
              </a:spcBef>
            </a:pPr>
            <a:r>
              <a:rPr lang="en-US" sz="2000" b="1" dirty="0" smtClean="0">
                <a:solidFill>
                  <a:schemeClr val="accent2">
                    <a:lumMod val="50000"/>
                  </a:schemeClr>
                </a:solidFill>
              </a:rPr>
              <a:t>Marc Greenberg</a:t>
            </a:r>
          </a:p>
          <a:p>
            <a:pPr eaLnBrk="1" hangingPunct="1">
              <a:spcBef>
                <a:spcPts val="0"/>
              </a:spcBef>
            </a:pPr>
            <a:r>
              <a:rPr lang="en-US" sz="2000" b="1" dirty="0" smtClean="0">
                <a:solidFill>
                  <a:srgbClr val="002060"/>
                </a:solidFill>
              </a:rPr>
              <a:t>Cost Analysis Division (CAD)</a:t>
            </a:r>
          </a:p>
          <a:p>
            <a:pPr eaLnBrk="1" hangingPunct="1">
              <a:spcBef>
                <a:spcPts val="0"/>
              </a:spcBef>
            </a:pPr>
            <a:r>
              <a:rPr lang="en-US" sz="2000" b="1" dirty="0" smtClean="0">
                <a:solidFill>
                  <a:srgbClr val="002060"/>
                </a:solidFill>
              </a:rPr>
              <a:t>National Aeronautics and Space Administration</a:t>
            </a:r>
            <a:endParaRPr lang="en-US" sz="2000" b="1" dirty="0">
              <a:solidFill>
                <a:srgbClr val="002060"/>
              </a:solidFill>
            </a:endParaRPr>
          </a:p>
          <a:p>
            <a:pPr eaLnBrk="1" hangingPunct="1">
              <a:spcBef>
                <a:spcPts val="0"/>
              </a:spcBef>
            </a:pPr>
            <a:endParaRPr lang="en-US" sz="1800" dirty="0" smtClean="0">
              <a:solidFill>
                <a:schemeClr val="accent6">
                  <a:lumMod val="50000"/>
                </a:schemeClr>
              </a:solidFill>
            </a:endParaRPr>
          </a:p>
          <a:p>
            <a:endParaRPr lang="en-US" sz="2000" b="1" dirty="0" smtClean="0"/>
          </a:p>
          <a:p>
            <a:endParaRPr lang="en-US" sz="2000" b="1" dirty="0" smtClean="0"/>
          </a:p>
          <a:p>
            <a:endParaRPr lang="en-US" sz="2000" dirty="0"/>
          </a:p>
        </p:txBody>
      </p:sp>
      <p:pic>
        <p:nvPicPr>
          <p:cNvPr id="5" name="Picture 4" descr="NASA meatball"/>
          <p:cNvPicPr/>
          <p:nvPr/>
        </p:nvPicPr>
        <p:blipFill>
          <a:blip r:embed="rId3" cstate="print"/>
          <a:srcRect/>
          <a:stretch>
            <a:fillRect/>
          </a:stretch>
        </p:blipFill>
        <p:spPr bwMode="auto">
          <a:xfrm>
            <a:off x="457200" y="304800"/>
            <a:ext cx="990600" cy="838200"/>
          </a:xfrm>
          <a:prstGeom prst="rect">
            <a:avLst/>
          </a:prstGeom>
          <a:noFill/>
          <a:ln w="9525">
            <a:noFill/>
            <a:miter lim="800000"/>
            <a:headEnd/>
            <a:tailEnd/>
          </a:ln>
        </p:spPr>
      </p:pic>
      <p:sp>
        <p:nvSpPr>
          <p:cNvPr id="7" name="Subtitle 2"/>
          <p:cNvSpPr txBox="1">
            <a:spLocks/>
          </p:cNvSpPr>
          <p:nvPr/>
        </p:nvSpPr>
        <p:spPr bwMode="auto">
          <a:xfrm>
            <a:off x="1371600" y="457200"/>
            <a:ext cx="6400800" cy="60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lgn="ctr">
              <a:spcBef>
                <a:spcPct val="20000"/>
              </a:spcBef>
              <a:defRPr/>
            </a:pPr>
            <a:r>
              <a:rPr lang="en-US" i="1" kern="0" dirty="0" smtClean="0">
                <a:latin typeface="+mn-lt"/>
              </a:rPr>
              <a:t>Washington Capital Area </a:t>
            </a:r>
            <a:r>
              <a:rPr lang="en-US" i="1" kern="0" dirty="0">
                <a:latin typeface="+mn-lt"/>
              </a:rPr>
              <a:t>Chapter of </a:t>
            </a:r>
            <a:r>
              <a:rPr lang="en-US" i="1" kern="0" dirty="0" smtClean="0">
                <a:latin typeface="+mn-lt"/>
              </a:rPr>
              <a:t>ICEAA Luncheon Series</a:t>
            </a:r>
          </a:p>
          <a:p>
            <a:pPr algn="ctr">
              <a:spcBef>
                <a:spcPts val="0"/>
              </a:spcBef>
            </a:pPr>
            <a:r>
              <a:rPr lang="en-US" i="1" kern="0" dirty="0" smtClean="0">
                <a:latin typeface="+mn-lt"/>
              </a:rPr>
              <a:t>March 23, 2016  </a:t>
            </a:r>
            <a:r>
              <a:rPr lang="en-US" i="1" kern="0" dirty="0" smtClean="0">
                <a:latin typeface="+mn-lt"/>
                <a:cs typeface="Arial"/>
              </a:rPr>
              <a:t>•</a:t>
            </a:r>
            <a:r>
              <a:rPr lang="fr-FR" i="1" kern="0" dirty="0" smtClean="0">
                <a:latin typeface="+mn-lt"/>
              </a:rPr>
              <a:t> </a:t>
            </a:r>
            <a:r>
              <a:rPr kumimoji="0" lang="en-US" i="1" u="none" strike="noStrike" kern="0" cap="none" spc="0" normalizeH="0" baseline="0" noProof="0" dirty="0" smtClean="0">
                <a:ln>
                  <a:noFill/>
                </a:ln>
                <a:effectLst/>
                <a:uLnTx/>
                <a:uFillTx/>
                <a:latin typeface="+mn-lt"/>
              </a:rPr>
              <a:t>Washington</a:t>
            </a:r>
            <a:r>
              <a:rPr kumimoji="0" lang="en-US" i="1" u="none" strike="noStrike" kern="0" cap="none" spc="0" normalizeH="0" noProof="0" dirty="0" smtClean="0">
                <a:ln>
                  <a:noFill/>
                </a:ln>
                <a:effectLst/>
                <a:uLnTx/>
                <a:uFillTx/>
                <a:latin typeface="+mn-lt"/>
              </a:rPr>
              <a:t>, DC</a:t>
            </a:r>
            <a:endParaRPr kumimoji="0" lang="en-US" i="1" u="none" strike="noStrike" kern="0" cap="none" spc="0" normalizeH="0" baseline="0" noProof="0" dirty="0" smtClean="0">
              <a:ln>
                <a:noFill/>
              </a:ln>
              <a:effectLst/>
              <a:uLnTx/>
              <a:uFillTx/>
              <a:latin typeface="+mn-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a:xfrm>
            <a:off x="30480" y="-33814"/>
            <a:ext cx="8915400" cy="775494"/>
          </a:xfrm>
        </p:spPr>
        <p:txBody>
          <a:bodyPr/>
          <a:lstStyle/>
          <a:p>
            <a:pPr eaLnBrk="1" hangingPunct="1"/>
            <a:r>
              <a:rPr lang="en-US" sz="3600" b="1" dirty="0" smtClean="0"/>
              <a:t>Outliers with Respect to Y and </a:t>
            </a:r>
            <a:r>
              <a:rPr lang="en-US" sz="3600" b="1" dirty="0" err="1" smtClean="0"/>
              <a:t>Y</a:t>
            </a:r>
            <a:r>
              <a:rPr lang="en-US" sz="3600" b="1" baseline="-25000" dirty="0" err="1" smtClean="0"/>
              <a:t>x</a:t>
            </a:r>
            <a:endParaRPr lang="en-US" sz="3600" b="1" baseline="-25000" dirty="0" smtClean="0">
              <a:solidFill>
                <a:srgbClr val="A50021"/>
              </a:solidFill>
            </a:endParaRPr>
          </a:p>
        </p:txBody>
      </p:sp>
      <p:sp>
        <p:nvSpPr>
          <p:cNvPr id="21508" name="Slide Number Placeholder 5"/>
          <p:cNvSpPr>
            <a:spLocks noGrp="1"/>
          </p:cNvSpPr>
          <p:nvPr>
            <p:ph type="sldNum" sz="quarter" idx="4294967295"/>
          </p:nvPr>
        </p:nvSpPr>
        <p:spPr>
          <a:xfrm>
            <a:off x="8763000" y="6477000"/>
            <a:ext cx="304800" cy="228600"/>
          </a:xfrm>
          <a:prstGeom prst="rect">
            <a:avLst/>
          </a:prstGeom>
          <a:noFill/>
        </p:spPr>
        <p:txBody>
          <a:bodyPr/>
          <a:lstStyle/>
          <a:p>
            <a:pPr algn="r"/>
            <a:fld id="{71473878-435C-4A8C-A507-89AE7314AE48}" type="slidenum">
              <a:rPr lang="en-US" sz="1200" smtClean="0"/>
              <a:pPr algn="r"/>
              <a:t>10</a:t>
            </a:fld>
            <a:endParaRPr lang="en-US" sz="1200" dirty="0" smtClean="0"/>
          </a:p>
        </p:txBody>
      </p:sp>
      <p:sp>
        <p:nvSpPr>
          <p:cNvPr id="6" name="Rectangle 3"/>
          <p:cNvSpPr txBox="1">
            <a:spLocks noChangeArrowheads="1"/>
          </p:cNvSpPr>
          <p:nvPr/>
        </p:nvSpPr>
        <p:spPr bwMode="auto">
          <a:xfrm>
            <a:off x="157480" y="1143000"/>
            <a:ext cx="86868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spcBef>
                <a:spcPct val="20000"/>
              </a:spcBef>
              <a:buChar char="•"/>
              <a:defRPr sz="2800" b="1">
                <a:latin typeface="+mn-lt"/>
                <a:ea typeface="+mn-ea"/>
              </a:defRPr>
            </a:lvl1pPr>
            <a:lvl2pPr marL="742950" lvl="1" indent="-285750">
              <a:spcBef>
                <a:spcPct val="20000"/>
              </a:spcBef>
              <a:buChar char="–"/>
              <a:defRPr b="1">
                <a:latin typeface="+mn-lt"/>
                <a:ea typeface="+mn-ea"/>
              </a:defRPr>
            </a:lvl2pPr>
            <a:lvl3pPr marL="1143000" indent="-228600">
              <a:spcBef>
                <a:spcPct val="20000"/>
              </a:spcBef>
              <a:buChar char="•"/>
              <a:defRPr b="1">
                <a:latin typeface="+mn-lt"/>
                <a:ea typeface="+mn-ea"/>
              </a:defRPr>
            </a:lvl3pPr>
            <a:lvl4pPr marL="1600200" indent="-228600">
              <a:spcBef>
                <a:spcPct val="20000"/>
              </a:spcBef>
              <a:buChar char="–"/>
              <a:defRPr sz="1600" b="1">
                <a:latin typeface="+mn-lt"/>
                <a:ea typeface="+mn-ea"/>
              </a:defRPr>
            </a:lvl4pPr>
            <a:lvl5pPr marL="2057400" indent="-228600">
              <a:spcBef>
                <a:spcPct val="20000"/>
              </a:spcBef>
              <a:buChar char="»"/>
              <a:defRPr sz="1400" b="1">
                <a:latin typeface="+mn-lt"/>
                <a:ea typeface="+mn-ea"/>
              </a:defRPr>
            </a:lvl5pPr>
            <a:lvl6pPr marL="2514600" indent="-228600">
              <a:lnSpc>
                <a:spcPct val="90000"/>
              </a:lnSpc>
              <a:spcBef>
                <a:spcPts val="500"/>
              </a:spcBef>
              <a:buFont typeface="Arial" panose="020B0604020202020204" pitchFamily="34" charset="0"/>
              <a:buChar char="•"/>
              <a:defRPr sz="1800">
                <a:latin typeface="+mn-lt"/>
                <a:ea typeface="+mn-ea"/>
              </a:defRPr>
            </a:lvl6pPr>
            <a:lvl7pPr marL="2971800" indent="-228600">
              <a:lnSpc>
                <a:spcPct val="90000"/>
              </a:lnSpc>
              <a:spcBef>
                <a:spcPts val="500"/>
              </a:spcBef>
              <a:buFont typeface="Arial" panose="020B0604020202020204" pitchFamily="34" charset="0"/>
              <a:buChar char="•"/>
              <a:defRPr sz="1800">
                <a:latin typeface="+mn-lt"/>
                <a:ea typeface="+mn-ea"/>
              </a:defRPr>
            </a:lvl7pPr>
            <a:lvl8pPr marL="3429000" indent="-228600">
              <a:lnSpc>
                <a:spcPct val="90000"/>
              </a:lnSpc>
              <a:spcBef>
                <a:spcPts val="500"/>
              </a:spcBef>
              <a:buFont typeface="Arial" panose="020B0604020202020204" pitchFamily="34" charset="0"/>
              <a:buChar char="•"/>
              <a:defRPr sz="1800">
                <a:latin typeface="+mn-lt"/>
                <a:ea typeface="+mn-ea"/>
              </a:defRPr>
            </a:lvl8pPr>
            <a:lvl9pPr marL="3886200" indent="-228600">
              <a:lnSpc>
                <a:spcPct val="90000"/>
              </a:lnSpc>
              <a:spcBef>
                <a:spcPts val="500"/>
              </a:spcBef>
              <a:buFont typeface="Arial" panose="020B0604020202020204" pitchFamily="34" charset="0"/>
              <a:buChar char="•"/>
              <a:defRPr sz="1800">
                <a:latin typeface="+mn-lt"/>
                <a:ea typeface="+mn-ea"/>
              </a:defRPr>
            </a:lvl9pPr>
          </a:lstStyle>
          <a:p>
            <a:r>
              <a:rPr lang="en-US" altLang="en-US" sz="2600" dirty="0" smtClean="0"/>
              <a:t>To evaluate potential outliers with Respect to Y, use the </a:t>
            </a:r>
            <a:r>
              <a:rPr lang="en-US" altLang="en-US" sz="2600" dirty="0" smtClean="0">
                <a:solidFill>
                  <a:srgbClr val="990000"/>
                </a:solidFill>
              </a:rPr>
              <a:t>same method </a:t>
            </a:r>
            <a:r>
              <a:rPr lang="en-US" altLang="en-US" sz="2600" dirty="0" smtClean="0"/>
              <a:t>for “Outliers with Respect to X”</a:t>
            </a:r>
            <a:endParaRPr lang="en-US" altLang="en-US" sz="2600" dirty="0"/>
          </a:p>
          <a:p>
            <a:pPr lvl="1">
              <a:spcAft>
                <a:spcPts val="1200"/>
              </a:spcAft>
            </a:pPr>
            <a:r>
              <a:rPr lang="en-US" altLang="en-US" sz="2200" b="0" dirty="0" smtClean="0"/>
              <a:t>Refer to the 2 methods shown in Slides </a:t>
            </a:r>
            <a:r>
              <a:rPr lang="en-US" altLang="en-US" sz="2200" b="0" dirty="0"/>
              <a:t>5</a:t>
            </a:r>
            <a:r>
              <a:rPr lang="en-US" altLang="en-US" sz="2200" b="0" dirty="0" smtClean="0"/>
              <a:t> – 8, but instead apply to </a:t>
            </a:r>
            <a:r>
              <a:rPr lang="en-US" altLang="en-US" sz="2200" b="0" dirty="0" smtClean="0"/>
              <a:t>Y</a:t>
            </a:r>
            <a:endParaRPr lang="en-US" altLang="en-US" dirty="0" smtClean="0"/>
          </a:p>
          <a:p>
            <a:r>
              <a:rPr lang="en-US" altLang="en-US" sz="2600" dirty="0" smtClean="0"/>
              <a:t>Outliers </a:t>
            </a:r>
            <a:r>
              <a:rPr lang="en-US" altLang="en-US" sz="2600" dirty="0"/>
              <a:t>with respect to </a:t>
            </a:r>
            <a:r>
              <a:rPr lang="en-US" altLang="en-US" sz="2600" dirty="0" err="1" smtClean="0"/>
              <a:t>Y</a:t>
            </a:r>
            <a:r>
              <a:rPr lang="en-US" altLang="en-US" sz="2600" baseline="-25000" dirty="0" err="1" smtClean="0"/>
              <a:t>x</a:t>
            </a:r>
            <a:r>
              <a:rPr lang="en-US" altLang="en-US" sz="2600" dirty="0" smtClean="0"/>
              <a:t> :  These </a:t>
            </a:r>
            <a:r>
              <a:rPr lang="en-US" altLang="en-US" sz="2600" dirty="0" smtClean="0"/>
              <a:t>represent </a:t>
            </a:r>
            <a:r>
              <a:rPr lang="en-US" altLang="en-US" sz="2600" dirty="0"/>
              <a:t>observations that the model doesn’t predict </a:t>
            </a:r>
            <a:r>
              <a:rPr lang="en-US" altLang="en-US" sz="2600" dirty="0" smtClean="0"/>
              <a:t>well</a:t>
            </a:r>
          </a:p>
          <a:p>
            <a:pPr lvl="1"/>
            <a:r>
              <a:rPr lang="en-US" altLang="en-US" sz="2200" b="0" dirty="0"/>
              <a:t>The further the observation is from the regression line, the larger the estimating error</a:t>
            </a:r>
          </a:p>
          <a:p>
            <a:pPr lvl="1"/>
            <a:r>
              <a:rPr lang="en-US" altLang="en-US" sz="2200" b="0" dirty="0"/>
              <a:t>Approaches in evaluating size of residual</a:t>
            </a:r>
          </a:p>
          <a:p>
            <a:pPr lvl="1"/>
            <a:r>
              <a:rPr lang="en-US" altLang="en-US" sz="2200" b="0" dirty="0"/>
              <a:t>Compare </a:t>
            </a:r>
            <a:r>
              <a:rPr lang="en-US" altLang="en-US" sz="2200" b="0" dirty="0" smtClean="0"/>
              <a:t>with the standard </a:t>
            </a:r>
            <a:r>
              <a:rPr lang="en-US" altLang="en-US" sz="2200" b="0" dirty="0"/>
              <a:t>error of </a:t>
            </a:r>
            <a:r>
              <a:rPr lang="en-US" altLang="en-US" sz="2200" b="0" dirty="0" smtClean="0"/>
              <a:t>the estimate </a:t>
            </a:r>
            <a:r>
              <a:rPr lang="en-US" altLang="en-US" sz="2200" b="0" dirty="0"/>
              <a:t>(SE, SEE, </a:t>
            </a:r>
            <a:r>
              <a:rPr lang="en-US" altLang="en-US" sz="2200" b="0" dirty="0" err="1" smtClean="0"/>
              <a:t>s</a:t>
            </a:r>
            <a:r>
              <a:rPr lang="en-US" altLang="en-US" sz="2200" b="0" baseline="-25000" dirty="0" err="1" smtClean="0"/>
              <a:t>yx</a:t>
            </a:r>
            <a:r>
              <a:rPr lang="en-US" altLang="en-US" sz="2200" b="0" dirty="0" smtClean="0"/>
              <a:t>) </a:t>
            </a:r>
            <a:r>
              <a:rPr lang="en-US" altLang="en-US" sz="2200" b="0" i="1" dirty="0" smtClean="0">
                <a:solidFill>
                  <a:srgbClr val="990000"/>
                </a:solidFill>
              </a:rPr>
              <a:t>which is based upon the sum of squared errors </a:t>
            </a:r>
            <a:r>
              <a:rPr lang="en-US" altLang="en-US" sz="2200" b="0" i="1" dirty="0">
                <a:solidFill>
                  <a:srgbClr val="990000"/>
                </a:solidFill>
              </a:rPr>
              <a:t> </a:t>
            </a:r>
            <a:r>
              <a:rPr lang="en-US" altLang="en-US" sz="2200" b="0" i="1" dirty="0" smtClean="0">
                <a:solidFill>
                  <a:srgbClr val="990000"/>
                </a:solidFill>
              </a:rPr>
              <a:t>(aka </a:t>
            </a:r>
            <a:r>
              <a:rPr lang="en-US" altLang="en-US" sz="2200" b="0" i="1" dirty="0" smtClean="0">
                <a:solidFill>
                  <a:srgbClr val="990000"/>
                </a:solidFill>
              </a:rPr>
              <a:t>“squared residuals”).</a:t>
            </a:r>
            <a:endParaRPr lang="en-US" altLang="en-US" sz="2200" b="0" i="1" dirty="0">
              <a:solidFill>
                <a:srgbClr val="990000"/>
              </a:solidFill>
            </a:endParaRPr>
          </a:p>
          <a:p>
            <a:pPr lvl="1"/>
            <a:r>
              <a:rPr lang="en-US" altLang="en-US" sz="2200" b="0" dirty="0"/>
              <a:t>Individual variance on the residual: </a:t>
            </a:r>
            <a:r>
              <a:rPr lang="en-US" altLang="en-US" sz="2200" b="0" i="1" dirty="0" err="1">
                <a:solidFill>
                  <a:srgbClr val="990000"/>
                </a:solidFill>
              </a:rPr>
              <a:t>Studentized</a:t>
            </a:r>
            <a:r>
              <a:rPr lang="en-US" altLang="en-US" sz="2200" b="0" i="1" dirty="0">
                <a:solidFill>
                  <a:srgbClr val="990000"/>
                </a:solidFill>
              </a:rPr>
              <a:t> Residual</a:t>
            </a:r>
          </a:p>
          <a:p>
            <a:endParaRPr lang="en-US" altLang="en-US" dirty="0"/>
          </a:p>
        </p:txBody>
      </p:sp>
    </p:spTree>
    <p:extLst>
      <p:ext uri="{BB962C8B-B14F-4D97-AF65-F5344CB8AC3E}">
        <p14:creationId xmlns:p14="http://schemas.microsoft.com/office/powerpoint/2010/main" val="3557312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additive="base">
                                        <p:cTn id="1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 calcmode="lin" valueType="num">
                                      <p:cBhvr additive="base">
                                        <p:cTn id="17"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anim calcmode="lin" valueType="num">
                                      <p:cBhvr additive="base">
                                        <p:cTn id="21"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 calcmode="lin" valueType="num">
                                      <p:cBhvr additive="base">
                                        <p:cTn id="25"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6">
                                            <p:txEl>
                                              <p:pRg st="5" end="5"/>
                                            </p:txEl>
                                          </p:spTgt>
                                        </p:tgtEl>
                                        <p:attrNameLst>
                                          <p:attrName>style.visibility</p:attrName>
                                        </p:attrNameLst>
                                      </p:cBhvr>
                                      <p:to>
                                        <p:strVal val="visible"/>
                                      </p:to>
                                    </p:set>
                                    <p:anim calcmode="lin" valueType="num">
                                      <p:cBhvr additive="base">
                                        <p:cTn id="29"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6">
                                            <p:txEl>
                                              <p:pRg st="6" end="6"/>
                                            </p:txEl>
                                          </p:spTgt>
                                        </p:tgtEl>
                                        <p:attrNameLst>
                                          <p:attrName>style.visibility</p:attrName>
                                        </p:attrNameLst>
                                      </p:cBhvr>
                                      <p:to>
                                        <p:strVal val="visible"/>
                                      </p:to>
                                    </p:set>
                                    <p:anim calcmode="lin" valueType="num">
                                      <p:cBhvr additive="base">
                                        <p:cTn id="33"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a:xfrm>
            <a:off x="0" y="0"/>
            <a:ext cx="9144000" cy="699294"/>
          </a:xfrm>
        </p:spPr>
        <p:txBody>
          <a:bodyPr/>
          <a:lstStyle/>
          <a:p>
            <a:pPr eaLnBrk="1" hangingPunct="1"/>
            <a:r>
              <a:rPr lang="en-US" sz="3600" b="1" dirty="0" smtClean="0"/>
              <a:t>Outliers with Respect to </a:t>
            </a:r>
            <a:r>
              <a:rPr lang="en-US" sz="3600" b="1" dirty="0" err="1" smtClean="0"/>
              <a:t>Y</a:t>
            </a:r>
            <a:r>
              <a:rPr lang="en-US" sz="3600" b="1" baseline="-25000" dirty="0" err="1" smtClean="0"/>
              <a:t>x</a:t>
            </a:r>
            <a:r>
              <a:rPr lang="en-US" sz="3600" b="1" dirty="0" smtClean="0"/>
              <a:t>: </a:t>
            </a:r>
            <a:r>
              <a:rPr lang="en-US" sz="3600" b="1" dirty="0" smtClean="0">
                <a:solidFill>
                  <a:srgbClr val="A50021"/>
                </a:solidFill>
              </a:rPr>
              <a:t># </a:t>
            </a:r>
            <a:r>
              <a:rPr lang="en-US" sz="3600" b="1" dirty="0">
                <a:solidFill>
                  <a:srgbClr val="A50021"/>
                </a:solidFill>
              </a:rPr>
              <a:t>Std. </a:t>
            </a:r>
            <a:r>
              <a:rPr lang="en-US" sz="3600" b="1" dirty="0" smtClean="0">
                <a:solidFill>
                  <a:srgbClr val="A50021"/>
                </a:solidFill>
              </a:rPr>
              <a:t>Errors</a:t>
            </a:r>
            <a:endParaRPr lang="en-US" sz="3600" b="1" baseline="-25000" dirty="0" smtClean="0">
              <a:solidFill>
                <a:srgbClr val="A50021"/>
              </a:solidFill>
            </a:endParaRPr>
          </a:p>
        </p:txBody>
      </p:sp>
      <p:sp>
        <p:nvSpPr>
          <p:cNvPr id="21508" name="Slide Number Placeholder 5"/>
          <p:cNvSpPr>
            <a:spLocks noGrp="1"/>
          </p:cNvSpPr>
          <p:nvPr>
            <p:ph type="sldNum" sz="quarter" idx="4294967295"/>
          </p:nvPr>
        </p:nvSpPr>
        <p:spPr>
          <a:xfrm>
            <a:off x="8534400" y="6477000"/>
            <a:ext cx="457200" cy="304800"/>
          </a:xfrm>
          <a:prstGeom prst="rect">
            <a:avLst/>
          </a:prstGeom>
          <a:noFill/>
        </p:spPr>
        <p:txBody>
          <a:bodyPr/>
          <a:lstStyle/>
          <a:p>
            <a:pPr algn="r"/>
            <a:fld id="{71473878-435C-4A8C-A507-89AE7314AE48}" type="slidenum">
              <a:rPr lang="en-US" sz="1100" smtClean="0"/>
              <a:pPr algn="r"/>
              <a:t>11</a:t>
            </a:fld>
            <a:endParaRPr lang="en-US" sz="1100" dirty="0" smtClean="0"/>
          </a:p>
        </p:txBody>
      </p:sp>
      <p:sp>
        <p:nvSpPr>
          <p:cNvPr id="6" name="Rectangle 3"/>
          <p:cNvSpPr txBox="1">
            <a:spLocks noChangeArrowheads="1"/>
          </p:cNvSpPr>
          <p:nvPr/>
        </p:nvSpPr>
        <p:spPr bwMode="auto">
          <a:xfrm>
            <a:off x="152400" y="990600"/>
            <a:ext cx="8635999" cy="20744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spcBef>
                <a:spcPct val="20000"/>
              </a:spcBef>
              <a:buChar char="•"/>
              <a:defRPr sz="2800" b="1">
                <a:latin typeface="+mn-lt"/>
                <a:ea typeface="+mn-ea"/>
              </a:defRPr>
            </a:lvl1pPr>
            <a:lvl2pPr marL="742950" lvl="1" indent="-285750">
              <a:spcBef>
                <a:spcPct val="20000"/>
              </a:spcBef>
              <a:buChar char="–"/>
              <a:defRPr b="1">
                <a:latin typeface="+mn-lt"/>
                <a:ea typeface="+mn-ea"/>
              </a:defRPr>
            </a:lvl2pPr>
            <a:lvl3pPr marL="1143000" indent="-228600">
              <a:spcBef>
                <a:spcPct val="20000"/>
              </a:spcBef>
              <a:buChar char="•"/>
              <a:defRPr b="1">
                <a:latin typeface="+mn-lt"/>
                <a:ea typeface="+mn-ea"/>
              </a:defRPr>
            </a:lvl3pPr>
            <a:lvl4pPr marL="1600200" indent="-228600">
              <a:spcBef>
                <a:spcPct val="20000"/>
              </a:spcBef>
              <a:buChar char="–"/>
              <a:defRPr sz="1600" b="1">
                <a:latin typeface="+mn-lt"/>
                <a:ea typeface="+mn-ea"/>
              </a:defRPr>
            </a:lvl4pPr>
            <a:lvl5pPr marL="2057400" indent="-228600">
              <a:spcBef>
                <a:spcPct val="20000"/>
              </a:spcBef>
              <a:buChar char="»"/>
              <a:defRPr sz="1400" b="1">
                <a:latin typeface="+mn-lt"/>
                <a:ea typeface="+mn-ea"/>
              </a:defRPr>
            </a:lvl5pPr>
            <a:lvl6pPr marL="2514600" indent="-228600">
              <a:lnSpc>
                <a:spcPct val="90000"/>
              </a:lnSpc>
              <a:spcBef>
                <a:spcPts val="500"/>
              </a:spcBef>
              <a:buFont typeface="Arial" panose="020B0604020202020204" pitchFamily="34" charset="0"/>
              <a:buChar char="•"/>
              <a:defRPr sz="1800">
                <a:latin typeface="+mn-lt"/>
                <a:ea typeface="+mn-ea"/>
              </a:defRPr>
            </a:lvl6pPr>
            <a:lvl7pPr marL="2971800" indent="-228600">
              <a:lnSpc>
                <a:spcPct val="90000"/>
              </a:lnSpc>
              <a:spcBef>
                <a:spcPts val="500"/>
              </a:spcBef>
              <a:buFont typeface="Arial" panose="020B0604020202020204" pitchFamily="34" charset="0"/>
              <a:buChar char="•"/>
              <a:defRPr sz="1800">
                <a:latin typeface="+mn-lt"/>
                <a:ea typeface="+mn-ea"/>
              </a:defRPr>
            </a:lvl7pPr>
            <a:lvl8pPr marL="3429000" indent="-228600">
              <a:lnSpc>
                <a:spcPct val="90000"/>
              </a:lnSpc>
              <a:spcBef>
                <a:spcPts val="500"/>
              </a:spcBef>
              <a:buFont typeface="Arial" panose="020B0604020202020204" pitchFamily="34" charset="0"/>
              <a:buChar char="•"/>
              <a:defRPr sz="1800">
                <a:latin typeface="+mn-lt"/>
                <a:ea typeface="+mn-ea"/>
              </a:defRPr>
            </a:lvl8pPr>
            <a:lvl9pPr marL="3886200" indent="-228600">
              <a:lnSpc>
                <a:spcPct val="90000"/>
              </a:lnSpc>
              <a:spcBef>
                <a:spcPts val="500"/>
              </a:spcBef>
              <a:buFont typeface="Arial" panose="020B0604020202020204" pitchFamily="34" charset="0"/>
              <a:buChar char="•"/>
              <a:defRPr sz="1800">
                <a:latin typeface="+mn-lt"/>
                <a:ea typeface="+mn-ea"/>
              </a:defRPr>
            </a:lvl9pPr>
          </a:lstStyle>
          <a:p>
            <a:r>
              <a:rPr lang="en-US" altLang="en-US" sz="2600" dirty="0"/>
              <a:t>Observations that are not predicted well by the regression equation</a:t>
            </a:r>
          </a:p>
          <a:p>
            <a:pPr lvl="1"/>
            <a:r>
              <a:rPr lang="en-US" altLang="en-US" sz="2400" b="0" dirty="0"/>
              <a:t>Calculate predicted cost and standard error of the dataset</a:t>
            </a:r>
          </a:p>
          <a:p>
            <a:pPr lvl="1"/>
            <a:r>
              <a:rPr lang="en-US" altLang="en-US" sz="2400" b="0" dirty="0"/>
              <a:t>Calculate difference between each Y</a:t>
            </a:r>
            <a:r>
              <a:rPr lang="en-US" altLang="en-US" sz="2400" b="0" baseline="-25000" dirty="0"/>
              <a:t>i</a:t>
            </a:r>
            <a:r>
              <a:rPr lang="en-US" altLang="en-US" sz="2400" b="0" dirty="0"/>
              <a:t> and </a:t>
            </a:r>
            <a:r>
              <a:rPr lang="en-US" altLang="en-US" sz="2400" b="0" dirty="0" err="1" smtClean="0"/>
              <a:t>Y</a:t>
            </a:r>
            <a:r>
              <a:rPr lang="en-US" altLang="en-US" sz="2400" b="0" baseline="-25000" dirty="0" err="1" smtClean="0"/>
              <a:t>x</a:t>
            </a:r>
            <a:r>
              <a:rPr lang="en-US" altLang="en-US" sz="2400" b="0" dirty="0" smtClean="0"/>
              <a:t> </a:t>
            </a:r>
            <a:r>
              <a:rPr lang="en-US" altLang="en-US" sz="2400" b="0" dirty="0"/>
              <a:t>and divide by the standard error </a:t>
            </a:r>
            <a:r>
              <a:rPr lang="en-US" altLang="en-US" sz="2400" b="0" dirty="0" smtClean="0"/>
              <a:t>of </a:t>
            </a:r>
            <a:r>
              <a:rPr lang="en-US" altLang="en-US" sz="2400" b="0" dirty="0" err="1" smtClean="0"/>
              <a:t>Y</a:t>
            </a:r>
            <a:r>
              <a:rPr lang="en-US" altLang="en-US" sz="2400" b="0" baseline="-25000" dirty="0" err="1" smtClean="0"/>
              <a:t>x</a:t>
            </a:r>
            <a:r>
              <a:rPr lang="en-US" altLang="en-US" sz="2400" b="0" dirty="0" smtClean="0"/>
              <a:t> (denoted as </a:t>
            </a:r>
            <a:r>
              <a:rPr lang="en-US" altLang="en-US" sz="2400" b="0" dirty="0" err="1" smtClean="0"/>
              <a:t>S</a:t>
            </a:r>
            <a:r>
              <a:rPr lang="en-US" altLang="en-US" sz="2400" b="0" baseline="-25000" dirty="0" err="1" smtClean="0"/>
              <a:t>Yx</a:t>
            </a:r>
            <a:r>
              <a:rPr lang="en-US" altLang="en-US" sz="2400" b="0" dirty="0" smtClean="0"/>
              <a:t>)</a:t>
            </a:r>
            <a:endParaRPr lang="en-US" altLang="en-US" sz="2400" b="0" baseline="-25000" dirty="0"/>
          </a:p>
        </p:txBody>
      </p:sp>
      <p:grpSp>
        <p:nvGrpSpPr>
          <p:cNvPr id="2" name="Group 1"/>
          <p:cNvGrpSpPr/>
          <p:nvPr/>
        </p:nvGrpSpPr>
        <p:grpSpPr>
          <a:xfrm>
            <a:off x="1934308" y="3440112"/>
            <a:ext cx="4291871" cy="830323"/>
            <a:chOff x="1934308" y="3362325"/>
            <a:chExt cx="4291871" cy="830323"/>
          </a:xfrm>
        </p:grpSpPr>
        <p:sp>
          <p:nvSpPr>
            <p:cNvPr id="7" name="Text Box 7"/>
            <p:cNvSpPr txBox="1">
              <a:spLocks noChangeArrowheads="1"/>
            </p:cNvSpPr>
            <p:nvPr/>
          </p:nvSpPr>
          <p:spPr bwMode="auto">
            <a:xfrm>
              <a:off x="1934308" y="3566715"/>
              <a:ext cx="429187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000" b="1" dirty="0">
                  <a:latin typeface="+mn-lt"/>
                </a:rPr>
                <a:t> # </a:t>
              </a:r>
              <a:r>
                <a:rPr lang="en-US" altLang="en-US" sz="2000" b="1" dirty="0" smtClean="0">
                  <a:latin typeface="+mn-lt"/>
                </a:rPr>
                <a:t>of Standard Errors</a:t>
              </a:r>
              <a:r>
                <a:rPr lang="en-US" altLang="en-US" sz="2000" dirty="0" smtClean="0">
                  <a:latin typeface="+mn-lt"/>
                </a:rPr>
                <a:t> </a:t>
              </a:r>
              <a:r>
                <a:rPr lang="en-US" altLang="en-US" sz="2000" dirty="0">
                  <a:latin typeface="+mn-lt"/>
                </a:rPr>
                <a:t>= </a:t>
              </a:r>
              <a:r>
                <a:rPr lang="en-US" altLang="en-US" sz="2000" b="1" dirty="0">
                  <a:latin typeface="+mn-lt"/>
                </a:rPr>
                <a:t>-------------</a:t>
              </a:r>
            </a:p>
          </p:txBody>
        </p:sp>
        <p:sp>
          <p:nvSpPr>
            <p:cNvPr id="8" name="Text Box 8"/>
            <p:cNvSpPr txBox="1">
              <a:spLocks noChangeArrowheads="1"/>
            </p:cNvSpPr>
            <p:nvPr/>
          </p:nvSpPr>
          <p:spPr bwMode="auto">
            <a:xfrm>
              <a:off x="4689475" y="3362325"/>
              <a:ext cx="111126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b="1" dirty="0">
                  <a:latin typeface="+mn-lt"/>
                </a:rPr>
                <a:t>(Y</a:t>
              </a:r>
              <a:r>
                <a:rPr lang="en-US" altLang="en-US" sz="2000" b="1" baseline="-25000" dirty="0">
                  <a:latin typeface="+mn-lt"/>
                </a:rPr>
                <a:t>i</a:t>
              </a:r>
              <a:r>
                <a:rPr lang="en-US" altLang="en-US" sz="2000" b="1" dirty="0">
                  <a:latin typeface="+mn-lt"/>
                </a:rPr>
                <a:t> – </a:t>
              </a:r>
              <a:r>
                <a:rPr lang="en-US" altLang="en-US" sz="2000" b="1" dirty="0" err="1">
                  <a:latin typeface="+mn-lt"/>
                </a:rPr>
                <a:t>Y</a:t>
              </a:r>
              <a:r>
                <a:rPr lang="en-US" altLang="en-US" sz="2000" b="1" baseline="-25000" dirty="0" err="1">
                  <a:latin typeface="+mn-lt"/>
                </a:rPr>
                <a:t>x</a:t>
              </a:r>
              <a:r>
                <a:rPr lang="en-US" altLang="en-US" sz="2000" b="1" dirty="0">
                  <a:latin typeface="+mn-lt"/>
                </a:rPr>
                <a:t>)</a:t>
              </a:r>
            </a:p>
          </p:txBody>
        </p:sp>
        <p:sp>
          <p:nvSpPr>
            <p:cNvPr id="9" name="Text Box 9"/>
            <p:cNvSpPr txBox="1">
              <a:spLocks noChangeArrowheads="1"/>
            </p:cNvSpPr>
            <p:nvPr/>
          </p:nvSpPr>
          <p:spPr bwMode="auto">
            <a:xfrm>
              <a:off x="4953000" y="3792538"/>
              <a:ext cx="54373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b="1" dirty="0" err="1"/>
                <a:t>S</a:t>
              </a:r>
              <a:r>
                <a:rPr lang="en-US" altLang="en-US" sz="1200" b="1" dirty="0" err="1"/>
                <a:t>Yx</a:t>
              </a:r>
              <a:endParaRPr lang="en-US" altLang="en-US" sz="1200" b="1" dirty="0"/>
            </a:p>
          </p:txBody>
        </p:sp>
      </p:grpSp>
      <p:sp>
        <p:nvSpPr>
          <p:cNvPr id="11" name="Text Box 12"/>
          <p:cNvSpPr txBox="1">
            <a:spLocks noChangeArrowheads="1"/>
          </p:cNvSpPr>
          <p:nvPr/>
        </p:nvSpPr>
        <p:spPr bwMode="auto">
          <a:xfrm>
            <a:off x="5943600" y="4172188"/>
            <a:ext cx="28235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1800" i="1" dirty="0" smtClean="0"/>
              <a:t>Standard Error of </a:t>
            </a:r>
            <a:r>
              <a:rPr lang="en-US" altLang="en-US" sz="1800" i="1" dirty="0" err="1" smtClean="0"/>
              <a:t>Y</a:t>
            </a:r>
            <a:r>
              <a:rPr lang="en-US" altLang="en-US" sz="1800" i="1" baseline="-25000" dirty="0" err="1" smtClean="0"/>
              <a:t>x</a:t>
            </a:r>
            <a:r>
              <a:rPr lang="en-US" altLang="en-US" sz="1800" i="1" baseline="-25000" dirty="0" smtClean="0"/>
              <a:t> </a:t>
            </a:r>
            <a:r>
              <a:rPr lang="en-US" altLang="en-US" sz="1800" i="1" dirty="0" smtClean="0"/>
              <a:t>Data</a:t>
            </a:r>
            <a:endParaRPr lang="en-US" altLang="en-US" sz="1800" i="1" baseline="-25000" dirty="0"/>
          </a:p>
        </p:txBody>
      </p:sp>
      <p:sp>
        <p:nvSpPr>
          <p:cNvPr id="12" name="Line 13"/>
          <p:cNvSpPr>
            <a:spLocks noChangeShapeType="1"/>
          </p:cNvSpPr>
          <p:nvPr/>
        </p:nvSpPr>
        <p:spPr bwMode="auto">
          <a:xfrm flipH="1" flipV="1">
            <a:off x="5492749" y="4168661"/>
            <a:ext cx="468435" cy="98539"/>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 name="Rectangle 3"/>
          <p:cNvSpPr txBox="1">
            <a:spLocks noChangeArrowheads="1"/>
          </p:cNvSpPr>
          <p:nvPr/>
        </p:nvSpPr>
        <p:spPr bwMode="auto">
          <a:xfrm>
            <a:off x="152400" y="4825002"/>
            <a:ext cx="8869680" cy="863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spcBef>
                <a:spcPct val="20000"/>
              </a:spcBef>
              <a:buChar char="•"/>
              <a:defRPr sz="2800" b="1">
                <a:latin typeface="+mn-lt"/>
                <a:ea typeface="+mn-ea"/>
              </a:defRPr>
            </a:lvl1pPr>
            <a:lvl2pPr marL="742950" lvl="1" indent="-285750">
              <a:spcBef>
                <a:spcPct val="20000"/>
              </a:spcBef>
              <a:buChar char="–"/>
              <a:defRPr b="1">
                <a:latin typeface="+mn-lt"/>
                <a:ea typeface="+mn-ea"/>
              </a:defRPr>
            </a:lvl2pPr>
            <a:lvl3pPr marL="1143000" indent="-228600">
              <a:spcBef>
                <a:spcPct val="20000"/>
              </a:spcBef>
              <a:buChar char="•"/>
              <a:defRPr b="1">
                <a:latin typeface="+mn-lt"/>
                <a:ea typeface="+mn-ea"/>
              </a:defRPr>
            </a:lvl3pPr>
            <a:lvl4pPr marL="1600200" indent="-228600">
              <a:spcBef>
                <a:spcPct val="20000"/>
              </a:spcBef>
              <a:buChar char="–"/>
              <a:defRPr sz="1600" b="1">
                <a:latin typeface="+mn-lt"/>
                <a:ea typeface="+mn-ea"/>
              </a:defRPr>
            </a:lvl4pPr>
            <a:lvl5pPr marL="2057400" indent="-228600">
              <a:spcBef>
                <a:spcPct val="20000"/>
              </a:spcBef>
              <a:buChar char="»"/>
              <a:defRPr sz="1400" b="1">
                <a:latin typeface="+mn-lt"/>
                <a:ea typeface="+mn-ea"/>
              </a:defRPr>
            </a:lvl5pPr>
            <a:lvl6pPr marL="2514600" indent="-228600">
              <a:lnSpc>
                <a:spcPct val="90000"/>
              </a:lnSpc>
              <a:spcBef>
                <a:spcPts val="500"/>
              </a:spcBef>
              <a:buFont typeface="Arial" panose="020B0604020202020204" pitchFamily="34" charset="0"/>
              <a:buChar char="•"/>
              <a:defRPr sz="1800">
                <a:latin typeface="+mn-lt"/>
                <a:ea typeface="+mn-ea"/>
              </a:defRPr>
            </a:lvl6pPr>
            <a:lvl7pPr marL="2971800" indent="-228600">
              <a:lnSpc>
                <a:spcPct val="90000"/>
              </a:lnSpc>
              <a:spcBef>
                <a:spcPts val="500"/>
              </a:spcBef>
              <a:buFont typeface="Arial" panose="020B0604020202020204" pitchFamily="34" charset="0"/>
              <a:buChar char="•"/>
              <a:defRPr sz="1800">
                <a:latin typeface="+mn-lt"/>
                <a:ea typeface="+mn-ea"/>
              </a:defRPr>
            </a:lvl7pPr>
            <a:lvl8pPr marL="3429000" indent="-228600">
              <a:lnSpc>
                <a:spcPct val="90000"/>
              </a:lnSpc>
              <a:spcBef>
                <a:spcPts val="500"/>
              </a:spcBef>
              <a:buFont typeface="Arial" panose="020B0604020202020204" pitchFamily="34" charset="0"/>
              <a:buChar char="•"/>
              <a:defRPr sz="1800">
                <a:latin typeface="+mn-lt"/>
                <a:ea typeface="+mn-ea"/>
              </a:defRPr>
            </a:lvl8pPr>
            <a:lvl9pPr marL="3886200" indent="-228600">
              <a:lnSpc>
                <a:spcPct val="90000"/>
              </a:lnSpc>
              <a:spcBef>
                <a:spcPts val="500"/>
              </a:spcBef>
              <a:buFont typeface="Arial" panose="020B0604020202020204" pitchFamily="34" charset="0"/>
              <a:buChar char="•"/>
              <a:defRPr sz="1800">
                <a:latin typeface="+mn-lt"/>
                <a:ea typeface="+mn-ea"/>
              </a:defRPr>
            </a:lvl9pPr>
          </a:lstStyle>
          <a:p>
            <a:pPr lvl="1"/>
            <a:r>
              <a:rPr lang="en-US" altLang="en-US" sz="2400" b="0" dirty="0" smtClean="0"/>
              <a:t>Identify </a:t>
            </a:r>
            <a:r>
              <a:rPr lang="en-US" altLang="en-US" sz="2400" b="0" dirty="0"/>
              <a:t>observations that fall more than </a:t>
            </a:r>
            <a:r>
              <a:rPr lang="en-US" altLang="en-US" sz="2400" b="0" dirty="0">
                <a:solidFill>
                  <a:srgbClr val="A50021"/>
                </a:solidFill>
              </a:rPr>
              <a:t>2 standard </a:t>
            </a:r>
            <a:r>
              <a:rPr lang="en-US" altLang="en-US" sz="2400" b="0" dirty="0" smtClean="0">
                <a:solidFill>
                  <a:srgbClr val="A50021"/>
                </a:solidFill>
              </a:rPr>
              <a:t>errors </a:t>
            </a:r>
            <a:r>
              <a:rPr lang="en-US" altLang="en-US" sz="2400" b="0" dirty="0" smtClean="0"/>
              <a:t>from </a:t>
            </a:r>
            <a:r>
              <a:rPr lang="en-US" altLang="en-US" sz="2400" b="0" dirty="0"/>
              <a:t>the </a:t>
            </a:r>
            <a:r>
              <a:rPr lang="en-US" altLang="en-US" sz="2400" b="0" dirty="0" smtClean="0"/>
              <a:t>calculated </a:t>
            </a:r>
            <a:r>
              <a:rPr lang="en-US" altLang="en-US" sz="2400" b="0" dirty="0" err="1" smtClean="0"/>
              <a:t>Y</a:t>
            </a:r>
            <a:r>
              <a:rPr lang="en-US" altLang="en-US" sz="2400" b="0" baseline="-25000" dirty="0" err="1" smtClean="0"/>
              <a:t>x</a:t>
            </a:r>
            <a:r>
              <a:rPr lang="en-US" altLang="en-US" sz="2400" b="0" baseline="-25000" dirty="0" smtClean="0"/>
              <a:t>  </a:t>
            </a:r>
            <a:r>
              <a:rPr lang="en-US" altLang="en-US" sz="2400" b="0" dirty="0"/>
              <a:t>(or 3 standard </a:t>
            </a:r>
            <a:r>
              <a:rPr lang="en-US" altLang="en-US" sz="2400" b="0" dirty="0" smtClean="0"/>
              <a:t>errors from </a:t>
            </a:r>
            <a:r>
              <a:rPr lang="en-US" altLang="en-US" sz="2400" b="0" dirty="0" err="1" smtClean="0"/>
              <a:t>Y</a:t>
            </a:r>
            <a:r>
              <a:rPr lang="en-US" altLang="en-US" sz="2400" b="0" baseline="-25000" dirty="0" err="1" smtClean="0"/>
              <a:t>x</a:t>
            </a:r>
            <a:r>
              <a:rPr lang="en-US" altLang="en-US" sz="2400" b="0" baseline="-25000" dirty="0" smtClean="0"/>
              <a:t> </a:t>
            </a:r>
            <a:r>
              <a:rPr lang="en-US" altLang="en-US" sz="2400" b="0" dirty="0" smtClean="0"/>
              <a:t>, </a:t>
            </a:r>
            <a:r>
              <a:rPr lang="en-US" altLang="en-US" sz="2400" b="0" dirty="0"/>
              <a:t>if preferred)</a:t>
            </a:r>
          </a:p>
          <a:p>
            <a:pPr lvl="1">
              <a:buFontTx/>
              <a:buChar char="–"/>
            </a:pPr>
            <a:endParaRPr lang="en-US" altLang="en-US" sz="2400" b="0" baseline="-25000" dirty="0"/>
          </a:p>
        </p:txBody>
      </p:sp>
    </p:spTree>
    <p:extLst>
      <p:ext uri="{BB962C8B-B14F-4D97-AF65-F5344CB8AC3E}">
        <p14:creationId xmlns:p14="http://schemas.microsoft.com/office/powerpoint/2010/main" val="1258555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additive="base">
                                        <p:cTn id="1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 calcmode="lin" valueType="num">
                                      <p:cBhvr additive="base">
                                        <p:cTn id="1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par>
                          <p:cTn id="17" fill="hold">
                            <p:stCondLst>
                              <p:cond delay="500"/>
                            </p:stCondLst>
                            <p:childTnLst>
                              <p:par>
                                <p:cTn id="18" presetID="42" presetClass="entr" presetSubtype="0" fill="hold" nodeType="after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fade">
                                      <p:cBhvr>
                                        <p:cTn id="20" dur="1000"/>
                                        <p:tgtEl>
                                          <p:spTgt spid="2"/>
                                        </p:tgtEl>
                                      </p:cBhvr>
                                    </p:animEffect>
                                    <p:anim calcmode="lin" valueType="num">
                                      <p:cBhvr>
                                        <p:cTn id="21" dur="1000" fill="hold"/>
                                        <p:tgtEl>
                                          <p:spTgt spid="2"/>
                                        </p:tgtEl>
                                        <p:attrNameLst>
                                          <p:attrName>ppt_x</p:attrName>
                                        </p:attrNameLst>
                                      </p:cBhvr>
                                      <p:tavLst>
                                        <p:tav tm="0">
                                          <p:val>
                                            <p:strVal val="#ppt_x"/>
                                          </p:val>
                                        </p:tav>
                                        <p:tav tm="100000">
                                          <p:val>
                                            <p:strVal val="#ppt_x"/>
                                          </p:val>
                                        </p:tav>
                                      </p:tavLst>
                                    </p:anim>
                                    <p:anim calcmode="lin" valueType="num">
                                      <p:cBhvr>
                                        <p:cTn id="22"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childTnLst>
                          </p:cTn>
                        </p:par>
                        <p:par>
                          <p:cTn id="29" fill="hold">
                            <p:stCondLst>
                              <p:cond delay="0"/>
                            </p:stCondLst>
                            <p:childTnLst>
                              <p:par>
                                <p:cTn id="30" presetID="2" presetClass="entr" presetSubtype="4" fill="hold" grpId="0" nodeType="afterEffect">
                                  <p:stCondLst>
                                    <p:cond delay="0"/>
                                  </p:stCondLst>
                                  <p:childTnLst>
                                    <p:set>
                                      <p:cBhvr>
                                        <p:cTn id="31" dur="1" fill="hold">
                                          <p:stCondLst>
                                            <p:cond delay="0"/>
                                          </p:stCondLst>
                                        </p:cTn>
                                        <p:tgtEl>
                                          <p:spTgt spid="14">
                                            <p:txEl>
                                              <p:pRg st="0" end="0"/>
                                            </p:txEl>
                                          </p:spTgt>
                                        </p:tgtEl>
                                        <p:attrNameLst>
                                          <p:attrName>style.visibility</p:attrName>
                                        </p:attrNameLst>
                                      </p:cBhvr>
                                      <p:to>
                                        <p:strVal val="visible"/>
                                      </p:to>
                                    </p:set>
                                    <p:anim calcmode="lin" valueType="num">
                                      <p:cBhvr additive="base">
                                        <p:cTn id="32"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12" grpId="0" animBg="1"/>
      <p:bldP spid="1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4294967295"/>
          </p:nvPr>
        </p:nvSpPr>
        <p:spPr>
          <a:xfrm>
            <a:off x="8724380" y="6550025"/>
            <a:ext cx="419620" cy="231775"/>
          </a:xfrm>
          <a:prstGeom prst="rect">
            <a:avLst/>
          </a:prstGeom>
        </p:spPr>
        <p:txBody>
          <a:bodyPr/>
          <a:lstStyle/>
          <a:p>
            <a:fld id="{AC31CC2E-AD02-42FD-8477-823CDA2DAA6C}" type="slidenum">
              <a:rPr lang="en-US" altLang="en-US">
                <a:latin typeface="Arial" panose="020B0604020202020204" pitchFamily="34" charset="0"/>
                <a:cs typeface="Arial" panose="020B0604020202020204" pitchFamily="34" charset="0"/>
              </a:rPr>
              <a:pPr/>
              <a:t>12</a:t>
            </a:fld>
            <a:endParaRPr lang="en-US" altLang="en-US" dirty="0">
              <a:latin typeface="Arial" panose="020B0604020202020204" pitchFamily="34" charset="0"/>
              <a:cs typeface="Arial" panose="020B0604020202020204" pitchFamily="34" charset="0"/>
            </a:endParaRPr>
          </a:p>
        </p:txBody>
      </p:sp>
      <p:sp>
        <p:nvSpPr>
          <p:cNvPr id="189445" name="Rectangle 5"/>
          <p:cNvSpPr>
            <a:spLocks noGrp="1" noChangeArrowheads="1"/>
          </p:cNvSpPr>
          <p:nvPr>
            <p:ph type="title"/>
          </p:nvPr>
        </p:nvSpPr>
        <p:spPr>
          <a:xfrm>
            <a:off x="-40607" y="-10646"/>
            <a:ext cx="9215087" cy="667637"/>
          </a:xfrm>
          <a:noFill/>
          <a:ln/>
        </p:spPr>
        <p:txBody>
          <a:bodyPr/>
          <a:lstStyle/>
          <a:p>
            <a:r>
              <a:rPr lang="en-US" altLang="en-US" sz="2800" b="1" dirty="0" smtClean="0">
                <a:solidFill>
                  <a:srgbClr val="000000"/>
                </a:solidFill>
              </a:rPr>
              <a:t>Outliers with Respect to Y and </a:t>
            </a:r>
            <a:r>
              <a:rPr lang="en-US" altLang="en-US" sz="2800" b="1" dirty="0" err="1" smtClean="0">
                <a:solidFill>
                  <a:srgbClr val="000000"/>
                </a:solidFill>
              </a:rPr>
              <a:t>Y</a:t>
            </a:r>
            <a:r>
              <a:rPr lang="en-US" altLang="en-US" sz="2800" b="1" baseline="-25000" dirty="0" err="1" smtClean="0">
                <a:solidFill>
                  <a:srgbClr val="000000"/>
                </a:solidFill>
              </a:rPr>
              <a:t>x</a:t>
            </a:r>
            <a:r>
              <a:rPr lang="en-US" altLang="en-US" sz="2800" b="1" baseline="-25000" dirty="0" smtClean="0">
                <a:solidFill>
                  <a:srgbClr val="000000"/>
                </a:solidFill>
              </a:rPr>
              <a:t/>
            </a:r>
            <a:br>
              <a:rPr lang="en-US" altLang="en-US" sz="2800" b="1" baseline="-25000" dirty="0" smtClean="0">
                <a:solidFill>
                  <a:srgbClr val="000000"/>
                </a:solidFill>
              </a:rPr>
            </a:br>
            <a:r>
              <a:rPr lang="en-US" altLang="en-US" sz="1800" dirty="0" smtClean="0">
                <a:solidFill>
                  <a:srgbClr val="000000"/>
                </a:solidFill>
              </a:rPr>
              <a:t>Evaluating “flagged” Obs. #9 and #16 by calculating </a:t>
            </a:r>
            <a:r>
              <a:rPr lang="en-US" altLang="en-US" sz="1800" b="1" dirty="0" smtClean="0">
                <a:solidFill>
                  <a:srgbClr val="A50021"/>
                </a:solidFill>
              </a:rPr>
              <a:t>Standard Deviations </a:t>
            </a:r>
            <a:r>
              <a:rPr lang="en-US" altLang="en-US" sz="1800" b="1" dirty="0" smtClean="0">
                <a:solidFill>
                  <a:schemeClr val="tx1"/>
                </a:solidFill>
              </a:rPr>
              <a:t>&amp;</a:t>
            </a:r>
            <a:r>
              <a:rPr lang="en-US" altLang="en-US" sz="1800" b="1" dirty="0" smtClean="0">
                <a:solidFill>
                  <a:srgbClr val="A50021"/>
                </a:solidFill>
              </a:rPr>
              <a:t> Standard Errors</a:t>
            </a:r>
            <a:endParaRPr lang="en-US" altLang="en-US" sz="1800" b="1" dirty="0">
              <a:solidFill>
                <a:srgbClr val="A50021"/>
              </a:solidFill>
            </a:endParaRPr>
          </a:p>
        </p:txBody>
      </p:sp>
      <p:sp>
        <p:nvSpPr>
          <p:cNvPr id="189447" name="Line 7"/>
          <p:cNvSpPr>
            <a:spLocks noChangeShapeType="1"/>
          </p:cNvSpPr>
          <p:nvPr/>
        </p:nvSpPr>
        <p:spPr bwMode="auto">
          <a:xfrm>
            <a:off x="1665134" y="3228792"/>
            <a:ext cx="507942" cy="18624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 name="Text Box 9"/>
          <p:cNvSpPr txBox="1">
            <a:spLocks noChangeArrowheads="1"/>
          </p:cNvSpPr>
          <p:nvPr/>
        </p:nvSpPr>
        <p:spPr bwMode="auto">
          <a:xfrm>
            <a:off x="1021592" y="1804832"/>
            <a:ext cx="117205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0"/>
              </a:spcBef>
            </a:pPr>
            <a:r>
              <a:rPr lang="en-US" altLang="en-US" sz="1400" u="sng" dirty="0" smtClean="0">
                <a:latin typeface="+mn-lt"/>
                <a:ea typeface="+mn-ea"/>
              </a:rPr>
              <a:t>( Y</a:t>
            </a:r>
            <a:r>
              <a:rPr lang="en-US" altLang="en-US" sz="1400" u="sng" baseline="-25000" dirty="0" smtClean="0">
                <a:latin typeface="+mn-lt"/>
                <a:ea typeface="+mn-ea"/>
              </a:rPr>
              <a:t>i</a:t>
            </a:r>
            <a:r>
              <a:rPr lang="en-US" altLang="en-US" sz="1400" u="sng" dirty="0" smtClean="0">
                <a:latin typeface="+mn-lt"/>
                <a:ea typeface="+mn-ea"/>
              </a:rPr>
              <a:t> – 245.9 )</a:t>
            </a:r>
          </a:p>
          <a:p>
            <a:pPr algn="ctr">
              <a:spcBef>
                <a:spcPts val="0"/>
              </a:spcBef>
            </a:pPr>
            <a:r>
              <a:rPr lang="en-US" altLang="en-US" sz="1400" dirty="0" smtClean="0">
                <a:latin typeface="+mn-lt"/>
              </a:rPr>
              <a:t>108.25</a:t>
            </a:r>
            <a:r>
              <a:rPr lang="en-US" altLang="en-US" sz="1400" baseline="-25000" dirty="0" smtClean="0">
                <a:latin typeface="+mn-lt"/>
              </a:rPr>
              <a:t> </a:t>
            </a:r>
            <a:endParaRPr lang="en-US" altLang="en-US" sz="1400" dirty="0" smtClean="0">
              <a:latin typeface="+mn-lt"/>
              <a:ea typeface="+mn-ea"/>
            </a:endParaRPr>
          </a:p>
        </p:txBody>
      </p:sp>
      <p:pic>
        <p:nvPicPr>
          <p:cNvPr id="4" name="Picture 3"/>
          <p:cNvPicPr>
            <a:picLocks noChangeAspect="1"/>
          </p:cNvPicPr>
          <p:nvPr/>
        </p:nvPicPr>
        <p:blipFill>
          <a:blip r:embed="rId3"/>
          <a:stretch>
            <a:fillRect/>
          </a:stretch>
        </p:blipFill>
        <p:spPr>
          <a:xfrm>
            <a:off x="2159561" y="903774"/>
            <a:ext cx="4786874" cy="4267179"/>
          </a:xfrm>
          <a:prstGeom prst="rect">
            <a:avLst/>
          </a:prstGeom>
        </p:spPr>
      </p:pic>
      <p:sp>
        <p:nvSpPr>
          <p:cNvPr id="13" name="Text Box 10"/>
          <p:cNvSpPr txBox="1">
            <a:spLocks noChangeArrowheads="1"/>
          </p:cNvSpPr>
          <p:nvPr/>
        </p:nvSpPr>
        <p:spPr bwMode="auto">
          <a:xfrm>
            <a:off x="1206327" y="5331383"/>
            <a:ext cx="2838135" cy="830997"/>
          </a:xfrm>
          <a:prstGeom prst="rect">
            <a:avLst/>
          </a:prstGeom>
          <a:noFill/>
          <a:ln w="38100" cmpd="dbl">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600" b="1" dirty="0"/>
              <a:t>Using the </a:t>
            </a:r>
            <a:r>
              <a:rPr lang="en-US" altLang="en-US" sz="1600" b="1" dirty="0">
                <a:cs typeface="Arial" panose="020B0604020202020204" pitchFamily="34" charset="0"/>
              </a:rPr>
              <a:t>± 2 </a:t>
            </a:r>
            <a:r>
              <a:rPr lang="en-US" altLang="en-US" sz="1600" b="1" dirty="0" err="1">
                <a:cs typeface="Arial" panose="020B0604020202020204" pitchFamily="34" charset="0"/>
              </a:rPr>
              <a:t>std</a:t>
            </a:r>
            <a:r>
              <a:rPr lang="en-US" altLang="en-US" sz="1600" b="1" dirty="0">
                <a:cs typeface="Arial" panose="020B0604020202020204" pitchFamily="34" charset="0"/>
              </a:rPr>
              <a:t> </a:t>
            </a:r>
            <a:r>
              <a:rPr lang="en-US" altLang="en-US" sz="1600" b="1" dirty="0" err="1">
                <a:cs typeface="Arial" panose="020B0604020202020204" pitchFamily="34" charset="0"/>
              </a:rPr>
              <a:t>dev</a:t>
            </a:r>
            <a:r>
              <a:rPr lang="en-US" altLang="en-US" sz="1600" b="1" dirty="0">
                <a:cs typeface="Arial" panose="020B0604020202020204" pitchFamily="34" charset="0"/>
              </a:rPr>
              <a:t> rule, </a:t>
            </a:r>
            <a:r>
              <a:rPr lang="en-US" altLang="en-US" sz="1600" b="1" u="sng" dirty="0">
                <a:solidFill>
                  <a:srgbClr val="A50021"/>
                </a:solidFill>
                <a:cs typeface="Arial" panose="020B0604020202020204" pitchFamily="34" charset="0"/>
              </a:rPr>
              <a:t>neither</a:t>
            </a:r>
            <a:r>
              <a:rPr lang="en-US" altLang="en-US" sz="1600" b="1" dirty="0">
                <a:cs typeface="Arial" panose="020B0604020202020204" pitchFamily="34" charset="0"/>
              </a:rPr>
              <a:t> </a:t>
            </a:r>
            <a:r>
              <a:rPr lang="en-US" altLang="en-US" sz="1600" b="1" dirty="0" smtClean="0">
                <a:cs typeface="Arial" panose="020B0604020202020204" pitchFamily="34" charset="0"/>
              </a:rPr>
              <a:t>observation is an</a:t>
            </a:r>
            <a:endParaRPr lang="en-US" altLang="en-US" sz="1600" b="1" dirty="0">
              <a:cs typeface="Arial" panose="020B0604020202020204" pitchFamily="34" charset="0"/>
            </a:endParaRPr>
          </a:p>
          <a:p>
            <a:pPr algn="ctr"/>
            <a:r>
              <a:rPr lang="en-US" altLang="en-US" sz="1600" b="1" dirty="0" smtClean="0">
                <a:cs typeface="Arial" panose="020B0604020202020204" pitchFamily="34" charset="0"/>
              </a:rPr>
              <a:t>outlier </a:t>
            </a:r>
            <a:r>
              <a:rPr lang="en-US" altLang="en-US" sz="1600" b="1" dirty="0">
                <a:cs typeface="Arial" panose="020B0604020202020204" pitchFamily="34" charset="0"/>
              </a:rPr>
              <a:t>with respect to Y</a:t>
            </a:r>
          </a:p>
        </p:txBody>
      </p:sp>
      <p:sp>
        <p:nvSpPr>
          <p:cNvPr id="14" name="Text Box 9"/>
          <p:cNvSpPr txBox="1">
            <a:spLocks noChangeArrowheads="1"/>
          </p:cNvSpPr>
          <p:nvPr/>
        </p:nvSpPr>
        <p:spPr bwMode="auto">
          <a:xfrm>
            <a:off x="5345735" y="5350042"/>
            <a:ext cx="2871583" cy="830997"/>
          </a:xfrm>
          <a:prstGeom prst="rect">
            <a:avLst/>
          </a:prstGeom>
          <a:noFill/>
          <a:ln w="38100" cmpd="dbl">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600" b="1" dirty="0"/>
              <a:t>Using the </a:t>
            </a:r>
            <a:r>
              <a:rPr lang="en-US" altLang="en-US" sz="1600" b="1" dirty="0">
                <a:cs typeface="Arial" panose="020B0604020202020204" pitchFamily="34" charset="0"/>
              </a:rPr>
              <a:t>± 2 </a:t>
            </a:r>
            <a:r>
              <a:rPr lang="en-US" altLang="en-US" sz="1600" b="1" dirty="0" err="1">
                <a:cs typeface="Arial" panose="020B0604020202020204" pitchFamily="34" charset="0"/>
              </a:rPr>
              <a:t>std</a:t>
            </a:r>
            <a:r>
              <a:rPr lang="en-US" altLang="en-US" sz="1600" b="1" dirty="0">
                <a:cs typeface="Arial" panose="020B0604020202020204" pitchFamily="34" charset="0"/>
              </a:rPr>
              <a:t> </a:t>
            </a:r>
            <a:r>
              <a:rPr lang="en-US" altLang="en-US" sz="1600" b="1" dirty="0" err="1">
                <a:cs typeface="Arial" panose="020B0604020202020204" pitchFamily="34" charset="0"/>
              </a:rPr>
              <a:t>dev</a:t>
            </a:r>
            <a:r>
              <a:rPr lang="en-US" altLang="en-US" sz="1600" b="1" dirty="0">
                <a:cs typeface="Arial" panose="020B0604020202020204" pitchFamily="34" charset="0"/>
              </a:rPr>
              <a:t> rule, </a:t>
            </a:r>
            <a:r>
              <a:rPr lang="en-US" altLang="en-US" sz="1600" b="1" u="sng" dirty="0">
                <a:solidFill>
                  <a:srgbClr val="A50021"/>
                </a:solidFill>
                <a:cs typeface="Arial" panose="020B0604020202020204" pitchFamily="34" charset="0"/>
              </a:rPr>
              <a:t>both</a:t>
            </a:r>
            <a:r>
              <a:rPr lang="en-US" altLang="en-US" sz="1600" b="1" dirty="0">
                <a:cs typeface="Arial" panose="020B0604020202020204" pitchFamily="34" charset="0"/>
              </a:rPr>
              <a:t> </a:t>
            </a:r>
            <a:r>
              <a:rPr lang="en-US" altLang="en-US" sz="1600" b="1" dirty="0" smtClean="0">
                <a:cs typeface="Arial" panose="020B0604020202020204" pitchFamily="34" charset="0"/>
              </a:rPr>
              <a:t>observations ARE</a:t>
            </a:r>
            <a:endParaRPr lang="en-US" altLang="en-US" sz="1600" b="1" dirty="0">
              <a:cs typeface="Arial" panose="020B0604020202020204" pitchFamily="34" charset="0"/>
            </a:endParaRPr>
          </a:p>
          <a:p>
            <a:pPr algn="ctr"/>
            <a:r>
              <a:rPr lang="en-US" altLang="en-US" sz="1600" b="1" dirty="0" smtClean="0">
                <a:cs typeface="Arial" panose="020B0604020202020204" pitchFamily="34" charset="0"/>
              </a:rPr>
              <a:t>outliers </a:t>
            </a:r>
            <a:r>
              <a:rPr lang="en-US" altLang="en-US" sz="1600" b="1" dirty="0">
                <a:cs typeface="Arial" panose="020B0604020202020204" pitchFamily="34" charset="0"/>
              </a:rPr>
              <a:t>with respect to </a:t>
            </a:r>
            <a:r>
              <a:rPr lang="en-US" altLang="en-US" sz="1600" b="1" dirty="0" err="1">
                <a:cs typeface="Arial" panose="020B0604020202020204" pitchFamily="34" charset="0"/>
              </a:rPr>
              <a:t>Y</a:t>
            </a:r>
            <a:r>
              <a:rPr lang="en-US" altLang="en-US" sz="1600" b="1" baseline="-25000" dirty="0" err="1">
                <a:cs typeface="Arial" panose="020B0604020202020204" pitchFamily="34" charset="0"/>
              </a:rPr>
              <a:t>x</a:t>
            </a:r>
            <a:endParaRPr lang="en-US" altLang="en-US" sz="1600" b="1" baseline="-25000" dirty="0">
              <a:cs typeface="Arial" panose="020B0604020202020204" pitchFamily="34" charset="0"/>
            </a:endParaRPr>
          </a:p>
        </p:txBody>
      </p:sp>
      <p:sp>
        <p:nvSpPr>
          <p:cNvPr id="16" name="Rounded Rectangle 15"/>
          <p:cNvSpPr/>
          <p:nvPr/>
        </p:nvSpPr>
        <p:spPr>
          <a:xfrm>
            <a:off x="2197665" y="4574921"/>
            <a:ext cx="4716023" cy="164128"/>
          </a:xfrm>
          <a:prstGeom prst="roundRect">
            <a:avLst/>
          </a:prstGeom>
          <a:solidFill>
            <a:srgbClr val="FFC000">
              <a:alpha val="31000"/>
            </a:srgb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p:cNvSpPr/>
          <p:nvPr/>
        </p:nvSpPr>
        <p:spPr>
          <a:xfrm>
            <a:off x="2209391" y="3311755"/>
            <a:ext cx="4716023" cy="164128"/>
          </a:xfrm>
          <a:prstGeom prst="roundRect">
            <a:avLst/>
          </a:prstGeom>
          <a:solidFill>
            <a:srgbClr val="FFC000">
              <a:alpha val="31000"/>
            </a:srgb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 Box 7"/>
          <p:cNvSpPr txBox="1">
            <a:spLocks noChangeArrowheads="1"/>
          </p:cNvSpPr>
          <p:nvPr/>
        </p:nvSpPr>
        <p:spPr bwMode="auto">
          <a:xfrm>
            <a:off x="783663" y="1417114"/>
            <a:ext cx="266120"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S PGothic"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24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24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24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2400" kern="1200">
                <a:solidFill>
                  <a:schemeClr val="tx1"/>
                </a:solidFill>
                <a:latin typeface="Times New Roman" pitchFamily="18" charset="0"/>
                <a:ea typeface="MS PGothic" pitchFamily="34" charset="-128"/>
                <a:cs typeface="+mn-cs"/>
              </a:defRPr>
            </a:lvl9pPr>
          </a:lstStyle>
          <a:p>
            <a:r>
              <a:rPr lang="en-US" altLang="en-US" sz="1100" dirty="0">
                <a:cs typeface="Arial" panose="020B0604020202020204" pitchFamily="34" charset="0"/>
              </a:rPr>
              <a:t>▬</a:t>
            </a:r>
          </a:p>
        </p:txBody>
      </p:sp>
      <p:sp>
        <p:nvSpPr>
          <p:cNvPr id="21" name="TextBox 20"/>
          <p:cNvSpPr txBox="1"/>
          <p:nvPr/>
        </p:nvSpPr>
        <p:spPr>
          <a:xfrm>
            <a:off x="36107" y="1075037"/>
            <a:ext cx="1389681" cy="738664"/>
          </a:xfrm>
          <a:prstGeom prst="rect">
            <a:avLst/>
          </a:prstGeom>
          <a:noFill/>
        </p:spPr>
        <p:txBody>
          <a:bodyPr wrap="square" rtlCol="0">
            <a:spAutoFit/>
          </a:bodyPr>
          <a:lstStyle/>
          <a:p>
            <a:pPr algn="ctr"/>
            <a:r>
              <a:rPr lang="en-US" sz="1400" dirty="0" smtClean="0">
                <a:latin typeface="+mn-lt"/>
              </a:rPr>
              <a:t># Standard Deviations = from Y  </a:t>
            </a:r>
            <a:endParaRPr lang="en-US" sz="1400" dirty="0">
              <a:latin typeface="+mn-lt"/>
            </a:endParaRPr>
          </a:p>
        </p:txBody>
      </p:sp>
      <p:sp>
        <p:nvSpPr>
          <p:cNvPr id="22" name="Text Box 9"/>
          <p:cNvSpPr txBox="1">
            <a:spLocks noChangeArrowheads="1"/>
          </p:cNvSpPr>
          <p:nvPr/>
        </p:nvSpPr>
        <p:spPr bwMode="auto">
          <a:xfrm>
            <a:off x="1153575" y="1212033"/>
            <a:ext cx="89814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0"/>
              </a:spcBef>
            </a:pPr>
            <a:r>
              <a:rPr lang="en-US" altLang="en-US" sz="1400" u="sng" dirty="0" smtClean="0">
                <a:latin typeface="+mn-lt"/>
                <a:ea typeface="+mn-ea"/>
              </a:rPr>
              <a:t>( Y</a:t>
            </a:r>
            <a:r>
              <a:rPr lang="en-US" altLang="en-US" sz="1400" u="sng" baseline="-25000" dirty="0" smtClean="0">
                <a:latin typeface="+mn-lt"/>
                <a:ea typeface="+mn-ea"/>
              </a:rPr>
              <a:t>i</a:t>
            </a:r>
            <a:r>
              <a:rPr lang="en-US" altLang="en-US" sz="1400" u="sng" dirty="0" smtClean="0">
                <a:latin typeface="+mn-lt"/>
                <a:ea typeface="+mn-ea"/>
              </a:rPr>
              <a:t> – Y )</a:t>
            </a:r>
          </a:p>
          <a:p>
            <a:pPr algn="ctr">
              <a:spcBef>
                <a:spcPts val="0"/>
              </a:spcBef>
            </a:pPr>
            <a:r>
              <a:rPr lang="en-US" altLang="en-US" sz="1400" dirty="0" smtClean="0">
                <a:latin typeface="+mn-lt"/>
              </a:rPr>
              <a:t>S</a:t>
            </a:r>
            <a:r>
              <a:rPr lang="en-US" altLang="en-US" sz="1400" baseline="-25000" dirty="0" smtClean="0">
                <a:latin typeface="+mn-lt"/>
              </a:rPr>
              <a:t>Y </a:t>
            </a:r>
            <a:endParaRPr lang="en-US" altLang="en-US" sz="1400" dirty="0" smtClean="0">
              <a:latin typeface="+mn-lt"/>
              <a:ea typeface="+mn-ea"/>
            </a:endParaRPr>
          </a:p>
        </p:txBody>
      </p:sp>
      <p:sp>
        <p:nvSpPr>
          <p:cNvPr id="23" name="Text Box 7"/>
          <p:cNvSpPr txBox="1">
            <a:spLocks noChangeArrowheads="1"/>
          </p:cNvSpPr>
          <p:nvPr/>
        </p:nvSpPr>
        <p:spPr bwMode="auto">
          <a:xfrm>
            <a:off x="1624826" y="1111704"/>
            <a:ext cx="266120"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S PGothic"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24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24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24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2400" kern="1200">
                <a:solidFill>
                  <a:schemeClr val="tx1"/>
                </a:solidFill>
                <a:latin typeface="Times New Roman" pitchFamily="18" charset="0"/>
                <a:ea typeface="MS PGothic" pitchFamily="34" charset="-128"/>
                <a:cs typeface="+mn-cs"/>
              </a:defRPr>
            </a:lvl9pPr>
          </a:lstStyle>
          <a:p>
            <a:r>
              <a:rPr lang="en-US" altLang="en-US" sz="1100" dirty="0">
                <a:cs typeface="Arial" panose="020B0604020202020204" pitchFamily="34" charset="0"/>
              </a:rPr>
              <a:t>▬</a:t>
            </a:r>
          </a:p>
        </p:txBody>
      </p:sp>
      <p:sp>
        <p:nvSpPr>
          <p:cNvPr id="24" name="Text Box 9"/>
          <p:cNvSpPr txBox="1">
            <a:spLocks noChangeArrowheads="1"/>
          </p:cNvSpPr>
          <p:nvPr/>
        </p:nvSpPr>
        <p:spPr bwMode="auto">
          <a:xfrm>
            <a:off x="82949" y="2265899"/>
            <a:ext cx="96935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en-US" sz="1400" dirty="0" smtClean="0">
                <a:latin typeface="+mn-lt"/>
              </a:rPr>
              <a:t># St </a:t>
            </a:r>
            <a:r>
              <a:rPr lang="en-US" altLang="en-US" sz="1400" dirty="0" err="1" smtClean="0">
                <a:latin typeface="+mn-lt"/>
              </a:rPr>
              <a:t>Devs</a:t>
            </a:r>
            <a:r>
              <a:rPr lang="en-US" altLang="en-US" sz="1400" dirty="0" smtClean="0">
                <a:latin typeface="+mn-lt"/>
              </a:rPr>
              <a:t> for Y</a:t>
            </a:r>
            <a:r>
              <a:rPr lang="en-US" altLang="en-US" sz="1400" baseline="-25000" dirty="0" smtClean="0">
                <a:latin typeface="+mn-lt"/>
              </a:rPr>
              <a:t>9</a:t>
            </a:r>
            <a:r>
              <a:rPr lang="en-US" altLang="en-US" sz="1400" dirty="0" smtClean="0">
                <a:latin typeface="+mn-lt"/>
              </a:rPr>
              <a:t> </a:t>
            </a:r>
            <a:r>
              <a:rPr lang="en-US" altLang="en-US" sz="1400" dirty="0">
                <a:latin typeface="+mn-lt"/>
              </a:rPr>
              <a:t>= </a:t>
            </a:r>
            <a:endParaRPr lang="en-US" altLang="en-US" sz="1400" dirty="0" smtClean="0">
              <a:latin typeface="+mn-lt"/>
              <a:ea typeface="+mn-ea"/>
            </a:endParaRPr>
          </a:p>
        </p:txBody>
      </p:sp>
      <p:sp>
        <p:nvSpPr>
          <p:cNvPr id="25" name="TextBox 24"/>
          <p:cNvSpPr txBox="1"/>
          <p:nvPr/>
        </p:nvSpPr>
        <p:spPr>
          <a:xfrm>
            <a:off x="-71087" y="1841624"/>
            <a:ext cx="1389681" cy="307777"/>
          </a:xfrm>
          <a:prstGeom prst="rect">
            <a:avLst/>
          </a:prstGeom>
          <a:noFill/>
        </p:spPr>
        <p:txBody>
          <a:bodyPr wrap="square" rtlCol="0">
            <a:spAutoFit/>
          </a:bodyPr>
          <a:lstStyle/>
          <a:p>
            <a:pPr algn="ctr"/>
            <a:r>
              <a:rPr lang="en-US" sz="1400" dirty="0" smtClean="0">
                <a:latin typeface="+mn-lt"/>
              </a:rPr>
              <a:t># St </a:t>
            </a:r>
            <a:r>
              <a:rPr lang="en-US" sz="1400" dirty="0" err="1" smtClean="0">
                <a:latin typeface="+mn-lt"/>
              </a:rPr>
              <a:t>Devs</a:t>
            </a:r>
            <a:r>
              <a:rPr lang="en-US" sz="1400" dirty="0" smtClean="0">
                <a:latin typeface="+mn-lt"/>
              </a:rPr>
              <a:t> =  </a:t>
            </a:r>
            <a:endParaRPr lang="en-US" sz="1400" dirty="0">
              <a:latin typeface="+mn-lt"/>
            </a:endParaRPr>
          </a:p>
        </p:txBody>
      </p:sp>
      <p:sp>
        <p:nvSpPr>
          <p:cNvPr id="26" name="Text Box 9"/>
          <p:cNvSpPr txBox="1">
            <a:spLocks noChangeArrowheads="1"/>
          </p:cNvSpPr>
          <p:nvPr/>
        </p:nvSpPr>
        <p:spPr bwMode="auto">
          <a:xfrm>
            <a:off x="940122" y="2347495"/>
            <a:ext cx="130524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0"/>
              </a:spcBef>
            </a:pPr>
            <a:r>
              <a:rPr lang="en-US" altLang="en-US" sz="1400" u="sng" dirty="0" smtClean="0">
                <a:latin typeface="+mn-lt"/>
                <a:ea typeface="+mn-ea"/>
              </a:rPr>
              <a:t>( 345 – 245.9 )</a:t>
            </a:r>
          </a:p>
          <a:p>
            <a:pPr algn="ctr">
              <a:spcBef>
                <a:spcPts val="0"/>
              </a:spcBef>
            </a:pPr>
            <a:r>
              <a:rPr lang="en-US" altLang="en-US" sz="1400" dirty="0" smtClean="0">
                <a:latin typeface="+mn-lt"/>
              </a:rPr>
              <a:t>108.25</a:t>
            </a:r>
            <a:r>
              <a:rPr lang="en-US" altLang="en-US" sz="1400" baseline="-25000" dirty="0" smtClean="0">
                <a:latin typeface="+mn-lt"/>
              </a:rPr>
              <a:t> </a:t>
            </a:r>
            <a:endParaRPr lang="en-US" altLang="en-US" sz="1400" dirty="0" smtClean="0">
              <a:latin typeface="+mn-lt"/>
              <a:ea typeface="+mn-ea"/>
            </a:endParaRPr>
          </a:p>
        </p:txBody>
      </p:sp>
      <p:sp>
        <p:nvSpPr>
          <p:cNvPr id="27" name="Text Box 9"/>
          <p:cNvSpPr txBox="1">
            <a:spLocks noChangeArrowheads="1"/>
          </p:cNvSpPr>
          <p:nvPr/>
        </p:nvSpPr>
        <p:spPr bwMode="auto">
          <a:xfrm>
            <a:off x="82948" y="2876478"/>
            <a:ext cx="96935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en-US" sz="1400" dirty="0" smtClean="0">
                <a:latin typeface="+mn-lt"/>
              </a:rPr>
              <a:t># St </a:t>
            </a:r>
            <a:r>
              <a:rPr lang="en-US" altLang="en-US" sz="1400" dirty="0" err="1" smtClean="0">
                <a:latin typeface="+mn-lt"/>
              </a:rPr>
              <a:t>Devs</a:t>
            </a:r>
            <a:r>
              <a:rPr lang="en-US" altLang="en-US" sz="1400" dirty="0" smtClean="0">
                <a:latin typeface="+mn-lt"/>
              </a:rPr>
              <a:t> for Y</a:t>
            </a:r>
            <a:r>
              <a:rPr lang="en-US" altLang="en-US" sz="1400" baseline="-25000" dirty="0" smtClean="0">
                <a:latin typeface="+mn-lt"/>
              </a:rPr>
              <a:t>9</a:t>
            </a:r>
            <a:r>
              <a:rPr lang="en-US" altLang="en-US" sz="1400" dirty="0" smtClean="0">
                <a:latin typeface="+mn-lt"/>
              </a:rPr>
              <a:t> </a:t>
            </a:r>
            <a:r>
              <a:rPr lang="en-US" altLang="en-US" sz="1400" dirty="0">
                <a:latin typeface="+mn-lt"/>
              </a:rPr>
              <a:t>= </a:t>
            </a:r>
            <a:endParaRPr lang="en-US" altLang="en-US" sz="1400" dirty="0" smtClean="0">
              <a:latin typeface="+mn-lt"/>
              <a:ea typeface="+mn-ea"/>
            </a:endParaRPr>
          </a:p>
        </p:txBody>
      </p:sp>
      <p:sp>
        <p:nvSpPr>
          <p:cNvPr id="28" name="Text Box 9"/>
          <p:cNvSpPr txBox="1">
            <a:spLocks noChangeArrowheads="1"/>
          </p:cNvSpPr>
          <p:nvPr/>
        </p:nvSpPr>
        <p:spPr bwMode="auto">
          <a:xfrm>
            <a:off x="686987" y="3055997"/>
            <a:ext cx="1305246"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0"/>
              </a:spcBef>
            </a:pPr>
            <a:r>
              <a:rPr lang="en-US" altLang="en-US" sz="1400" b="1" dirty="0" smtClean="0">
                <a:solidFill>
                  <a:srgbClr val="A50021"/>
                </a:solidFill>
                <a:latin typeface="+mn-lt"/>
                <a:ea typeface="+mn-ea"/>
              </a:rPr>
              <a:t>0.915</a:t>
            </a:r>
          </a:p>
        </p:txBody>
      </p:sp>
      <p:sp>
        <p:nvSpPr>
          <p:cNvPr id="29" name="Text Box 9"/>
          <p:cNvSpPr txBox="1">
            <a:spLocks noChangeArrowheads="1"/>
          </p:cNvSpPr>
          <p:nvPr/>
        </p:nvSpPr>
        <p:spPr bwMode="auto">
          <a:xfrm>
            <a:off x="113393" y="3504201"/>
            <a:ext cx="96935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en-US" sz="1400" dirty="0" smtClean="0">
                <a:latin typeface="+mn-lt"/>
              </a:rPr>
              <a:t># St </a:t>
            </a:r>
            <a:r>
              <a:rPr lang="en-US" altLang="en-US" sz="1400" dirty="0" err="1" smtClean="0">
                <a:latin typeface="+mn-lt"/>
              </a:rPr>
              <a:t>Devs</a:t>
            </a:r>
            <a:r>
              <a:rPr lang="en-US" altLang="en-US" sz="1400" dirty="0" smtClean="0">
                <a:latin typeface="+mn-lt"/>
              </a:rPr>
              <a:t> for Y</a:t>
            </a:r>
            <a:r>
              <a:rPr lang="en-US" altLang="en-US" sz="1400" baseline="-25000" dirty="0" smtClean="0">
                <a:latin typeface="+mn-lt"/>
              </a:rPr>
              <a:t>16</a:t>
            </a:r>
            <a:r>
              <a:rPr lang="en-US" altLang="en-US" sz="1400" dirty="0" smtClean="0">
                <a:latin typeface="+mn-lt"/>
              </a:rPr>
              <a:t> </a:t>
            </a:r>
            <a:r>
              <a:rPr lang="en-US" altLang="en-US" sz="1400" dirty="0">
                <a:latin typeface="+mn-lt"/>
              </a:rPr>
              <a:t>= </a:t>
            </a:r>
            <a:endParaRPr lang="en-US" altLang="en-US" sz="1400" dirty="0" smtClean="0">
              <a:latin typeface="+mn-lt"/>
              <a:ea typeface="+mn-ea"/>
            </a:endParaRPr>
          </a:p>
        </p:txBody>
      </p:sp>
      <p:sp>
        <p:nvSpPr>
          <p:cNvPr id="30" name="Text Box 9"/>
          <p:cNvSpPr txBox="1">
            <a:spLocks noChangeArrowheads="1"/>
          </p:cNvSpPr>
          <p:nvPr/>
        </p:nvSpPr>
        <p:spPr bwMode="auto">
          <a:xfrm>
            <a:off x="950222" y="3581172"/>
            <a:ext cx="130524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0"/>
              </a:spcBef>
            </a:pPr>
            <a:r>
              <a:rPr lang="en-US" altLang="en-US" sz="1400" u="sng" dirty="0" smtClean="0">
                <a:latin typeface="+mn-lt"/>
                <a:ea typeface="+mn-ea"/>
              </a:rPr>
              <a:t>( 350 – 245.9 )</a:t>
            </a:r>
          </a:p>
          <a:p>
            <a:pPr algn="ctr">
              <a:spcBef>
                <a:spcPts val="0"/>
              </a:spcBef>
            </a:pPr>
            <a:r>
              <a:rPr lang="en-US" altLang="en-US" sz="1400" dirty="0" smtClean="0">
                <a:latin typeface="+mn-lt"/>
              </a:rPr>
              <a:t>108.25</a:t>
            </a:r>
            <a:r>
              <a:rPr lang="en-US" altLang="en-US" sz="1400" baseline="-25000" dirty="0" smtClean="0">
                <a:latin typeface="+mn-lt"/>
              </a:rPr>
              <a:t> </a:t>
            </a:r>
            <a:endParaRPr lang="en-US" altLang="en-US" sz="1400" dirty="0" smtClean="0">
              <a:latin typeface="+mn-lt"/>
              <a:ea typeface="+mn-ea"/>
            </a:endParaRPr>
          </a:p>
        </p:txBody>
      </p:sp>
      <p:sp>
        <p:nvSpPr>
          <p:cNvPr id="32" name="Text Box 9"/>
          <p:cNvSpPr txBox="1">
            <a:spLocks noChangeArrowheads="1"/>
          </p:cNvSpPr>
          <p:nvPr/>
        </p:nvSpPr>
        <p:spPr bwMode="auto">
          <a:xfrm>
            <a:off x="757323" y="4354747"/>
            <a:ext cx="1305246"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0"/>
              </a:spcBef>
            </a:pPr>
            <a:r>
              <a:rPr lang="en-US" altLang="en-US" sz="1400" b="1" dirty="0" smtClean="0">
                <a:solidFill>
                  <a:srgbClr val="A50021"/>
                </a:solidFill>
                <a:latin typeface="+mn-lt"/>
                <a:ea typeface="+mn-ea"/>
              </a:rPr>
              <a:t>0.961</a:t>
            </a:r>
          </a:p>
        </p:txBody>
      </p:sp>
      <p:sp>
        <p:nvSpPr>
          <p:cNvPr id="33" name="Text Box 9"/>
          <p:cNvSpPr txBox="1">
            <a:spLocks noChangeArrowheads="1"/>
          </p:cNvSpPr>
          <p:nvPr/>
        </p:nvSpPr>
        <p:spPr bwMode="auto">
          <a:xfrm>
            <a:off x="133300" y="4140757"/>
            <a:ext cx="96935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en-US" sz="1400" dirty="0" smtClean="0">
                <a:latin typeface="+mn-lt"/>
              </a:rPr>
              <a:t># St </a:t>
            </a:r>
            <a:r>
              <a:rPr lang="en-US" altLang="en-US" sz="1400" dirty="0" err="1" smtClean="0">
                <a:latin typeface="+mn-lt"/>
              </a:rPr>
              <a:t>Devs</a:t>
            </a:r>
            <a:r>
              <a:rPr lang="en-US" altLang="en-US" sz="1400" dirty="0" smtClean="0">
                <a:latin typeface="+mn-lt"/>
              </a:rPr>
              <a:t> for Y</a:t>
            </a:r>
            <a:r>
              <a:rPr lang="en-US" altLang="en-US" sz="1400" baseline="-25000" dirty="0" smtClean="0">
                <a:latin typeface="+mn-lt"/>
              </a:rPr>
              <a:t>16</a:t>
            </a:r>
            <a:r>
              <a:rPr lang="en-US" altLang="en-US" sz="1400" dirty="0" smtClean="0">
                <a:latin typeface="+mn-lt"/>
              </a:rPr>
              <a:t> </a:t>
            </a:r>
            <a:r>
              <a:rPr lang="en-US" altLang="en-US" sz="1400" dirty="0">
                <a:latin typeface="+mn-lt"/>
              </a:rPr>
              <a:t>= </a:t>
            </a:r>
            <a:endParaRPr lang="en-US" altLang="en-US" sz="1400" dirty="0" smtClean="0">
              <a:latin typeface="+mn-lt"/>
              <a:ea typeface="+mn-ea"/>
            </a:endParaRPr>
          </a:p>
        </p:txBody>
      </p:sp>
      <p:sp>
        <p:nvSpPr>
          <p:cNvPr id="7" name="Bent-Up Arrow 6"/>
          <p:cNvSpPr/>
          <p:nvPr/>
        </p:nvSpPr>
        <p:spPr>
          <a:xfrm rot="5400000">
            <a:off x="279539" y="4903251"/>
            <a:ext cx="990735" cy="615462"/>
          </a:xfrm>
          <a:prstGeom prst="bentUpArrow">
            <a:avLst/>
          </a:prstGeom>
          <a:solidFill>
            <a:schemeClr val="accent3">
              <a:lumMod val="85000"/>
            </a:schemeClr>
          </a:solidFill>
          <a:ln>
            <a:solidFill>
              <a:schemeClr val="accent3">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Line 7"/>
          <p:cNvSpPr>
            <a:spLocks noChangeShapeType="1"/>
          </p:cNvSpPr>
          <p:nvPr/>
        </p:nvSpPr>
        <p:spPr bwMode="auto">
          <a:xfrm>
            <a:off x="1668069" y="4506607"/>
            <a:ext cx="507942" cy="18624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 name="TextBox 36"/>
          <p:cNvSpPr txBox="1"/>
          <p:nvPr/>
        </p:nvSpPr>
        <p:spPr>
          <a:xfrm>
            <a:off x="6801261" y="1100206"/>
            <a:ext cx="1389681" cy="738664"/>
          </a:xfrm>
          <a:prstGeom prst="rect">
            <a:avLst/>
          </a:prstGeom>
          <a:noFill/>
        </p:spPr>
        <p:txBody>
          <a:bodyPr wrap="square" rtlCol="0">
            <a:spAutoFit/>
          </a:bodyPr>
          <a:lstStyle/>
          <a:p>
            <a:pPr algn="ctr"/>
            <a:r>
              <a:rPr lang="en-US" sz="1400" dirty="0" smtClean="0">
                <a:latin typeface="+mn-lt"/>
              </a:rPr>
              <a:t># Standard Deviations = from </a:t>
            </a:r>
            <a:r>
              <a:rPr lang="en-US" sz="1400" dirty="0" err="1" smtClean="0">
                <a:latin typeface="+mn-lt"/>
              </a:rPr>
              <a:t>Y</a:t>
            </a:r>
            <a:r>
              <a:rPr lang="en-US" sz="1400" baseline="-25000" dirty="0" err="1" smtClean="0">
                <a:latin typeface="+mn-lt"/>
              </a:rPr>
              <a:t>x</a:t>
            </a:r>
            <a:endParaRPr lang="en-US" sz="1400" baseline="-25000" dirty="0">
              <a:latin typeface="+mn-lt"/>
            </a:endParaRPr>
          </a:p>
        </p:txBody>
      </p:sp>
      <p:sp>
        <p:nvSpPr>
          <p:cNvPr id="38" name="Text Box 9"/>
          <p:cNvSpPr txBox="1">
            <a:spLocks noChangeArrowheads="1"/>
          </p:cNvSpPr>
          <p:nvPr/>
        </p:nvSpPr>
        <p:spPr bwMode="auto">
          <a:xfrm>
            <a:off x="7953510" y="1233439"/>
            <a:ext cx="106739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0"/>
              </a:spcBef>
            </a:pPr>
            <a:r>
              <a:rPr lang="en-US" altLang="en-US" sz="1400" u="sng" dirty="0" smtClean="0">
                <a:latin typeface="+mn-lt"/>
                <a:ea typeface="+mn-ea"/>
              </a:rPr>
              <a:t>( Y</a:t>
            </a:r>
            <a:r>
              <a:rPr lang="en-US" altLang="en-US" sz="1400" u="sng" baseline="-25000" dirty="0" smtClean="0">
                <a:latin typeface="+mn-lt"/>
                <a:ea typeface="+mn-ea"/>
              </a:rPr>
              <a:t>i</a:t>
            </a:r>
            <a:r>
              <a:rPr lang="en-US" altLang="en-US" sz="1400" u="sng" dirty="0" smtClean="0">
                <a:latin typeface="+mn-lt"/>
                <a:ea typeface="+mn-ea"/>
              </a:rPr>
              <a:t> – </a:t>
            </a:r>
            <a:r>
              <a:rPr lang="en-US" sz="1400" u="sng" dirty="0" err="1" smtClean="0">
                <a:latin typeface="+mn-lt"/>
              </a:rPr>
              <a:t>Y</a:t>
            </a:r>
            <a:r>
              <a:rPr lang="en-US" sz="1400" u="sng" baseline="-25000" dirty="0" err="1" smtClean="0">
                <a:latin typeface="+mn-lt"/>
              </a:rPr>
              <a:t>x</a:t>
            </a:r>
            <a:r>
              <a:rPr lang="en-US" sz="1400" u="sng" baseline="-25000" dirty="0">
                <a:latin typeface="+mn-lt"/>
              </a:rPr>
              <a:t> </a:t>
            </a:r>
            <a:r>
              <a:rPr lang="en-US" altLang="en-US" sz="1400" u="sng" dirty="0" smtClean="0">
                <a:latin typeface="+mn-lt"/>
                <a:ea typeface="+mn-ea"/>
              </a:rPr>
              <a:t>)</a:t>
            </a:r>
          </a:p>
          <a:p>
            <a:pPr algn="ctr">
              <a:spcBef>
                <a:spcPts val="0"/>
              </a:spcBef>
            </a:pPr>
            <a:r>
              <a:rPr lang="en-US" altLang="en-US" sz="1400" dirty="0" err="1" smtClean="0">
                <a:latin typeface="+mn-lt"/>
              </a:rPr>
              <a:t>S</a:t>
            </a:r>
            <a:r>
              <a:rPr lang="en-US" altLang="en-US" sz="700" b="1" dirty="0" err="1" smtClean="0">
                <a:latin typeface="+mn-lt"/>
              </a:rPr>
              <a:t>Y</a:t>
            </a:r>
            <a:r>
              <a:rPr lang="en-US" altLang="en-US" sz="1400" baseline="-25000" dirty="0" err="1" smtClean="0">
                <a:latin typeface="+mn-lt"/>
              </a:rPr>
              <a:t>x</a:t>
            </a:r>
            <a:r>
              <a:rPr lang="en-US" altLang="en-US" sz="1400" baseline="-25000" dirty="0" smtClean="0">
                <a:latin typeface="+mn-lt"/>
              </a:rPr>
              <a:t> </a:t>
            </a:r>
            <a:endParaRPr lang="en-US" altLang="en-US" sz="1400" dirty="0" smtClean="0">
              <a:latin typeface="+mn-lt"/>
              <a:ea typeface="+mn-ea"/>
            </a:endParaRPr>
          </a:p>
        </p:txBody>
      </p:sp>
      <p:sp>
        <p:nvSpPr>
          <p:cNvPr id="39" name="Text Box 9"/>
          <p:cNvSpPr txBox="1">
            <a:spLocks noChangeArrowheads="1"/>
          </p:cNvSpPr>
          <p:nvPr/>
        </p:nvSpPr>
        <p:spPr bwMode="auto">
          <a:xfrm>
            <a:off x="6937144" y="1883820"/>
            <a:ext cx="107258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en-US" sz="1400" dirty="0" smtClean="0">
                <a:latin typeface="+mn-lt"/>
              </a:rPr>
              <a:t># St Errors for Y</a:t>
            </a:r>
            <a:r>
              <a:rPr lang="en-US" altLang="en-US" sz="1400" baseline="-25000" dirty="0" smtClean="0">
                <a:latin typeface="+mn-lt"/>
              </a:rPr>
              <a:t>9</a:t>
            </a:r>
            <a:r>
              <a:rPr lang="en-US" altLang="en-US" sz="1400" dirty="0" smtClean="0">
                <a:latin typeface="+mn-lt"/>
              </a:rPr>
              <a:t> </a:t>
            </a:r>
            <a:r>
              <a:rPr lang="en-US" altLang="en-US" sz="1400" dirty="0">
                <a:latin typeface="+mn-lt"/>
              </a:rPr>
              <a:t>= </a:t>
            </a:r>
            <a:endParaRPr lang="en-US" altLang="en-US" sz="1400" dirty="0" smtClean="0">
              <a:latin typeface="+mn-lt"/>
              <a:ea typeface="+mn-ea"/>
            </a:endParaRPr>
          </a:p>
        </p:txBody>
      </p:sp>
      <p:sp>
        <p:nvSpPr>
          <p:cNvPr id="40" name="Text Box 9"/>
          <p:cNvSpPr txBox="1">
            <a:spLocks noChangeArrowheads="1"/>
          </p:cNvSpPr>
          <p:nvPr/>
        </p:nvSpPr>
        <p:spPr bwMode="auto">
          <a:xfrm>
            <a:off x="7868952" y="1960008"/>
            <a:ext cx="130524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0"/>
              </a:spcBef>
            </a:pPr>
            <a:r>
              <a:rPr lang="en-US" altLang="en-US" sz="1400" u="sng" dirty="0" smtClean="0">
                <a:latin typeface="+mn-lt"/>
                <a:ea typeface="+mn-ea"/>
              </a:rPr>
              <a:t>( 345 – 232.5 )</a:t>
            </a:r>
          </a:p>
          <a:p>
            <a:pPr algn="ctr">
              <a:spcBef>
                <a:spcPts val="0"/>
              </a:spcBef>
            </a:pPr>
            <a:r>
              <a:rPr lang="en-US" altLang="en-US" sz="1400" dirty="0" smtClean="0">
                <a:latin typeface="+mn-lt"/>
              </a:rPr>
              <a:t>46.79</a:t>
            </a:r>
            <a:r>
              <a:rPr lang="en-US" altLang="en-US" sz="1400" baseline="-25000" dirty="0" smtClean="0">
                <a:latin typeface="+mn-lt"/>
              </a:rPr>
              <a:t> </a:t>
            </a:r>
            <a:endParaRPr lang="en-US" altLang="en-US" sz="1400" dirty="0" smtClean="0">
              <a:latin typeface="+mn-lt"/>
              <a:ea typeface="+mn-ea"/>
            </a:endParaRPr>
          </a:p>
        </p:txBody>
      </p:sp>
      <p:sp>
        <p:nvSpPr>
          <p:cNvPr id="41" name="Text Box 9"/>
          <p:cNvSpPr txBox="1">
            <a:spLocks noChangeArrowheads="1"/>
          </p:cNvSpPr>
          <p:nvPr/>
        </p:nvSpPr>
        <p:spPr bwMode="auto">
          <a:xfrm>
            <a:off x="8025880" y="2787656"/>
            <a:ext cx="961489"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0"/>
              </a:spcBef>
            </a:pPr>
            <a:r>
              <a:rPr lang="en-US" altLang="en-US" sz="1400" b="1" dirty="0" smtClean="0">
                <a:solidFill>
                  <a:srgbClr val="A50021"/>
                </a:solidFill>
                <a:latin typeface="+mn-lt"/>
                <a:ea typeface="+mn-ea"/>
              </a:rPr>
              <a:t>2.404</a:t>
            </a:r>
          </a:p>
        </p:txBody>
      </p:sp>
      <p:sp>
        <p:nvSpPr>
          <p:cNvPr id="42" name="Text Box 9"/>
          <p:cNvSpPr txBox="1">
            <a:spLocks noChangeArrowheads="1"/>
          </p:cNvSpPr>
          <p:nvPr/>
        </p:nvSpPr>
        <p:spPr bwMode="auto">
          <a:xfrm>
            <a:off x="6911547" y="2603713"/>
            <a:ext cx="115341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en-US" sz="1400" dirty="0" smtClean="0">
                <a:latin typeface="+mn-lt"/>
              </a:rPr>
              <a:t># St Errors for Y</a:t>
            </a:r>
            <a:r>
              <a:rPr lang="en-US" altLang="en-US" sz="1400" baseline="-25000" dirty="0" smtClean="0">
                <a:latin typeface="+mn-lt"/>
              </a:rPr>
              <a:t>9</a:t>
            </a:r>
            <a:r>
              <a:rPr lang="en-US" altLang="en-US" sz="1400" dirty="0" smtClean="0">
                <a:latin typeface="+mn-lt"/>
              </a:rPr>
              <a:t> </a:t>
            </a:r>
            <a:r>
              <a:rPr lang="en-US" altLang="en-US" sz="1400" dirty="0">
                <a:latin typeface="+mn-lt"/>
              </a:rPr>
              <a:t>= </a:t>
            </a:r>
            <a:endParaRPr lang="en-US" altLang="en-US" sz="1400" dirty="0" smtClean="0">
              <a:latin typeface="+mn-lt"/>
              <a:ea typeface="+mn-ea"/>
            </a:endParaRPr>
          </a:p>
        </p:txBody>
      </p:sp>
      <p:sp>
        <p:nvSpPr>
          <p:cNvPr id="43" name="Line 7"/>
          <p:cNvSpPr>
            <a:spLocks noChangeShapeType="1"/>
          </p:cNvSpPr>
          <p:nvPr/>
        </p:nvSpPr>
        <p:spPr bwMode="auto">
          <a:xfrm flipH="1">
            <a:off x="6948866" y="3172589"/>
            <a:ext cx="322371" cy="24244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 name="Text Box 9"/>
          <p:cNvSpPr txBox="1">
            <a:spLocks noChangeArrowheads="1"/>
          </p:cNvSpPr>
          <p:nvPr/>
        </p:nvSpPr>
        <p:spPr bwMode="auto">
          <a:xfrm>
            <a:off x="6948056" y="3435775"/>
            <a:ext cx="1055363"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en-US" sz="1400" dirty="0" smtClean="0">
                <a:latin typeface="+mn-lt"/>
              </a:rPr>
              <a:t># St Errors for Y</a:t>
            </a:r>
            <a:r>
              <a:rPr lang="en-US" altLang="en-US" sz="1400" baseline="-25000" dirty="0" smtClean="0">
                <a:latin typeface="+mn-lt"/>
              </a:rPr>
              <a:t>16</a:t>
            </a:r>
            <a:r>
              <a:rPr lang="en-US" altLang="en-US" sz="1400" dirty="0" smtClean="0">
                <a:latin typeface="+mn-lt"/>
              </a:rPr>
              <a:t> </a:t>
            </a:r>
            <a:r>
              <a:rPr lang="en-US" altLang="en-US" sz="1400" dirty="0">
                <a:latin typeface="+mn-lt"/>
              </a:rPr>
              <a:t>= </a:t>
            </a:r>
            <a:endParaRPr lang="en-US" altLang="en-US" sz="1400" dirty="0" smtClean="0">
              <a:latin typeface="+mn-lt"/>
              <a:ea typeface="+mn-ea"/>
            </a:endParaRPr>
          </a:p>
        </p:txBody>
      </p:sp>
      <p:sp>
        <p:nvSpPr>
          <p:cNvPr id="45" name="Text Box 9"/>
          <p:cNvSpPr txBox="1">
            <a:spLocks noChangeArrowheads="1"/>
          </p:cNvSpPr>
          <p:nvPr/>
        </p:nvSpPr>
        <p:spPr bwMode="auto">
          <a:xfrm>
            <a:off x="7838754" y="3500210"/>
            <a:ext cx="130524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0"/>
              </a:spcBef>
            </a:pPr>
            <a:r>
              <a:rPr lang="en-US" altLang="en-US" sz="1400" u="sng" dirty="0" smtClean="0">
                <a:latin typeface="+mn-lt"/>
                <a:ea typeface="+mn-ea"/>
              </a:rPr>
              <a:t>( 350 – 452.8 )</a:t>
            </a:r>
          </a:p>
          <a:p>
            <a:pPr algn="ctr">
              <a:spcBef>
                <a:spcPts val="0"/>
              </a:spcBef>
            </a:pPr>
            <a:r>
              <a:rPr lang="en-US" altLang="en-US" sz="1400" dirty="0" smtClean="0">
                <a:latin typeface="+mn-lt"/>
              </a:rPr>
              <a:t>46.79</a:t>
            </a:r>
            <a:r>
              <a:rPr lang="en-US" altLang="en-US" sz="1400" baseline="-25000" dirty="0" smtClean="0">
                <a:latin typeface="+mn-lt"/>
              </a:rPr>
              <a:t> </a:t>
            </a:r>
            <a:endParaRPr lang="en-US" altLang="en-US" sz="1400" dirty="0" smtClean="0">
              <a:latin typeface="+mn-lt"/>
              <a:ea typeface="+mn-ea"/>
            </a:endParaRPr>
          </a:p>
        </p:txBody>
      </p:sp>
      <p:sp>
        <p:nvSpPr>
          <p:cNvPr id="46" name="Text Box 9"/>
          <p:cNvSpPr txBox="1">
            <a:spLocks noChangeArrowheads="1"/>
          </p:cNvSpPr>
          <p:nvPr/>
        </p:nvSpPr>
        <p:spPr bwMode="auto">
          <a:xfrm>
            <a:off x="7162298" y="4055353"/>
            <a:ext cx="110488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en-US" sz="1400" dirty="0" smtClean="0">
                <a:latin typeface="+mn-lt"/>
              </a:rPr>
              <a:t># St Errors for Y</a:t>
            </a:r>
            <a:r>
              <a:rPr lang="en-US" altLang="en-US" sz="1400" baseline="-25000" dirty="0" smtClean="0">
                <a:latin typeface="+mn-lt"/>
              </a:rPr>
              <a:t>16</a:t>
            </a:r>
            <a:r>
              <a:rPr lang="en-US" altLang="en-US" sz="1400" dirty="0" smtClean="0">
                <a:latin typeface="+mn-lt"/>
              </a:rPr>
              <a:t> </a:t>
            </a:r>
            <a:r>
              <a:rPr lang="en-US" altLang="en-US" sz="1400" dirty="0">
                <a:latin typeface="+mn-lt"/>
              </a:rPr>
              <a:t>= </a:t>
            </a:r>
            <a:endParaRPr lang="en-US" altLang="en-US" sz="1400" dirty="0" smtClean="0">
              <a:latin typeface="+mn-lt"/>
              <a:ea typeface="+mn-ea"/>
            </a:endParaRPr>
          </a:p>
        </p:txBody>
      </p:sp>
      <p:sp>
        <p:nvSpPr>
          <p:cNvPr id="47" name="Text Box 9"/>
          <p:cNvSpPr txBox="1">
            <a:spLocks noChangeArrowheads="1"/>
          </p:cNvSpPr>
          <p:nvPr/>
        </p:nvSpPr>
        <p:spPr bwMode="auto">
          <a:xfrm>
            <a:off x="7997676" y="4255025"/>
            <a:ext cx="961489"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0"/>
              </a:spcBef>
            </a:pPr>
            <a:r>
              <a:rPr lang="en-US" altLang="en-US" sz="1400" b="1" dirty="0" smtClean="0">
                <a:solidFill>
                  <a:srgbClr val="A50021"/>
                </a:solidFill>
                <a:latin typeface="+mn-lt"/>
                <a:ea typeface="+mn-ea"/>
              </a:rPr>
              <a:t>-2.196</a:t>
            </a:r>
          </a:p>
        </p:txBody>
      </p:sp>
      <p:sp>
        <p:nvSpPr>
          <p:cNvPr id="48" name="Line 7"/>
          <p:cNvSpPr>
            <a:spLocks noChangeShapeType="1"/>
          </p:cNvSpPr>
          <p:nvPr/>
        </p:nvSpPr>
        <p:spPr bwMode="auto">
          <a:xfrm flipH="1">
            <a:off x="6983287" y="4497815"/>
            <a:ext cx="349497" cy="18624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 name="Bent-Up Arrow 48"/>
          <p:cNvSpPr/>
          <p:nvPr/>
        </p:nvSpPr>
        <p:spPr>
          <a:xfrm rot="16200000" flipH="1">
            <a:off x="8097128" y="4932370"/>
            <a:ext cx="990735" cy="615462"/>
          </a:xfrm>
          <a:prstGeom prst="bentUpArrow">
            <a:avLst/>
          </a:prstGeom>
          <a:solidFill>
            <a:schemeClr val="accent3">
              <a:lumMod val="85000"/>
            </a:schemeClr>
          </a:solidFill>
          <a:ln>
            <a:solidFill>
              <a:schemeClr val="accent3">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p:cNvSpPr txBox="1"/>
          <p:nvPr/>
        </p:nvSpPr>
        <p:spPr>
          <a:xfrm>
            <a:off x="99240" y="860442"/>
            <a:ext cx="1978867" cy="892552"/>
          </a:xfrm>
          <a:prstGeom prst="rect">
            <a:avLst/>
          </a:prstGeom>
          <a:solidFill>
            <a:srgbClr val="FFC000">
              <a:alpha val="25000"/>
            </a:srgbClr>
          </a:solidFill>
        </p:spPr>
        <p:txBody>
          <a:bodyPr wrap="square" rtlCol="0">
            <a:spAutoFit/>
          </a:bodyPr>
          <a:lstStyle/>
          <a:p>
            <a:pPr algn="ctr"/>
            <a:r>
              <a:rPr lang="en-US" sz="1300" b="1" dirty="0" smtClean="0">
                <a:solidFill>
                  <a:schemeClr val="bg2">
                    <a:lumMod val="50000"/>
                  </a:schemeClr>
                </a:solidFill>
                <a:latin typeface="+mn-lt"/>
              </a:rPr>
              <a:t>Evaluate actual Y’s *</a:t>
            </a:r>
          </a:p>
          <a:p>
            <a:pPr algn="ctr"/>
            <a:endParaRPr lang="en-US" sz="1300" b="1" dirty="0">
              <a:solidFill>
                <a:schemeClr val="bg2">
                  <a:lumMod val="50000"/>
                </a:schemeClr>
              </a:solidFill>
              <a:latin typeface="+mn-lt"/>
            </a:endParaRPr>
          </a:p>
          <a:p>
            <a:pPr algn="ctr"/>
            <a:endParaRPr lang="en-US" sz="1300" b="1" dirty="0" smtClean="0">
              <a:solidFill>
                <a:schemeClr val="bg2">
                  <a:lumMod val="50000"/>
                </a:schemeClr>
              </a:solidFill>
              <a:latin typeface="+mn-lt"/>
            </a:endParaRPr>
          </a:p>
          <a:p>
            <a:pPr algn="ctr"/>
            <a:r>
              <a:rPr lang="en-US" sz="1300" b="1" dirty="0" smtClean="0">
                <a:solidFill>
                  <a:schemeClr val="bg2">
                    <a:lumMod val="50000"/>
                  </a:schemeClr>
                </a:solidFill>
                <a:latin typeface="+mn-lt"/>
              </a:rPr>
              <a:t> </a:t>
            </a:r>
            <a:endParaRPr lang="en-US" sz="1300" b="1" dirty="0">
              <a:solidFill>
                <a:schemeClr val="bg2">
                  <a:lumMod val="50000"/>
                </a:schemeClr>
              </a:solidFill>
              <a:latin typeface="+mn-lt"/>
            </a:endParaRPr>
          </a:p>
        </p:txBody>
      </p:sp>
      <p:sp>
        <p:nvSpPr>
          <p:cNvPr id="51" name="TextBox 50"/>
          <p:cNvSpPr txBox="1"/>
          <p:nvPr/>
        </p:nvSpPr>
        <p:spPr>
          <a:xfrm>
            <a:off x="6952158" y="921149"/>
            <a:ext cx="2142179" cy="892552"/>
          </a:xfrm>
          <a:prstGeom prst="rect">
            <a:avLst/>
          </a:prstGeom>
          <a:solidFill>
            <a:srgbClr val="FFC000">
              <a:alpha val="25000"/>
            </a:srgbClr>
          </a:solidFill>
        </p:spPr>
        <p:txBody>
          <a:bodyPr wrap="square" rtlCol="0">
            <a:spAutoFit/>
          </a:bodyPr>
          <a:lstStyle/>
          <a:p>
            <a:pPr algn="ctr"/>
            <a:r>
              <a:rPr lang="en-US" sz="1300" b="1" dirty="0" smtClean="0">
                <a:solidFill>
                  <a:schemeClr val="bg2">
                    <a:lumMod val="50000"/>
                  </a:schemeClr>
                </a:solidFill>
                <a:latin typeface="+mn-lt"/>
              </a:rPr>
              <a:t>Evaluate calculated </a:t>
            </a:r>
            <a:r>
              <a:rPr lang="en-US" sz="1300" b="1" dirty="0" err="1" smtClean="0">
                <a:latin typeface="+mn-lt"/>
              </a:rPr>
              <a:t>Y</a:t>
            </a:r>
            <a:r>
              <a:rPr lang="en-US" sz="1300" b="1" baseline="-25000" dirty="0" err="1" smtClean="0">
                <a:latin typeface="+mn-lt"/>
              </a:rPr>
              <a:t>x</a:t>
            </a:r>
            <a:r>
              <a:rPr lang="en-US" sz="1300" b="1" dirty="0" err="1" smtClean="0">
                <a:solidFill>
                  <a:schemeClr val="bg2">
                    <a:lumMod val="50000"/>
                  </a:schemeClr>
                </a:solidFill>
                <a:latin typeface="+mn-lt"/>
              </a:rPr>
              <a:t>’s</a:t>
            </a:r>
            <a:r>
              <a:rPr lang="en-US" sz="1300" b="1" dirty="0" smtClean="0">
                <a:solidFill>
                  <a:schemeClr val="bg2">
                    <a:lumMod val="50000"/>
                  </a:schemeClr>
                </a:solidFill>
                <a:latin typeface="+mn-lt"/>
              </a:rPr>
              <a:t> *</a:t>
            </a:r>
          </a:p>
          <a:p>
            <a:pPr algn="ctr"/>
            <a:endParaRPr lang="en-US" sz="1300" dirty="0">
              <a:solidFill>
                <a:schemeClr val="bg2">
                  <a:lumMod val="50000"/>
                </a:schemeClr>
              </a:solidFill>
              <a:latin typeface="+mn-lt"/>
            </a:endParaRPr>
          </a:p>
          <a:p>
            <a:pPr algn="ctr"/>
            <a:endParaRPr lang="en-US" sz="1300" dirty="0" smtClean="0">
              <a:solidFill>
                <a:schemeClr val="bg2">
                  <a:lumMod val="50000"/>
                </a:schemeClr>
              </a:solidFill>
              <a:latin typeface="+mn-lt"/>
            </a:endParaRPr>
          </a:p>
          <a:p>
            <a:pPr algn="ctr"/>
            <a:r>
              <a:rPr lang="en-US" sz="1300" dirty="0" smtClean="0">
                <a:solidFill>
                  <a:schemeClr val="bg2">
                    <a:lumMod val="50000"/>
                  </a:schemeClr>
                </a:solidFill>
                <a:latin typeface="+mn-lt"/>
              </a:rPr>
              <a:t>  </a:t>
            </a:r>
            <a:endParaRPr lang="en-US" sz="1300" dirty="0">
              <a:solidFill>
                <a:schemeClr val="bg2">
                  <a:lumMod val="50000"/>
                </a:schemeClr>
              </a:solidFill>
              <a:latin typeface="+mn-lt"/>
            </a:endParaRPr>
          </a:p>
        </p:txBody>
      </p:sp>
      <p:grpSp>
        <p:nvGrpSpPr>
          <p:cNvPr id="2" name="Group 1"/>
          <p:cNvGrpSpPr/>
          <p:nvPr/>
        </p:nvGrpSpPr>
        <p:grpSpPr>
          <a:xfrm>
            <a:off x="2167384" y="6194536"/>
            <a:ext cx="5114013" cy="606389"/>
            <a:chOff x="2051720" y="6335992"/>
            <a:chExt cx="5114013" cy="606389"/>
          </a:xfrm>
        </p:grpSpPr>
        <p:sp>
          <p:nvSpPr>
            <p:cNvPr id="52" name="Text Box 9"/>
            <p:cNvSpPr txBox="1">
              <a:spLocks noChangeArrowheads="1"/>
            </p:cNvSpPr>
            <p:nvPr/>
          </p:nvSpPr>
          <p:spPr bwMode="auto">
            <a:xfrm>
              <a:off x="2051720" y="6426855"/>
              <a:ext cx="5114013" cy="515526"/>
            </a:xfrm>
            <a:prstGeom prst="rect">
              <a:avLst/>
            </a:prstGeom>
            <a:solidFill>
              <a:srgbClr val="FFC000">
                <a:alpha val="25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1100" dirty="0" smtClean="0">
                  <a:latin typeface="+mn-lt"/>
                </a:rPr>
                <a:t>*  Note 1: S</a:t>
              </a:r>
              <a:r>
                <a:rPr lang="en-US" altLang="en-US" sz="1100" baseline="-25000" dirty="0" smtClean="0">
                  <a:latin typeface="+mn-lt"/>
                </a:rPr>
                <a:t>Y</a:t>
              </a:r>
              <a:r>
                <a:rPr lang="en-US" altLang="en-US" sz="1100" dirty="0" smtClean="0">
                  <a:latin typeface="+mn-lt"/>
                </a:rPr>
                <a:t>  = SQRT( </a:t>
              </a:r>
              <a:r>
                <a:rPr lang="en-US" altLang="en-US" sz="1100" dirty="0" smtClean="0">
                  <a:latin typeface="Symbol" panose="05050102010706020507" pitchFamily="18" charset="2"/>
                </a:rPr>
                <a:t>S</a:t>
              </a:r>
              <a:r>
                <a:rPr lang="en-US" altLang="en-US" sz="1100" dirty="0" smtClean="0">
                  <a:latin typeface="+mn-lt"/>
                </a:rPr>
                <a:t>(Y</a:t>
              </a:r>
              <a:r>
                <a:rPr lang="en-US" altLang="en-US" sz="1100" baseline="-25000" dirty="0" smtClean="0">
                  <a:latin typeface="+mn-lt"/>
                </a:rPr>
                <a:t>i </a:t>
              </a:r>
              <a:r>
                <a:rPr lang="en-US" altLang="en-US" sz="1100" dirty="0" smtClean="0">
                  <a:latin typeface="+mn-lt"/>
                </a:rPr>
                <a:t>– Y )</a:t>
              </a:r>
              <a:r>
                <a:rPr lang="en-US" altLang="en-US" sz="1100" baseline="30000" dirty="0" smtClean="0">
                  <a:latin typeface="+mn-lt"/>
                </a:rPr>
                <a:t>2</a:t>
              </a:r>
              <a:r>
                <a:rPr lang="en-US" altLang="en-US" sz="1100" dirty="0" smtClean="0">
                  <a:latin typeface="+mn-lt"/>
                </a:rPr>
                <a:t> / (n–1) ) = SQRT ( (175,761 / (16 -1) ) = 108.25</a:t>
              </a:r>
            </a:p>
            <a:p>
              <a:pPr>
                <a:spcBef>
                  <a:spcPct val="50000"/>
                </a:spcBef>
              </a:pPr>
              <a:r>
                <a:rPr lang="en-US" altLang="en-US" sz="1100" dirty="0" smtClean="0">
                  <a:latin typeface="+mn-lt"/>
                </a:rPr>
                <a:t>*  Note 2: </a:t>
              </a:r>
              <a:r>
                <a:rPr lang="en-US" altLang="en-US" sz="1100" dirty="0" err="1" smtClean="0">
                  <a:latin typeface="+mn-lt"/>
                </a:rPr>
                <a:t>S</a:t>
              </a:r>
              <a:r>
                <a:rPr lang="en-US" altLang="en-US" sz="1100" baseline="-25000" dirty="0" err="1" smtClean="0">
                  <a:latin typeface="+mn-lt"/>
                </a:rPr>
                <a:t>Y</a:t>
              </a:r>
              <a:r>
                <a:rPr lang="en-US" altLang="en-US" sz="900" baseline="-25000" dirty="0" err="1" smtClean="0">
                  <a:latin typeface="+mn-lt"/>
                </a:rPr>
                <a:t>x</a:t>
              </a:r>
              <a:r>
                <a:rPr lang="en-US" altLang="en-US" sz="1100" dirty="0" smtClean="0">
                  <a:latin typeface="+mn-lt"/>
                </a:rPr>
                <a:t> = SQRT( </a:t>
              </a:r>
              <a:r>
                <a:rPr lang="en-US" altLang="en-US" sz="1100" dirty="0" smtClean="0">
                  <a:latin typeface="Symbol" panose="05050102010706020507" pitchFamily="18" charset="2"/>
                </a:rPr>
                <a:t>S </a:t>
              </a:r>
              <a:r>
                <a:rPr lang="en-US" altLang="en-US" sz="1100" dirty="0" smtClean="0">
                  <a:latin typeface="+mn-lt"/>
                </a:rPr>
                <a:t>(Y</a:t>
              </a:r>
              <a:r>
                <a:rPr lang="en-US" altLang="en-US" sz="1100" baseline="-25000" dirty="0" smtClean="0">
                  <a:latin typeface="+mn-lt"/>
                </a:rPr>
                <a:t>i  </a:t>
              </a:r>
              <a:r>
                <a:rPr lang="en-US" altLang="en-US" sz="1100" dirty="0">
                  <a:latin typeface="+mn-lt"/>
                </a:rPr>
                <a:t>– </a:t>
              </a:r>
              <a:r>
                <a:rPr lang="en-US" altLang="en-US" sz="1100" dirty="0" err="1" smtClean="0">
                  <a:latin typeface="+mn-lt"/>
                </a:rPr>
                <a:t>Y</a:t>
              </a:r>
              <a:r>
                <a:rPr lang="en-US" altLang="en-US" sz="1100" baseline="-25000" dirty="0" err="1" smtClean="0">
                  <a:latin typeface="+mn-lt"/>
                </a:rPr>
                <a:t>x</a:t>
              </a:r>
              <a:r>
                <a:rPr lang="en-US" altLang="en-US" sz="1100" baseline="-25000" dirty="0" smtClean="0">
                  <a:latin typeface="+mn-lt"/>
                </a:rPr>
                <a:t> </a:t>
              </a:r>
              <a:r>
                <a:rPr lang="en-US" altLang="en-US" sz="1100" dirty="0" smtClean="0">
                  <a:latin typeface="+mn-lt"/>
                </a:rPr>
                <a:t>)</a:t>
              </a:r>
              <a:r>
                <a:rPr lang="en-US" altLang="en-US" sz="1100" baseline="30000" dirty="0">
                  <a:latin typeface="+mn-lt"/>
                </a:rPr>
                <a:t>2</a:t>
              </a:r>
              <a:r>
                <a:rPr lang="en-US" altLang="en-US" sz="1100" dirty="0">
                  <a:latin typeface="+mn-lt"/>
                </a:rPr>
                <a:t> / (</a:t>
              </a:r>
              <a:r>
                <a:rPr lang="en-US" altLang="en-US" sz="1100" dirty="0" smtClean="0">
                  <a:latin typeface="+mn-lt"/>
                </a:rPr>
                <a:t>n–p) ) </a:t>
              </a:r>
              <a:r>
                <a:rPr lang="en-US" altLang="en-US" sz="1100" dirty="0">
                  <a:latin typeface="+mn-lt"/>
                </a:rPr>
                <a:t>= </a:t>
              </a:r>
              <a:r>
                <a:rPr lang="en-US" altLang="en-US" sz="1100" dirty="0" smtClean="0">
                  <a:latin typeface="+mn-lt"/>
                </a:rPr>
                <a:t>SQRT ( (30,646 </a:t>
              </a:r>
              <a:r>
                <a:rPr lang="en-US" altLang="en-US" sz="1100" dirty="0">
                  <a:latin typeface="+mn-lt"/>
                </a:rPr>
                <a:t>/ (16 – </a:t>
              </a:r>
              <a:r>
                <a:rPr lang="en-US" altLang="en-US" sz="1100" dirty="0" smtClean="0">
                  <a:latin typeface="+mn-lt"/>
                </a:rPr>
                <a:t>2) ) </a:t>
              </a:r>
              <a:r>
                <a:rPr lang="en-US" altLang="en-US" sz="1100" dirty="0">
                  <a:latin typeface="+mn-lt"/>
                </a:rPr>
                <a:t>= </a:t>
              </a:r>
              <a:r>
                <a:rPr lang="en-US" altLang="en-US" sz="1100" dirty="0" smtClean="0">
                  <a:latin typeface="+mn-lt"/>
                </a:rPr>
                <a:t>46.79</a:t>
              </a:r>
              <a:endParaRPr lang="en-US" altLang="en-US" sz="1100" dirty="0">
                <a:latin typeface="+mn-lt"/>
              </a:endParaRPr>
            </a:p>
          </p:txBody>
        </p:sp>
        <p:sp>
          <p:nvSpPr>
            <p:cNvPr id="53" name="Text Box 7"/>
            <p:cNvSpPr txBox="1">
              <a:spLocks noChangeArrowheads="1"/>
            </p:cNvSpPr>
            <p:nvPr/>
          </p:nvSpPr>
          <p:spPr bwMode="auto">
            <a:xfrm>
              <a:off x="3770536" y="6335992"/>
              <a:ext cx="26612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S PGothic"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24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24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24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2400" kern="1200">
                  <a:solidFill>
                    <a:schemeClr val="tx1"/>
                  </a:solidFill>
                  <a:latin typeface="Times New Roman" pitchFamily="18" charset="0"/>
                  <a:ea typeface="MS PGothic" pitchFamily="34" charset="-128"/>
                  <a:cs typeface="+mn-cs"/>
                </a:defRPr>
              </a:lvl9pPr>
            </a:lstStyle>
            <a:p>
              <a:r>
                <a:rPr lang="en-US" altLang="en-US" sz="1000" dirty="0">
                  <a:cs typeface="Arial" panose="020B0604020202020204" pitchFamily="34" charset="0"/>
                </a:rPr>
                <a:t>▬</a:t>
              </a:r>
            </a:p>
          </p:txBody>
        </p:sp>
      </p:grpSp>
    </p:spTree>
    <p:extLst>
      <p:ext uri="{BB962C8B-B14F-4D97-AF65-F5344CB8AC3E}">
        <p14:creationId xmlns:p14="http://schemas.microsoft.com/office/powerpoint/2010/main" val="1435583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0"/>
                                        </p:tgtEl>
                                        <p:attrNameLst>
                                          <p:attrName>style.visibility</p:attrName>
                                        </p:attrNameLst>
                                      </p:cBhvr>
                                      <p:to>
                                        <p:strVal val="visible"/>
                                      </p:to>
                                    </p:set>
                                  </p:childTnLst>
                                </p:cTn>
                              </p:par>
                            </p:childTnLst>
                          </p:cTn>
                        </p:par>
                        <p:par>
                          <p:cTn id="15" fill="hold">
                            <p:stCondLst>
                              <p:cond delay="0"/>
                            </p:stCondLst>
                            <p:childTnLst>
                              <p:par>
                                <p:cTn id="16" presetID="1" presetClass="entr" presetSubtype="0" fill="hold" grpId="0" nodeType="afterEffect">
                                  <p:stCondLst>
                                    <p:cond delay="0"/>
                                  </p:stCondLst>
                                  <p:childTnLst>
                                    <p:set>
                                      <p:cBhvr>
                                        <p:cTn id="17" dur="1" fill="hold">
                                          <p:stCondLst>
                                            <p:cond delay="0"/>
                                          </p:stCondLst>
                                        </p:cTn>
                                        <p:tgtEl>
                                          <p:spTgt spid="37"/>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38"/>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51"/>
                                        </p:tgtEl>
                                        <p:attrNameLst>
                                          <p:attrName>style.visibility</p:attrName>
                                        </p:attrNameLst>
                                      </p:cBhvr>
                                      <p:to>
                                        <p:strVal val="visible"/>
                                      </p:to>
                                    </p:set>
                                  </p:childTnLst>
                                </p:cTn>
                              </p:par>
                            </p:childTnLst>
                          </p:cTn>
                        </p:par>
                        <p:par>
                          <p:cTn id="22" fill="hold">
                            <p:stCondLst>
                              <p:cond delay="0"/>
                            </p:stCondLst>
                            <p:childTnLst>
                              <p:par>
                                <p:cTn id="23" presetID="9" presetClass="entr" presetSubtype="0" fill="hold" nodeType="after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dissolve">
                                      <p:cBhvr>
                                        <p:cTn id="25" dur="500"/>
                                        <p:tgtEl>
                                          <p:spTgt spid="2"/>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25"/>
                                        </p:tgtEl>
                                        <p:attrNameLst>
                                          <p:attrName>style.visibility</p:attrName>
                                        </p:attrNameLst>
                                      </p:cBhvr>
                                      <p:to>
                                        <p:strVal val="visible"/>
                                      </p:to>
                                    </p:set>
                                  </p:childTnLst>
                                </p:cTn>
                              </p:par>
                            </p:childTnLst>
                          </p:cTn>
                        </p:par>
                        <p:par>
                          <p:cTn id="30" fill="hold">
                            <p:stCondLst>
                              <p:cond delay="0"/>
                            </p:stCondLst>
                            <p:childTnLst>
                              <p:par>
                                <p:cTn id="31" presetID="1" presetClass="entr" presetSubtype="0" fill="hold" grpId="0" nodeType="afterEffect">
                                  <p:stCondLst>
                                    <p:cond delay="0"/>
                                  </p:stCondLst>
                                  <p:childTnLst>
                                    <p:set>
                                      <p:cBhvr>
                                        <p:cTn id="32" dur="1" fill="hold">
                                          <p:stCondLst>
                                            <p:cond delay="0"/>
                                          </p:stCondLst>
                                        </p:cTn>
                                        <p:tgtEl>
                                          <p:spTgt spid="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4"/>
                                        </p:tgtEl>
                                        <p:attrNameLst>
                                          <p:attrName>style.visibility</p:attrName>
                                        </p:attrNameLst>
                                      </p:cBhvr>
                                      <p:to>
                                        <p:strVal val="visible"/>
                                      </p:to>
                                    </p:set>
                                  </p:childTnLst>
                                </p:cTn>
                              </p:par>
                            </p:childTnLst>
                          </p:cTn>
                        </p:par>
                        <p:par>
                          <p:cTn id="37" fill="hold">
                            <p:stCondLst>
                              <p:cond delay="0"/>
                            </p:stCondLst>
                            <p:childTnLst>
                              <p:par>
                                <p:cTn id="38" presetID="1" presetClass="entr" presetSubtype="0" fill="hold" grpId="0" nodeType="afterEffect">
                                  <p:stCondLst>
                                    <p:cond delay="0"/>
                                  </p:stCondLst>
                                  <p:childTnLst>
                                    <p:set>
                                      <p:cBhvr>
                                        <p:cTn id="39" dur="1" fill="hold">
                                          <p:stCondLst>
                                            <p:cond delay="0"/>
                                          </p:stCondLst>
                                        </p:cTn>
                                        <p:tgtEl>
                                          <p:spTgt spid="26"/>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27"/>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28"/>
                                        </p:tgtEl>
                                        <p:attrNameLst>
                                          <p:attrName>style.visibility</p:attrName>
                                        </p:attrNameLst>
                                      </p:cBhvr>
                                      <p:to>
                                        <p:strVal val="visible"/>
                                      </p:to>
                                    </p:set>
                                  </p:childTnLst>
                                </p:cTn>
                              </p:par>
                            </p:childTnLst>
                          </p:cTn>
                        </p:par>
                        <p:par>
                          <p:cTn id="46" fill="hold">
                            <p:stCondLst>
                              <p:cond delay="0"/>
                            </p:stCondLst>
                            <p:childTnLst>
                              <p:par>
                                <p:cTn id="47" presetID="22" presetClass="entr" presetSubtype="1" fill="hold" grpId="0" nodeType="afterEffect">
                                  <p:stCondLst>
                                    <p:cond delay="0"/>
                                  </p:stCondLst>
                                  <p:childTnLst>
                                    <p:set>
                                      <p:cBhvr>
                                        <p:cTn id="48" dur="1" fill="hold">
                                          <p:stCondLst>
                                            <p:cond delay="0"/>
                                          </p:stCondLst>
                                        </p:cTn>
                                        <p:tgtEl>
                                          <p:spTgt spid="189447"/>
                                        </p:tgtEl>
                                        <p:attrNameLst>
                                          <p:attrName>style.visibility</p:attrName>
                                        </p:attrNameLst>
                                      </p:cBhvr>
                                      <p:to>
                                        <p:strVal val="visible"/>
                                      </p:to>
                                    </p:set>
                                    <p:animEffect transition="in" filter="wipe(up)">
                                      <p:cBhvr>
                                        <p:cTn id="49" dur="500"/>
                                        <p:tgtEl>
                                          <p:spTgt spid="189447"/>
                                        </p:tgtEl>
                                      </p:cBhvr>
                                    </p:animEffec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29"/>
                                        </p:tgtEl>
                                        <p:attrNameLst>
                                          <p:attrName>style.visibility</p:attrName>
                                        </p:attrNameLst>
                                      </p:cBhvr>
                                      <p:to>
                                        <p:strVal val="visible"/>
                                      </p:to>
                                    </p:set>
                                  </p:childTnLst>
                                </p:cTn>
                              </p:par>
                            </p:childTnLst>
                          </p:cTn>
                        </p:par>
                        <p:par>
                          <p:cTn id="54" fill="hold">
                            <p:stCondLst>
                              <p:cond delay="0"/>
                            </p:stCondLst>
                            <p:childTnLst>
                              <p:par>
                                <p:cTn id="55" presetID="1" presetClass="entr" presetSubtype="0" fill="hold" grpId="0" nodeType="afterEffect">
                                  <p:stCondLst>
                                    <p:cond delay="0"/>
                                  </p:stCondLst>
                                  <p:childTnLst>
                                    <p:set>
                                      <p:cBhvr>
                                        <p:cTn id="56" dur="1" fill="hold">
                                          <p:stCondLst>
                                            <p:cond delay="0"/>
                                          </p:stCondLst>
                                        </p:cTn>
                                        <p:tgtEl>
                                          <p:spTgt spid="30"/>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33"/>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32"/>
                                        </p:tgtEl>
                                        <p:attrNameLst>
                                          <p:attrName>style.visibility</p:attrName>
                                        </p:attrNameLst>
                                      </p:cBhvr>
                                      <p:to>
                                        <p:strVal val="visible"/>
                                      </p:to>
                                    </p:set>
                                  </p:childTnLst>
                                </p:cTn>
                              </p:par>
                            </p:childTnLst>
                          </p:cTn>
                        </p:par>
                        <p:par>
                          <p:cTn id="63" fill="hold">
                            <p:stCondLst>
                              <p:cond delay="0"/>
                            </p:stCondLst>
                            <p:childTnLst>
                              <p:par>
                                <p:cTn id="64" presetID="22" presetClass="entr" presetSubtype="1" fill="hold" grpId="0" nodeType="afterEffect">
                                  <p:stCondLst>
                                    <p:cond delay="0"/>
                                  </p:stCondLst>
                                  <p:childTnLst>
                                    <p:set>
                                      <p:cBhvr>
                                        <p:cTn id="65" dur="1" fill="hold">
                                          <p:stCondLst>
                                            <p:cond delay="0"/>
                                          </p:stCondLst>
                                        </p:cTn>
                                        <p:tgtEl>
                                          <p:spTgt spid="36"/>
                                        </p:tgtEl>
                                        <p:attrNameLst>
                                          <p:attrName>style.visibility</p:attrName>
                                        </p:attrNameLst>
                                      </p:cBhvr>
                                      <p:to>
                                        <p:strVal val="visible"/>
                                      </p:to>
                                    </p:set>
                                    <p:animEffect transition="in" filter="wipe(up)">
                                      <p:cBhvr>
                                        <p:cTn id="66" dur="500"/>
                                        <p:tgtEl>
                                          <p:spTgt spid="36"/>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1" fill="hold" grpId="0" nodeType="clickEffect">
                                  <p:stCondLst>
                                    <p:cond delay="0"/>
                                  </p:stCondLst>
                                  <p:childTnLst>
                                    <p:set>
                                      <p:cBhvr>
                                        <p:cTn id="70" dur="1" fill="hold">
                                          <p:stCondLst>
                                            <p:cond delay="0"/>
                                          </p:stCondLst>
                                        </p:cTn>
                                        <p:tgtEl>
                                          <p:spTgt spid="7"/>
                                        </p:tgtEl>
                                        <p:attrNameLst>
                                          <p:attrName>style.visibility</p:attrName>
                                        </p:attrNameLst>
                                      </p:cBhvr>
                                      <p:to>
                                        <p:strVal val="visible"/>
                                      </p:to>
                                    </p:set>
                                    <p:animEffect transition="in" filter="wipe(up)">
                                      <p:cBhvr>
                                        <p:cTn id="71" dur="500"/>
                                        <p:tgtEl>
                                          <p:spTgt spid="7"/>
                                        </p:tgtEl>
                                      </p:cBhvr>
                                    </p:animEffect>
                                  </p:childTnLst>
                                </p:cTn>
                              </p:par>
                            </p:childTnLst>
                          </p:cTn>
                        </p:par>
                        <p:par>
                          <p:cTn id="72" fill="hold">
                            <p:stCondLst>
                              <p:cond delay="500"/>
                            </p:stCondLst>
                            <p:childTnLst>
                              <p:par>
                                <p:cTn id="73" presetID="2" presetClass="entr" presetSubtype="4" fill="hold" grpId="0" nodeType="afterEffect">
                                  <p:stCondLst>
                                    <p:cond delay="0"/>
                                  </p:stCondLst>
                                  <p:childTnLst>
                                    <p:set>
                                      <p:cBhvr>
                                        <p:cTn id="74" dur="1" fill="hold">
                                          <p:stCondLst>
                                            <p:cond delay="0"/>
                                          </p:stCondLst>
                                        </p:cTn>
                                        <p:tgtEl>
                                          <p:spTgt spid="13"/>
                                        </p:tgtEl>
                                        <p:attrNameLst>
                                          <p:attrName>style.visibility</p:attrName>
                                        </p:attrNameLst>
                                      </p:cBhvr>
                                      <p:to>
                                        <p:strVal val="visible"/>
                                      </p:to>
                                    </p:set>
                                    <p:anim calcmode="lin" valueType="num">
                                      <p:cBhvr additive="base">
                                        <p:cTn id="75" dur="500" fill="hold"/>
                                        <p:tgtEl>
                                          <p:spTgt spid="13"/>
                                        </p:tgtEl>
                                        <p:attrNameLst>
                                          <p:attrName>ppt_x</p:attrName>
                                        </p:attrNameLst>
                                      </p:cBhvr>
                                      <p:tavLst>
                                        <p:tav tm="0">
                                          <p:val>
                                            <p:strVal val="#ppt_x"/>
                                          </p:val>
                                        </p:tav>
                                        <p:tav tm="100000">
                                          <p:val>
                                            <p:strVal val="#ppt_x"/>
                                          </p:val>
                                        </p:tav>
                                      </p:tavLst>
                                    </p:anim>
                                    <p:anim calcmode="lin" valueType="num">
                                      <p:cBhvr additive="base">
                                        <p:cTn id="7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39"/>
                                        </p:tgtEl>
                                        <p:attrNameLst>
                                          <p:attrName>style.visibility</p:attrName>
                                        </p:attrNameLst>
                                      </p:cBhvr>
                                      <p:to>
                                        <p:strVal val="visible"/>
                                      </p:to>
                                    </p:set>
                                  </p:childTnLst>
                                </p:cTn>
                              </p:par>
                            </p:childTnLst>
                          </p:cTn>
                        </p:par>
                        <p:par>
                          <p:cTn id="81" fill="hold">
                            <p:stCondLst>
                              <p:cond delay="0"/>
                            </p:stCondLst>
                            <p:childTnLst>
                              <p:par>
                                <p:cTn id="82" presetID="1" presetClass="entr" presetSubtype="0" fill="hold" grpId="0" nodeType="afterEffect">
                                  <p:stCondLst>
                                    <p:cond delay="0"/>
                                  </p:stCondLst>
                                  <p:childTnLst>
                                    <p:set>
                                      <p:cBhvr>
                                        <p:cTn id="83" dur="1" fill="hold">
                                          <p:stCondLst>
                                            <p:cond delay="0"/>
                                          </p:stCondLst>
                                        </p:cTn>
                                        <p:tgtEl>
                                          <p:spTgt spid="40"/>
                                        </p:tgtEl>
                                        <p:attrNameLst>
                                          <p:attrName>style.visibility</p:attrName>
                                        </p:attrNameLst>
                                      </p:cBhvr>
                                      <p:to>
                                        <p:strVal val="visible"/>
                                      </p:to>
                                    </p:set>
                                  </p:childTnLst>
                                </p:cTn>
                              </p:par>
                            </p:childTnLst>
                          </p:cTn>
                        </p:par>
                      </p:childTnLst>
                    </p:cTn>
                  </p:par>
                  <p:par>
                    <p:cTn id="84" fill="hold">
                      <p:stCondLst>
                        <p:cond delay="indefinite"/>
                      </p:stCondLst>
                      <p:childTnLst>
                        <p:par>
                          <p:cTn id="85" fill="hold">
                            <p:stCondLst>
                              <p:cond delay="0"/>
                            </p:stCondLst>
                            <p:childTnLst>
                              <p:par>
                                <p:cTn id="86" presetID="1" presetClass="entr" presetSubtype="0" fill="hold" grpId="0" nodeType="clickEffect">
                                  <p:stCondLst>
                                    <p:cond delay="0"/>
                                  </p:stCondLst>
                                  <p:childTnLst>
                                    <p:set>
                                      <p:cBhvr>
                                        <p:cTn id="87" dur="1" fill="hold">
                                          <p:stCondLst>
                                            <p:cond delay="0"/>
                                          </p:stCondLst>
                                        </p:cTn>
                                        <p:tgtEl>
                                          <p:spTgt spid="42"/>
                                        </p:tgtEl>
                                        <p:attrNameLst>
                                          <p:attrName>style.visibility</p:attrName>
                                        </p:attrNameLst>
                                      </p:cBhvr>
                                      <p:to>
                                        <p:strVal val="visible"/>
                                      </p:to>
                                    </p:set>
                                  </p:childTnLst>
                                </p:cTn>
                              </p:par>
                              <p:par>
                                <p:cTn id="88" presetID="1" presetClass="entr" presetSubtype="0" fill="hold" grpId="0" nodeType="withEffect">
                                  <p:stCondLst>
                                    <p:cond delay="0"/>
                                  </p:stCondLst>
                                  <p:childTnLst>
                                    <p:set>
                                      <p:cBhvr>
                                        <p:cTn id="89" dur="1" fill="hold">
                                          <p:stCondLst>
                                            <p:cond delay="0"/>
                                          </p:stCondLst>
                                        </p:cTn>
                                        <p:tgtEl>
                                          <p:spTgt spid="41"/>
                                        </p:tgtEl>
                                        <p:attrNameLst>
                                          <p:attrName>style.visibility</p:attrName>
                                        </p:attrNameLst>
                                      </p:cBhvr>
                                      <p:to>
                                        <p:strVal val="visible"/>
                                      </p:to>
                                    </p:set>
                                  </p:childTnLst>
                                </p:cTn>
                              </p:par>
                            </p:childTnLst>
                          </p:cTn>
                        </p:par>
                        <p:par>
                          <p:cTn id="90" fill="hold">
                            <p:stCondLst>
                              <p:cond delay="0"/>
                            </p:stCondLst>
                            <p:childTnLst>
                              <p:par>
                                <p:cTn id="91" presetID="22" presetClass="entr" presetSubtype="1" fill="hold" grpId="0" nodeType="afterEffect">
                                  <p:stCondLst>
                                    <p:cond delay="0"/>
                                  </p:stCondLst>
                                  <p:childTnLst>
                                    <p:set>
                                      <p:cBhvr>
                                        <p:cTn id="92" dur="1" fill="hold">
                                          <p:stCondLst>
                                            <p:cond delay="0"/>
                                          </p:stCondLst>
                                        </p:cTn>
                                        <p:tgtEl>
                                          <p:spTgt spid="43"/>
                                        </p:tgtEl>
                                        <p:attrNameLst>
                                          <p:attrName>style.visibility</p:attrName>
                                        </p:attrNameLst>
                                      </p:cBhvr>
                                      <p:to>
                                        <p:strVal val="visible"/>
                                      </p:to>
                                    </p:set>
                                    <p:animEffect transition="in" filter="wipe(up)">
                                      <p:cBhvr>
                                        <p:cTn id="93" dur="500"/>
                                        <p:tgtEl>
                                          <p:spTgt spid="43"/>
                                        </p:tgtEl>
                                      </p:cBhvr>
                                    </p:animEffect>
                                  </p:childTnLst>
                                </p:cTn>
                              </p:par>
                            </p:childTnLst>
                          </p:cTn>
                        </p:par>
                      </p:childTnLst>
                    </p:cTn>
                  </p:par>
                  <p:par>
                    <p:cTn id="94" fill="hold">
                      <p:stCondLst>
                        <p:cond delay="indefinite"/>
                      </p:stCondLst>
                      <p:childTnLst>
                        <p:par>
                          <p:cTn id="95" fill="hold">
                            <p:stCondLst>
                              <p:cond delay="0"/>
                            </p:stCondLst>
                            <p:childTnLst>
                              <p:par>
                                <p:cTn id="96" presetID="1" presetClass="entr" presetSubtype="0" fill="hold" grpId="0" nodeType="clickEffect">
                                  <p:stCondLst>
                                    <p:cond delay="0"/>
                                  </p:stCondLst>
                                  <p:childTnLst>
                                    <p:set>
                                      <p:cBhvr>
                                        <p:cTn id="97" dur="1" fill="hold">
                                          <p:stCondLst>
                                            <p:cond delay="0"/>
                                          </p:stCondLst>
                                        </p:cTn>
                                        <p:tgtEl>
                                          <p:spTgt spid="44"/>
                                        </p:tgtEl>
                                        <p:attrNameLst>
                                          <p:attrName>style.visibility</p:attrName>
                                        </p:attrNameLst>
                                      </p:cBhvr>
                                      <p:to>
                                        <p:strVal val="visible"/>
                                      </p:to>
                                    </p:set>
                                  </p:childTnLst>
                                </p:cTn>
                              </p:par>
                            </p:childTnLst>
                          </p:cTn>
                        </p:par>
                        <p:par>
                          <p:cTn id="98" fill="hold">
                            <p:stCondLst>
                              <p:cond delay="0"/>
                            </p:stCondLst>
                            <p:childTnLst>
                              <p:par>
                                <p:cTn id="99" presetID="1" presetClass="entr" presetSubtype="0" fill="hold" grpId="0" nodeType="afterEffect">
                                  <p:stCondLst>
                                    <p:cond delay="0"/>
                                  </p:stCondLst>
                                  <p:childTnLst>
                                    <p:set>
                                      <p:cBhvr>
                                        <p:cTn id="100" dur="1" fill="hold">
                                          <p:stCondLst>
                                            <p:cond delay="0"/>
                                          </p:stCondLst>
                                        </p:cTn>
                                        <p:tgtEl>
                                          <p:spTgt spid="45"/>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grpId="0" nodeType="clickEffect">
                                  <p:stCondLst>
                                    <p:cond delay="0"/>
                                  </p:stCondLst>
                                  <p:childTnLst>
                                    <p:set>
                                      <p:cBhvr>
                                        <p:cTn id="104" dur="1" fill="hold">
                                          <p:stCondLst>
                                            <p:cond delay="0"/>
                                          </p:stCondLst>
                                        </p:cTn>
                                        <p:tgtEl>
                                          <p:spTgt spid="46"/>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47"/>
                                        </p:tgtEl>
                                        <p:attrNameLst>
                                          <p:attrName>style.visibility</p:attrName>
                                        </p:attrNameLst>
                                      </p:cBhvr>
                                      <p:to>
                                        <p:strVal val="visible"/>
                                      </p:to>
                                    </p:set>
                                  </p:childTnLst>
                                </p:cTn>
                              </p:par>
                            </p:childTnLst>
                          </p:cTn>
                        </p:par>
                        <p:par>
                          <p:cTn id="107" fill="hold">
                            <p:stCondLst>
                              <p:cond delay="0"/>
                            </p:stCondLst>
                            <p:childTnLst>
                              <p:par>
                                <p:cTn id="108" presetID="22" presetClass="entr" presetSubtype="1" fill="hold" grpId="0" nodeType="afterEffect">
                                  <p:stCondLst>
                                    <p:cond delay="0"/>
                                  </p:stCondLst>
                                  <p:childTnLst>
                                    <p:set>
                                      <p:cBhvr>
                                        <p:cTn id="109" dur="1" fill="hold">
                                          <p:stCondLst>
                                            <p:cond delay="0"/>
                                          </p:stCondLst>
                                        </p:cTn>
                                        <p:tgtEl>
                                          <p:spTgt spid="48"/>
                                        </p:tgtEl>
                                        <p:attrNameLst>
                                          <p:attrName>style.visibility</p:attrName>
                                        </p:attrNameLst>
                                      </p:cBhvr>
                                      <p:to>
                                        <p:strVal val="visible"/>
                                      </p:to>
                                    </p:set>
                                    <p:animEffect transition="in" filter="wipe(up)">
                                      <p:cBhvr>
                                        <p:cTn id="110" dur="500"/>
                                        <p:tgtEl>
                                          <p:spTgt spid="48"/>
                                        </p:tgtEl>
                                      </p:cBhvr>
                                    </p:animEffect>
                                  </p:childTnLst>
                                </p:cTn>
                              </p:par>
                            </p:childTnLst>
                          </p:cTn>
                        </p:par>
                      </p:childTnLst>
                    </p:cTn>
                  </p:par>
                  <p:par>
                    <p:cTn id="111" fill="hold">
                      <p:stCondLst>
                        <p:cond delay="indefinite"/>
                      </p:stCondLst>
                      <p:childTnLst>
                        <p:par>
                          <p:cTn id="112" fill="hold">
                            <p:stCondLst>
                              <p:cond delay="0"/>
                            </p:stCondLst>
                            <p:childTnLst>
                              <p:par>
                                <p:cTn id="113" presetID="22" presetClass="entr" presetSubtype="1" fill="hold" grpId="0" nodeType="clickEffect">
                                  <p:stCondLst>
                                    <p:cond delay="0"/>
                                  </p:stCondLst>
                                  <p:childTnLst>
                                    <p:set>
                                      <p:cBhvr>
                                        <p:cTn id="114" dur="1" fill="hold">
                                          <p:stCondLst>
                                            <p:cond delay="0"/>
                                          </p:stCondLst>
                                        </p:cTn>
                                        <p:tgtEl>
                                          <p:spTgt spid="49"/>
                                        </p:tgtEl>
                                        <p:attrNameLst>
                                          <p:attrName>style.visibility</p:attrName>
                                        </p:attrNameLst>
                                      </p:cBhvr>
                                      <p:to>
                                        <p:strVal val="visible"/>
                                      </p:to>
                                    </p:set>
                                    <p:animEffect transition="in" filter="wipe(up)">
                                      <p:cBhvr>
                                        <p:cTn id="115" dur="500"/>
                                        <p:tgtEl>
                                          <p:spTgt spid="49"/>
                                        </p:tgtEl>
                                      </p:cBhvr>
                                    </p:animEffect>
                                  </p:childTnLst>
                                </p:cTn>
                              </p:par>
                            </p:childTnLst>
                          </p:cTn>
                        </p:par>
                        <p:par>
                          <p:cTn id="116" fill="hold">
                            <p:stCondLst>
                              <p:cond delay="500"/>
                            </p:stCondLst>
                            <p:childTnLst>
                              <p:par>
                                <p:cTn id="117" presetID="2" presetClass="entr" presetSubtype="4" fill="hold" grpId="0" nodeType="afterEffect">
                                  <p:stCondLst>
                                    <p:cond delay="0"/>
                                  </p:stCondLst>
                                  <p:childTnLst>
                                    <p:set>
                                      <p:cBhvr>
                                        <p:cTn id="118" dur="1" fill="hold">
                                          <p:stCondLst>
                                            <p:cond delay="0"/>
                                          </p:stCondLst>
                                        </p:cTn>
                                        <p:tgtEl>
                                          <p:spTgt spid="14"/>
                                        </p:tgtEl>
                                        <p:attrNameLst>
                                          <p:attrName>style.visibility</p:attrName>
                                        </p:attrNameLst>
                                      </p:cBhvr>
                                      <p:to>
                                        <p:strVal val="visible"/>
                                      </p:to>
                                    </p:set>
                                    <p:anim calcmode="lin" valueType="num">
                                      <p:cBhvr additive="base">
                                        <p:cTn id="119" dur="500" fill="hold"/>
                                        <p:tgtEl>
                                          <p:spTgt spid="14"/>
                                        </p:tgtEl>
                                        <p:attrNameLst>
                                          <p:attrName>ppt_x</p:attrName>
                                        </p:attrNameLst>
                                      </p:cBhvr>
                                      <p:tavLst>
                                        <p:tav tm="0">
                                          <p:val>
                                            <p:strVal val="#ppt_x"/>
                                          </p:val>
                                        </p:tav>
                                        <p:tav tm="100000">
                                          <p:val>
                                            <p:strVal val="#ppt_x"/>
                                          </p:val>
                                        </p:tav>
                                      </p:tavLst>
                                    </p:anim>
                                    <p:anim calcmode="lin" valueType="num">
                                      <p:cBhvr additive="base">
                                        <p:cTn id="12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447" grpId="0" animBg="1"/>
      <p:bldP spid="8" grpId="0"/>
      <p:bldP spid="13" grpId="0" animBg="1"/>
      <p:bldP spid="14" grpId="0" animBg="1"/>
      <p:bldP spid="20" grpId="0"/>
      <p:bldP spid="21" grpId="0"/>
      <p:bldP spid="22" grpId="0"/>
      <p:bldP spid="23" grpId="0"/>
      <p:bldP spid="24" grpId="0"/>
      <p:bldP spid="25" grpId="0"/>
      <p:bldP spid="26" grpId="0"/>
      <p:bldP spid="27" grpId="0"/>
      <p:bldP spid="28" grpId="0"/>
      <p:bldP spid="29" grpId="0"/>
      <p:bldP spid="30" grpId="0"/>
      <p:bldP spid="32" grpId="0"/>
      <p:bldP spid="33" grpId="0"/>
      <p:bldP spid="7" grpId="0" animBg="1"/>
      <p:bldP spid="36" grpId="0" animBg="1"/>
      <p:bldP spid="37" grpId="0"/>
      <p:bldP spid="38" grpId="0"/>
      <p:bldP spid="39" grpId="0"/>
      <p:bldP spid="40" grpId="0"/>
      <p:bldP spid="41" grpId="0"/>
      <p:bldP spid="42" grpId="0"/>
      <p:bldP spid="43" grpId="0" animBg="1"/>
      <p:bldP spid="44" grpId="0"/>
      <p:bldP spid="45" grpId="0"/>
      <p:bldP spid="46" grpId="0"/>
      <p:bldP spid="47" grpId="0"/>
      <p:bldP spid="48" grpId="0" animBg="1"/>
      <p:bldP spid="49" grpId="0" animBg="1"/>
      <p:bldP spid="50" grpId="0" animBg="1"/>
      <p:bldP spid="5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104077" y="1114812"/>
            <a:ext cx="6474247" cy="4793991"/>
          </a:xfrm>
          <a:prstGeom prst="rect">
            <a:avLst/>
          </a:prstGeom>
        </p:spPr>
      </p:pic>
      <p:sp>
        <p:nvSpPr>
          <p:cNvPr id="9" name="Slide Number Placeholder 5"/>
          <p:cNvSpPr>
            <a:spLocks noGrp="1"/>
          </p:cNvSpPr>
          <p:nvPr>
            <p:ph type="sldNum" sz="quarter" idx="4294967295"/>
          </p:nvPr>
        </p:nvSpPr>
        <p:spPr>
          <a:xfrm>
            <a:off x="8623306" y="6556664"/>
            <a:ext cx="473710" cy="225136"/>
          </a:xfrm>
          <a:prstGeom prst="rect">
            <a:avLst/>
          </a:prstGeom>
        </p:spPr>
        <p:txBody>
          <a:bodyPr/>
          <a:lstStyle/>
          <a:p>
            <a:fld id="{AC31CC2E-AD02-42FD-8477-823CDA2DAA6C}" type="slidenum">
              <a:rPr lang="en-US" altLang="en-US" sz="1200">
                <a:latin typeface="Arial" panose="020B0604020202020204" pitchFamily="34" charset="0"/>
                <a:cs typeface="Arial" panose="020B0604020202020204" pitchFamily="34" charset="0"/>
              </a:rPr>
              <a:pPr/>
              <a:t>13</a:t>
            </a:fld>
            <a:endParaRPr lang="en-US" altLang="en-US" sz="1200" dirty="0">
              <a:latin typeface="Arial" panose="020B0604020202020204" pitchFamily="34" charset="0"/>
              <a:cs typeface="Arial" panose="020B0604020202020204" pitchFamily="34" charset="0"/>
            </a:endParaRPr>
          </a:p>
        </p:txBody>
      </p:sp>
      <p:sp>
        <p:nvSpPr>
          <p:cNvPr id="189446" name="Text Box 6"/>
          <p:cNvSpPr txBox="1">
            <a:spLocks noChangeArrowheads="1"/>
          </p:cNvSpPr>
          <p:nvPr/>
        </p:nvSpPr>
        <p:spPr bwMode="auto">
          <a:xfrm>
            <a:off x="6555474" y="5529313"/>
            <a:ext cx="2466128" cy="461665"/>
          </a:xfrm>
          <a:prstGeom prst="rect">
            <a:avLst/>
          </a:prstGeom>
          <a:noFill/>
          <a:ln w="38100" cmpd="dbl">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200" dirty="0" smtClean="0">
                <a:latin typeface="+mn-lt"/>
              </a:rPr>
              <a:t>Internally </a:t>
            </a:r>
            <a:r>
              <a:rPr lang="en-US" altLang="en-US" sz="1200" dirty="0" err="1" smtClean="0">
                <a:latin typeface="+mn-lt"/>
              </a:rPr>
              <a:t>Studentized</a:t>
            </a:r>
            <a:r>
              <a:rPr lang="en-US" altLang="en-US" sz="1200" dirty="0" smtClean="0">
                <a:latin typeface="+mn-lt"/>
              </a:rPr>
              <a:t> Residual for observation #16</a:t>
            </a:r>
          </a:p>
        </p:txBody>
      </p:sp>
      <p:sp>
        <p:nvSpPr>
          <p:cNvPr id="11" name="Rectangle 5"/>
          <p:cNvSpPr txBox="1">
            <a:spLocks noChangeArrowheads="1"/>
          </p:cNvSpPr>
          <p:nvPr/>
        </p:nvSpPr>
        <p:spPr bwMode="auto">
          <a:xfrm>
            <a:off x="0" y="-76200"/>
            <a:ext cx="9097016" cy="77112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Calibri" pitchFamily="34" charset="0"/>
                <a:ea typeface="MS PGothic" pitchFamily="34" charset="-128"/>
                <a:cs typeface="Calibri" pitchFamily="34" charset="0"/>
              </a:defRPr>
            </a:lvl1pPr>
            <a:lvl2pPr algn="ctr" rtl="0" eaLnBrk="0" fontAlgn="base" hangingPunct="0">
              <a:spcBef>
                <a:spcPct val="0"/>
              </a:spcBef>
              <a:spcAft>
                <a:spcPct val="0"/>
              </a:spcAft>
              <a:defRPr sz="4400">
                <a:solidFill>
                  <a:schemeClr val="tx2"/>
                </a:solidFill>
                <a:latin typeface="Microsoft Sans Serif" pitchFamily="34" charset="0"/>
                <a:ea typeface="MS PGothic" pitchFamily="34" charset="-128"/>
                <a:cs typeface="ＭＳ Ｐゴシック" charset="0"/>
              </a:defRPr>
            </a:lvl2pPr>
            <a:lvl3pPr algn="ctr" rtl="0" eaLnBrk="0" fontAlgn="base" hangingPunct="0">
              <a:spcBef>
                <a:spcPct val="0"/>
              </a:spcBef>
              <a:spcAft>
                <a:spcPct val="0"/>
              </a:spcAft>
              <a:defRPr sz="4400">
                <a:solidFill>
                  <a:schemeClr val="tx2"/>
                </a:solidFill>
                <a:latin typeface="Microsoft Sans Serif" pitchFamily="34" charset="0"/>
                <a:ea typeface="MS PGothic" pitchFamily="34" charset="-128"/>
                <a:cs typeface="ＭＳ Ｐゴシック" charset="0"/>
              </a:defRPr>
            </a:lvl3pPr>
            <a:lvl4pPr algn="ctr" rtl="0" eaLnBrk="0" fontAlgn="base" hangingPunct="0">
              <a:spcBef>
                <a:spcPct val="0"/>
              </a:spcBef>
              <a:spcAft>
                <a:spcPct val="0"/>
              </a:spcAft>
              <a:defRPr sz="4400">
                <a:solidFill>
                  <a:schemeClr val="tx2"/>
                </a:solidFill>
                <a:latin typeface="Microsoft Sans Serif" pitchFamily="34" charset="0"/>
                <a:ea typeface="MS PGothic" pitchFamily="34" charset="-128"/>
                <a:cs typeface="ＭＳ Ｐゴシック" charset="0"/>
              </a:defRPr>
            </a:lvl4pPr>
            <a:lvl5pPr algn="ctr" rtl="0" eaLnBrk="0" fontAlgn="base" hangingPunct="0">
              <a:spcBef>
                <a:spcPct val="0"/>
              </a:spcBef>
              <a:spcAft>
                <a:spcPct val="0"/>
              </a:spcAft>
              <a:defRPr sz="4400">
                <a:solidFill>
                  <a:schemeClr val="tx2"/>
                </a:solidFill>
                <a:latin typeface="Microsoft Sans Serif" pitchFamily="34" charset="0"/>
                <a:ea typeface="MS PGothic" pitchFamily="34" charset="-128"/>
                <a:cs typeface="ＭＳ Ｐゴシック" charset="0"/>
              </a:defRPr>
            </a:lvl5pPr>
            <a:lvl6pPr marL="457200" algn="ctr" rtl="0" fontAlgn="base">
              <a:spcBef>
                <a:spcPct val="0"/>
              </a:spcBef>
              <a:spcAft>
                <a:spcPct val="0"/>
              </a:spcAft>
              <a:defRPr sz="4400">
                <a:solidFill>
                  <a:schemeClr val="tx2"/>
                </a:solidFill>
                <a:latin typeface="Microsoft Sans Serif" pitchFamily="34" charset="0"/>
              </a:defRPr>
            </a:lvl6pPr>
            <a:lvl7pPr marL="914400" algn="ctr" rtl="0" fontAlgn="base">
              <a:spcBef>
                <a:spcPct val="0"/>
              </a:spcBef>
              <a:spcAft>
                <a:spcPct val="0"/>
              </a:spcAft>
              <a:defRPr sz="4400">
                <a:solidFill>
                  <a:schemeClr val="tx2"/>
                </a:solidFill>
                <a:latin typeface="Microsoft Sans Serif" pitchFamily="34" charset="0"/>
              </a:defRPr>
            </a:lvl7pPr>
            <a:lvl8pPr marL="1371600" algn="ctr" rtl="0" fontAlgn="base">
              <a:spcBef>
                <a:spcPct val="0"/>
              </a:spcBef>
              <a:spcAft>
                <a:spcPct val="0"/>
              </a:spcAft>
              <a:defRPr sz="4400">
                <a:solidFill>
                  <a:schemeClr val="tx2"/>
                </a:solidFill>
                <a:latin typeface="Microsoft Sans Serif" pitchFamily="34" charset="0"/>
              </a:defRPr>
            </a:lvl8pPr>
            <a:lvl9pPr marL="1828800" algn="ctr" rtl="0" fontAlgn="base">
              <a:spcBef>
                <a:spcPct val="0"/>
              </a:spcBef>
              <a:spcAft>
                <a:spcPct val="0"/>
              </a:spcAft>
              <a:defRPr sz="4400">
                <a:solidFill>
                  <a:schemeClr val="tx2"/>
                </a:solidFill>
                <a:latin typeface="Microsoft Sans Serif" pitchFamily="34" charset="0"/>
              </a:defRPr>
            </a:lvl9pPr>
          </a:lstStyle>
          <a:p>
            <a:r>
              <a:rPr lang="en-US" altLang="en-US" sz="2800" b="1" kern="0" dirty="0" smtClean="0">
                <a:solidFill>
                  <a:srgbClr val="000000"/>
                </a:solidFill>
                <a:latin typeface="+mj-lt"/>
              </a:rPr>
              <a:t>Outliers with Respect </a:t>
            </a:r>
            <a:r>
              <a:rPr lang="en-US" altLang="en-US" sz="2800" b="1" kern="0" dirty="0" err="1" smtClean="0">
                <a:solidFill>
                  <a:srgbClr val="000000"/>
                </a:solidFill>
                <a:latin typeface="+mj-lt"/>
              </a:rPr>
              <a:t>Y</a:t>
            </a:r>
            <a:r>
              <a:rPr lang="en-US" altLang="en-US" sz="2800" b="1" kern="0" baseline="-25000" dirty="0" err="1" smtClean="0">
                <a:solidFill>
                  <a:srgbClr val="000000"/>
                </a:solidFill>
                <a:latin typeface="+mj-lt"/>
              </a:rPr>
              <a:t>x</a:t>
            </a:r>
            <a:r>
              <a:rPr lang="en-US" altLang="en-US" sz="2800" kern="0" baseline="-25000" dirty="0" smtClean="0">
                <a:solidFill>
                  <a:srgbClr val="000000"/>
                </a:solidFill>
                <a:latin typeface="+mj-lt"/>
              </a:rPr>
              <a:t>  </a:t>
            </a:r>
            <a:r>
              <a:rPr lang="en-US" altLang="en-US" sz="2800" kern="0" baseline="-25000" dirty="0" smtClean="0">
                <a:solidFill>
                  <a:srgbClr val="000000"/>
                </a:solidFill>
                <a:latin typeface="+mj-lt"/>
              </a:rPr>
              <a:t/>
            </a:r>
            <a:br>
              <a:rPr lang="en-US" altLang="en-US" sz="2800" kern="0" baseline="-25000" dirty="0" smtClean="0">
                <a:solidFill>
                  <a:srgbClr val="000000"/>
                </a:solidFill>
                <a:latin typeface="+mj-lt"/>
              </a:rPr>
            </a:br>
            <a:r>
              <a:rPr lang="en-US" altLang="en-US" sz="1800" kern="0" dirty="0" smtClean="0">
                <a:solidFill>
                  <a:srgbClr val="000000"/>
                </a:solidFill>
                <a:latin typeface="+mj-lt"/>
              </a:rPr>
              <a:t>Highlighting steps to calculate </a:t>
            </a:r>
            <a:r>
              <a:rPr lang="en-US" altLang="en-US" sz="1800" b="1" kern="0" dirty="0" smtClean="0">
                <a:solidFill>
                  <a:srgbClr val="A50021"/>
                </a:solidFill>
                <a:latin typeface="+mj-lt"/>
              </a:rPr>
              <a:t>Leverage (LV)</a:t>
            </a:r>
            <a:r>
              <a:rPr lang="en-US" altLang="en-US" sz="1800" kern="0" dirty="0" smtClean="0">
                <a:solidFill>
                  <a:srgbClr val="000000"/>
                </a:solidFill>
                <a:latin typeface="+mj-lt"/>
              </a:rPr>
              <a:t> and </a:t>
            </a:r>
            <a:r>
              <a:rPr lang="en-US" altLang="en-US" sz="1800" b="1" kern="0" dirty="0" err="1" smtClean="0">
                <a:solidFill>
                  <a:srgbClr val="A50021"/>
                </a:solidFill>
                <a:latin typeface="+mj-lt"/>
              </a:rPr>
              <a:t>Studentized</a:t>
            </a:r>
            <a:r>
              <a:rPr lang="en-US" altLang="en-US" sz="1800" b="1" kern="0" dirty="0" smtClean="0">
                <a:solidFill>
                  <a:srgbClr val="A50021"/>
                </a:solidFill>
                <a:latin typeface="+mj-lt"/>
              </a:rPr>
              <a:t> Residual (</a:t>
            </a:r>
            <a:r>
              <a:rPr lang="en-US" altLang="en-US" sz="1800" b="1" kern="0" dirty="0" err="1" smtClean="0">
                <a:solidFill>
                  <a:srgbClr val="A50021"/>
                </a:solidFill>
                <a:latin typeface="+mj-lt"/>
              </a:rPr>
              <a:t>e</a:t>
            </a:r>
            <a:r>
              <a:rPr lang="en-US" altLang="en-US" sz="1800" b="1" kern="0" baseline="-25000" dirty="0" err="1" smtClean="0">
                <a:solidFill>
                  <a:srgbClr val="A50021"/>
                </a:solidFill>
                <a:latin typeface="+mj-lt"/>
              </a:rPr>
              <a:t>i</a:t>
            </a:r>
            <a:r>
              <a:rPr lang="en-US" altLang="en-US" sz="1800" b="1" kern="0" baseline="30000" dirty="0" smtClean="0">
                <a:solidFill>
                  <a:srgbClr val="A50021"/>
                </a:solidFill>
                <a:latin typeface="+mj-lt"/>
              </a:rPr>
              <a:t>*</a:t>
            </a:r>
            <a:r>
              <a:rPr lang="en-US" altLang="en-US" sz="1800" b="1" kern="0" dirty="0" smtClean="0">
                <a:solidFill>
                  <a:srgbClr val="A50021"/>
                </a:solidFill>
                <a:latin typeface="+mj-lt"/>
              </a:rPr>
              <a:t>)</a:t>
            </a:r>
            <a:r>
              <a:rPr lang="en-US" altLang="en-US" sz="1800" kern="0" dirty="0">
                <a:solidFill>
                  <a:srgbClr val="000000"/>
                </a:solidFill>
                <a:latin typeface="+mj-lt"/>
              </a:rPr>
              <a:t> </a:t>
            </a:r>
            <a:r>
              <a:rPr lang="en-US" altLang="en-US" sz="1800" kern="0" dirty="0" smtClean="0">
                <a:solidFill>
                  <a:srgbClr val="000000"/>
                </a:solidFill>
                <a:latin typeface="+mj-lt"/>
              </a:rPr>
              <a:t>for Obs</a:t>
            </a:r>
            <a:r>
              <a:rPr lang="en-US" altLang="en-US" sz="1800" kern="0" dirty="0">
                <a:solidFill>
                  <a:srgbClr val="000000"/>
                </a:solidFill>
                <a:latin typeface="+mj-lt"/>
              </a:rPr>
              <a:t>. #</a:t>
            </a:r>
            <a:r>
              <a:rPr lang="en-US" altLang="en-US" sz="1800" kern="0" dirty="0" smtClean="0">
                <a:solidFill>
                  <a:srgbClr val="000000"/>
                </a:solidFill>
                <a:latin typeface="+mj-lt"/>
              </a:rPr>
              <a:t>16</a:t>
            </a:r>
            <a:r>
              <a:rPr lang="en-US" altLang="en-US" sz="1800" b="1" kern="0" dirty="0" smtClean="0">
                <a:solidFill>
                  <a:srgbClr val="A50021"/>
                </a:solidFill>
                <a:latin typeface="+mj-lt"/>
              </a:rPr>
              <a:t> </a:t>
            </a:r>
            <a:endParaRPr lang="en-US" altLang="en-US" sz="1800" b="1" kern="0" dirty="0">
              <a:solidFill>
                <a:srgbClr val="A50021"/>
              </a:solidFill>
              <a:latin typeface="+mj-lt"/>
            </a:endParaRPr>
          </a:p>
        </p:txBody>
      </p:sp>
      <mc:AlternateContent xmlns:mc="http://schemas.openxmlformats.org/markup-compatibility/2006" xmlns:a14="http://schemas.microsoft.com/office/drawing/2010/main">
        <mc:Choice Requires="a14">
          <p:sp>
            <p:nvSpPr>
              <p:cNvPr id="7" name="TextBox 6"/>
              <p:cNvSpPr txBox="1"/>
              <p:nvPr/>
            </p:nvSpPr>
            <p:spPr>
              <a:xfrm>
                <a:off x="6581850" y="1094630"/>
                <a:ext cx="2041456" cy="46448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panose="02040503050406030204" pitchFamily="18" charset="0"/>
                        </a:rPr>
                        <m:t>𝐿𝑉</m:t>
                      </m:r>
                      <m:r>
                        <a:rPr lang="en-US" sz="2000" b="0" i="1" smtClean="0">
                          <a:latin typeface="Cambria Math" panose="02040503050406030204" pitchFamily="18" charset="0"/>
                        </a:rPr>
                        <m:t>=</m:t>
                      </m:r>
                      <m:box>
                        <m:boxPr>
                          <m:ctrlPr>
                            <a:rPr lang="en-US" sz="2000" i="1" smtClean="0">
                              <a:latin typeface="Cambria Math" panose="02040503050406030204" pitchFamily="18" charset="0"/>
                            </a:rPr>
                          </m:ctrlPr>
                        </m:boxPr>
                        <m:e>
                          <m:argPr>
                            <m:argSz m:val="-1"/>
                          </m:argPr>
                          <m:f>
                            <m:fPr>
                              <m:ctrlPr>
                                <a:rPr lang="en-US" sz="2000" i="1" smtClean="0">
                                  <a:latin typeface="Cambria Math" panose="02040503050406030204" pitchFamily="18" charset="0"/>
                                </a:rPr>
                              </m:ctrlPr>
                            </m:fPr>
                            <m:num>
                              <m:r>
                                <a:rPr lang="en-US" sz="2000" b="0" i="1" smtClean="0">
                                  <a:latin typeface="Cambria Math" panose="02040503050406030204" pitchFamily="18" charset="0"/>
                                </a:rPr>
                                <m:t>1</m:t>
                              </m:r>
                            </m:num>
                            <m:den>
                              <m:r>
                                <a:rPr lang="en-US" sz="2000" b="0" i="1" smtClean="0">
                                  <a:latin typeface="Cambria Math" panose="02040503050406030204" pitchFamily="18" charset="0"/>
                                </a:rPr>
                                <m:t>𝑛</m:t>
                              </m:r>
                            </m:den>
                          </m:f>
                        </m:e>
                      </m:box>
                      <m:r>
                        <a:rPr lang="en-US" sz="2000" b="0" i="1" smtClean="0">
                          <a:latin typeface="Cambria Math" panose="02040503050406030204" pitchFamily="18" charset="0"/>
                        </a:rPr>
                        <m:t>+</m:t>
                      </m:r>
                      <m:box>
                        <m:boxPr>
                          <m:ctrlPr>
                            <a:rPr lang="en-US" sz="2000" i="1" smtClean="0">
                              <a:latin typeface="Cambria Math" panose="02040503050406030204" pitchFamily="18" charset="0"/>
                            </a:rPr>
                          </m:ctrlPr>
                        </m:boxPr>
                        <m:e>
                          <m:argPr>
                            <m:argSz m:val="-1"/>
                          </m:argPr>
                          <m:f>
                            <m:fPr>
                              <m:ctrlPr>
                                <a:rPr lang="en-US" sz="2000" i="1" smtClean="0">
                                  <a:latin typeface="Cambria Math" panose="02040503050406030204" pitchFamily="18" charset="0"/>
                                </a:rPr>
                              </m:ctrlPr>
                            </m:fPr>
                            <m:num>
                              <m:sSup>
                                <m:sSupPr>
                                  <m:ctrlPr>
                                    <a:rPr lang="en-US" sz="2000" i="1" smtClean="0">
                                      <a:latin typeface="Cambria Math" panose="02040503050406030204" pitchFamily="18" charset="0"/>
                                    </a:rPr>
                                  </m:ctrlPr>
                                </m:sSupPr>
                                <m:e>
                                  <m:d>
                                    <m:dPr>
                                      <m:ctrlPr>
                                        <a:rPr lang="en-US" sz="2000" i="1">
                                          <a:latin typeface="Cambria Math" panose="02040503050406030204" pitchFamily="18" charset="0"/>
                                        </a:rPr>
                                      </m:ctrlPr>
                                    </m:dPr>
                                    <m:e>
                                      <m:sSub>
                                        <m:sSubPr>
                                          <m:ctrlPr>
                                            <a:rPr lang="en-US" sz="2000" i="1">
                                              <a:latin typeface="Cambria Math" panose="02040503050406030204" pitchFamily="18" charset="0"/>
                                            </a:rPr>
                                          </m:ctrlPr>
                                        </m:sSubPr>
                                        <m:e>
                                          <m:sSub>
                                            <m:sSubPr>
                                              <m:ctrlPr>
                                                <a:rPr lang="en-US" sz="2000" i="1">
                                                  <a:latin typeface="Cambria Math" panose="02040503050406030204" pitchFamily="18" charset="0"/>
                                                </a:rPr>
                                              </m:ctrlPr>
                                            </m:sSubPr>
                                            <m:e>
                                              <m:r>
                                                <a:rPr lang="en-US" sz="2000" i="1">
                                                  <a:latin typeface="Cambria Math" panose="02040503050406030204" pitchFamily="18" charset="0"/>
                                                </a:rPr>
                                                <m:t>𝑌</m:t>
                                              </m:r>
                                            </m:e>
                                            <m:sub>
                                              <m:r>
                                                <a:rPr lang="en-US" sz="2000" i="1">
                                                  <a:latin typeface="Cambria Math" panose="02040503050406030204" pitchFamily="18" charset="0"/>
                                                </a:rPr>
                                                <m:t>𝑥</m:t>
                                              </m:r>
                                            </m:sub>
                                          </m:sSub>
                                          <m:r>
                                            <a:rPr lang="en-US" sz="2000" i="1">
                                              <a:latin typeface="Cambria Math" panose="02040503050406030204" pitchFamily="18" charset="0"/>
                                            </a:rPr>
                                            <m:t>−</m:t>
                                          </m:r>
                                          <m:acc>
                                            <m:accPr>
                                              <m:chr m:val="̅"/>
                                              <m:ctrlPr>
                                                <a:rPr lang="en-US" sz="2000" i="1">
                                                  <a:latin typeface="Cambria Math" panose="02040503050406030204" pitchFamily="18" charset="0"/>
                                                </a:rPr>
                                              </m:ctrlPr>
                                            </m:accPr>
                                            <m:e>
                                              <m:r>
                                                <a:rPr lang="en-US" sz="2000" i="1">
                                                  <a:latin typeface="Cambria Math" panose="02040503050406030204" pitchFamily="18" charset="0"/>
                                                </a:rPr>
                                                <m:t>𝑌</m:t>
                                              </m:r>
                                            </m:e>
                                          </m:acc>
                                        </m:e>
                                        <m:sub>
                                          <m:r>
                                            <a:rPr lang="en-US" sz="2000" i="1">
                                              <a:latin typeface="Cambria Math" panose="02040503050406030204" pitchFamily="18" charset="0"/>
                                            </a:rPr>
                                            <m:t>𝑥</m:t>
                                          </m:r>
                                        </m:sub>
                                      </m:sSub>
                                    </m:e>
                                  </m:d>
                                </m:e>
                                <m:sup>
                                  <m:r>
                                    <a:rPr lang="en-US" sz="2000" i="1" smtClean="0">
                                      <a:latin typeface="Cambria Math" panose="02040503050406030204" pitchFamily="18" charset="0"/>
                                    </a:rPr>
                                    <m:t>2</m:t>
                                  </m:r>
                                </m:sup>
                              </m:sSup>
                            </m:num>
                            <m:den>
                              <m:nary>
                                <m:naryPr>
                                  <m:chr m:val="∑"/>
                                  <m:subHide m:val="on"/>
                                  <m:supHide m:val="on"/>
                                  <m:ctrlPr>
                                    <a:rPr lang="en-US" sz="2000" i="1" smtClean="0">
                                      <a:latin typeface="Cambria Math" panose="02040503050406030204" pitchFamily="18" charset="0"/>
                                    </a:rPr>
                                  </m:ctrlPr>
                                </m:naryPr>
                                <m:sub/>
                                <m:sup/>
                                <m:e>
                                  <m:sSup>
                                    <m:sSupPr>
                                      <m:ctrlPr>
                                        <a:rPr lang="en-US" sz="2000" i="1" smtClean="0">
                                          <a:latin typeface="Cambria Math" panose="02040503050406030204" pitchFamily="18" charset="0"/>
                                        </a:rPr>
                                      </m:ctrlPr>
                                    </m:sSupPr>
                                    <m:e>
                                      <m:d>
                                        <m:dPr>
                                          <m:ctrlPr>
                                            <a:rPr lang="en-US" sz="2000" i="1">
                                              <a:latin typeface="Cambria Math" panose="02040503050406030204" pitchFamily="18" charset="0"/>
                                            </a:rPr>
                                          </m:ctrlPr>
                                        </m:dPr>
                                        <m:e>
                                          <m:sSub>
                                            <m:sSubPr>
                                              <m:ctrlPr>
                                                <a:rPr lang="en-US" sz="2000" i="1">
                                                  <a:latin typeface="Cambria Math" panose="02040503050406030204" pitchFamily="18" charset="0"/>
                                                </a:rPr>
                                              </m:ctrlPr>
                                            </m:sSubPr>
                                            <m:e>
                                              <m:sSub>
                                                <m:sSubPr>
                                                  <m:ctrlPr>
                                                    <a:rPr lang="en-US" sz="2000" i="1">
                                                      <a:latin typeface="Cambria Math" panose="02040503050406030204" pitchFamily="18" charset="0"/>
                                                    </a:rPr>
                                                  </m:ctrlPr>
                                                </m:sSubPr>
                                                <m:e>
                                                  <m:r>
                                                    <a:rPr lang="en-US" sz="2000" i="1">
                                                      <a:latin typeface="Cambria Math" panose="02040503050406030204" pitchFamily="18" charset="0"/>
                                                    </a:rPr>
                                                    <m:t>𝑌</m:t>
                                                  </m:r>
                                                </m:e>
                                                <m:sub>
                                                  <m:r>
                                                    <a:rPr lang="en-US" sz="2000" i="1">
                                                      <a:latin typeface="Cambria Math" panose="02040503050406030204" pitchFamily="18" charset="0"/>
                                                    </a:rPr>
                                                    <m:t>𝑥</m:t>
                                                  </m:r>
                                                </m:sub>
                                              </m:sSub>
                                              <m:r>
                                                <a:rPr lang="en-US" sz="2000" i="1">
                                                  <a:latin typeface="Cambria Math" panose="02040503050406030204" pitchFamily="18" charset="0"/>
                                                </a:rPr>
                                                <m:t>−</m:t>
                                              </m:r>
                                              <m:acc>
                                                <m:accPr>
                                                  <m:chr m:val="̅"/>
                                                  <m:ctrlPr>
                                                    <a:rPr lang="en-US" sz="2000" i="1">
                                                      <a:latin typeface="Cambria Math" panose="02040503050406030204" pitchFamily="18" charset="0"/>
                                                    </a:rPr>
                                                  </m:ctrlPr>
                                                </m:accPr>
                                                <m:e>
                                                  <m:r>
                                                    <a:rPr lang="en-US" sz="2000" i="1">
                                                      <a:latin typeface="Cambria Math" panose="02040503050406030204" pitchFamily="18" charset="0"/>
                                                    </a:rPr>
                                                    <m:t>𝑌</m:t>
                                                  </m:r>
                                                </m:e>
                                              </m:acc>
                                            </m:e>
                                            <m:sub>
                                              <m:r>
                                                <a:rPr lang="en-US" sz="2000" i="1">
                                                  <a:latin typeface="Cambria Math" panose="02040503050406030204" pitchFamily="18" charset="0"/>
                                                </a:rPr>
                                                <m:t>𝑥</m:t>
                                              </m:r>
                                            </m:sub>
                                          </m:sSub>
                                        </m:e>
                                      </m:d>
                                    </m:e>
                                    <m:sup>
                                      <m:r>
                                        <a:rPr lang="en-US" sz="2000" i="1" smtClean="0">
                                          <a:latin typeface="Cambria Math" panose="02040503050406030204" pitchFamily="18" charset="0"/>
                                        </a:rPr>
                                        <m:t>2</m:t>
                                      </m:r>
                                    </m:sup>
                                  </m:sSup>
                                </m:e>
                              </m:nary>
                            </m:den>
                          </m:f>
                        </m:e>
                      </m:box>
                    </m:oMath>
                  </m:oMathPara>
                </a14:m>
                <a:endParaRPr lang="en-US" sz="2000" dirty="0"/>
              </a:p>
            </p:txBody>
          </p:sp>
        </mc:Choice>
        <mc:Fallback xmlns="">
          <p:sp>
            <p:nvSpPr>
              <p:cNvPr id="7" name="TextBox 6"/>
              <p:cNvSpPr txBox="1">
                <a:spLocks noRot="1" noChangeAspect="1" noMove="1" noResize="1" noEditPoints="1" noAdjustHandles="1" noChangeArrowheads="1" noChangeShapeType="1" noTextEdit="1"/>
              </p:cNvSpPr>
              <p:nvPr/>
            </p:nvSpPr>
            <p:spPr>
              <a:xfrm>
                <a:off x="6581850" y="1094630"/>
                <a:ext cx="2041456" cy="464486"/>
              </a:xfrm>
              <a:prstGeom prst="rect">
                <a:avLst/>
              </a:prstGeom>
              <a:blipFill rotWithShape="0">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 name="TextBox 14"/>
              <p:cNvSpPr txBox="1"/>
              <p:nvPr/>
            </p:nvSpPr>
            <p:spPr>
              <a:xfrm>
                <a:off x="6567897" y="1679599"/>
                <a:ext cx="2561406" cy="42825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panose="02040503050406030204" pitchFamily="18" charset="0"/>
                        </a:rPr>
                        <m:t>𝐿𝑉</m:t>
                      </m:r>
                      <m:r>
                        <a:rPr lang="en-US" sz="2000" b="0" i="1" smtClean="0">
                          <a:latin typeface="Cambria Math" panose="02040503050406030204" pitchFamily="18" charset="0"/>
                        </a:rPr>
                        <m:t>=</m:t>
                      </m:r>
                      <m:box>
                        <m:boxPr>
                          <m:ctrlPr>
                            <a:rPr lang="en-US" sz="2000" i="1" smtClean="0">
                              <a:latin typeface="Cambria Math" panose="02040503050406030204" pitchFamily="18" charset="0"/>
                            </a:rPr>
                          </m:ctrlPr>
                        </m:boxPr>
                        <m:e>
                          <m:argPr>
                            <m:argSz m:val="-1"/>
                          </m:argPr>
                          <m:f>
                            <m:fPr>
                              <m:ctrlPr>
                                <a:rPr lang="en-US" sz="2000" i="1" smtClean="0">
                                  <a:latin typeface="Cambria Math" panose="02040503050406030204" pitchFamily="18" charset="0"/>
                                </a:rPr>
                              </m:ctrlPr>
                            </m:fPr>
                            <m:num>
                              <m:r>
                                <a:rPr lang="en-US" sz="2000" b="0" i="1" smtClean="0">
                                  <a:latin typeface="Cambria Math" panose="02040503050406030204" pitchFamily="18" charset="0"/>
                                </a:rPr>
                                <m:t>1</m:t>
                              </m:r>
                            </m:num>
                            <m:den>
                              <m:r>
                                <a:rPr lang="en-US" sz="2000" b="0" i="1" smtClean="0">
                                  <a:latin typeface="Cambria Math" panose="02040503050406030204" pitchFamily="18" charset="0"/>
                                </a:rPr>
                                <m:t>16</m:t>
                              </m:r>
                            </m:den>
                          </m:f>
                        </m:e>
                      </m:box>
                      <m:r>
                        <a:rPr lang="en-US" sz="2000" b="0" i="1" smtClean="0">
                          <a:latin typeface="Cambria Math" panose="02040503050406030204" pitchFamily="18" charset="0"/>
                        </a:rPr>
                        <m:t>+</m:t>
                      </m:r>
                      <m:box>
                        <m:boxPr>
                          <m:ctrlPr>
                            <a:rPr lang="en-US" sz="2000" i="1" smtClean="0">
                              <a:latin typeface="Cambria Math" panose="02040503050406030204" pitchFamily="18" charset="0"/>
                            </a:rPr>
                          </m:ctrlPr>
                        </m:boxPr>
                        <m:e>
                          <m:argPr>
                            <m:argSz m:val="-1"/>
                          </m:argPr>
                          <m:f>
                            <m:fPr>
                              <m:ctrlPr>
                                <a:rPr lang="en-US" sz="2000" i="1" smtClean="0">
                                  <a:latin typeface="Cambria Math" panose="02040503050406030204" pitchFamily="18" charset="0"/>
                                </a:rPr>
                              </m:ctrlPr>
                            </m:fPr>
                            <m:num>
                              <m:sSup>
                                <m:sSupPr>
                                  <m:ctrlPr>
                                    <a:rPr lang="en-US" sz="2000" i="1" smtClean="0">
                                      <a:latin typeface="Cambria Math" panose="02040503050406030204" pitchFamily="18" charset="0"/>
                                    </a:rPr>
                                  </m:ctrlPr>
                                </m:sSupPr>
                                <m:e>
                                  <m:d>
                                    <m:dPr>
                                      <m:ctrlPr>
                                        <a:rPr lang="en-US" sz="2000" i="1">
                                          <a:latin typeface="Cambria Math" panose="02040503050406030204" pitchFamily="18" charset="0"/>
                                        </a:rPr>
                                      </m:ctrlPr>
                                    </m:dPr>
                                    <m:e>
                                      <m:r>
                                        <a:rPr lang="en-US" sz="2000" b="0" i="1" smtClean="0">
                                          <a:latin typeface="Cambria Math" panose="02040503050406030204" pitchFamily="18" charset="0"/>
                                        </a:rPr>
                                        <m:t>452.8−245.9</m:t>
                                      </m:r>
                                    </m:e>
                                  </m:d>
                                </m:e>
                                <m:sup>
                                  <m:r>
                                    <a:rPr lang="en-US" sz="2000" i="1" smtClean="0">
                                      <a:latin typeface="Cambria Math" panose="02040503050406030204" pitchFamily="18" charset="0"/>
                                    </a:rPr>
                                    <m:t>2</m:t>
                                  </m:r>
                                </m:sup>
                              </m:sSup>
                            </m:num>
                            <m:den>
                              <m:r>
                                <a:rPr lang="en-US" sz="2000" b="0" i="1" smtClean="0">
                                  <a:latin typeface="Cambria Math" panose="02040503050406030204" pitchFamily="18" charset="0"/>
                                </a:rPr>
                                <m:t>145,112</m:t>
                              </m:r>
                            </m:den>
                          </m:f>
                        </m:e>
                      </m:box>
                    </m:oMath>
                  </m:oMathPara>
                </a14:m>
                <a:endParaRPr lang="en-US" sz="2000" dirty="0"/>
              </a:p>
            </p:txBody>
          </p:sp>
        </mc:Choice>
        <mc:Fallback xmlns="">
          <p:sp>
            <p:nvSpPr>
              <p:cNvPr id="15" name="TextBox 14"/>
              <p:cNvSpPr txBox="1">
                <a:spLocks noRot="1" noChangeAspect="1" noMove="1" noResize="1" noEditPoints="1" noAdjustHandles="1" noChangeArrowheads="1" noChangeShapeType="1" noTextEdit="1"/>
              </p:cNvSpPr>
              <p:nvPr/>
            </p:nvSpPr>
            <p:spPr>
              <a:xfrm>
                <a:off x="6567897" y="1679599"/>
                <a:ext cx="2561406" cy="428259"/>
              </a:xfrm>
              <a:prstGeom prst="rect">
                <a:avLst/>
              </a:prstGeom>
              <a:blipFill rotWithShape="0">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 name="TextBox 15"/>
              <p:cNvSpPr txBox="1"/>
              <p:nvPr/>
            </p:nvSpPr>
            <p:spPr>
              <a:xfrm>
                <a:off x="6555474" y="2240949"/>
                <a:ext cx="2220288"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panose="02040503050406030204" pitchFamily="18" charset="0"/>
                        </a:rPr>
                        <m:t>𝐿𝑉</m:t>
                      </m:r>
                      <m:r>
                        <a:rPr lang="en-US" sz="2000" b="0" i="1" smtClean="0">
                          <a:latin typeface="Cambria Math" panose="02040503050406030204" pitchFamily="18" charset="0"/>
                        </a:rPr>
                        <m:t>=</m:t>
                      </m:r>
                      <m:box>
                        <m:boxPr>
                          <m:ctrlPr>
                            <a:rPr lang="en-US" sz="2000" i="1" smtClean="0">
                              <a:latin typeface="Cambria Math" panose="02040503050406030204" pitchFamily="18" charset="0"/>
                            </a:rPr>
                          </m:ctrlPr>
                        </m:boxPr>
                        <m:e>
                          <m:argPr>
                            <m:argSz m:val="-1"/>
                          </m:argPr>
                          <m:r>
                            <a:rPr lang="en-US" sz="2000" i="1" smtClean="0">
                              <a:latin typeface="Cambria Math" panose="02040503050406030204" pitchFamily="18" charset="0"/>
                            </a:rPr>
                            <m:t>0</m:t>
                          </m:r>
                          <m:r>
                            <a:rPr lang="en-US" sz="2000" b="0" i="1" smtClean="0">
                              <a:latin typeface="Cambria Math" panose="02040503050406030204" pitchFamily="18" charset="0"/>
                            </a:rPr>
                            <m:t>.0625</m:t>
                          </m:r>
                        </m:e>
                      </m:box>
                      <m:r>
                        <a:rPr lang="en-US" sz="2000" b="0" i="1" smtClean="0">
                          <a:latin typeface="Cambria Math" panose="02040503050406030204" pitchFamily="18" charset="0"/>
                        </a:rPr>
                        <m:t>+</m:t>
                      </m:r>
                      <m:box>
                        <m:boxPr>
                          <m:ctrlPr>
                            <a:rPr lang="en-US" sz="2000" i="1" smtClean="0">
                              <a:latin typeface="Cambria Math" panose="02040503050406030204" pitchFamily="18" charset="0"/>
                            </a:rPr>
                          </m:ctrlPr>
                        </m:boxPr>
                        <m:e>
                          <m:argPr>
                            <m:argSz m:val="-1"/>
                          </m:argPr>
                          <m:r>
                            <m:rPr>
                              <m:brk m:alnAt="63"/>
                            </m:rPr>
                            <a:rPr lang="en-US" sz="2000" b="0" i="1" smtClean="0">
                              <a:latin typeface="Cambria Math" panose="02040503050406030204" pitchFamily="18" charset="0"/>
                            </a:rPr>
                            <m:t>0</m:t>
                          </m:r>
                          <m:r>
                            <a:rPr lang="en-US" sz="2000" b="0" i="1" smtClean="0">
                              <a:latin typeface="Cambria Math" panose="02040503050406030204" pitchFamily="18" charset="0"/>
                            </a:rPr>
                            <m:t>.2948</m:t>
                          </m:r>
                        </m:e>
                      </m:box>
                    </m:oMath>
                  </m:oMathPara>
                </a14:m>
                <a:endParaRPr lang="en-US" sz="2000" dirty="0"/>
              </a:p>
            </p:txBody>
          </p:sp>
        </mc:Choice>
        <mc:Fallback xmlns="">
          <p:sp>
            <p:nvSpPr>
              <p:cNvPr id="16" name="TextBox 15"/>
              <p:cNvSpPr txBox="1">
                <a:spLocks noRot="1" noChangeAspect="1" noMove="1" noResize="1" noEditPoints="1" noAdjustHandles="1" noChangeArrowheads="1" noChangeShapeType="1" noTextEdit="1"/>
              </p:cNvSpPr>
              <p:nvPr/>
            </p:nvSpPr>
            <p:spPr>
              <a:xfrm>
                <a:off x="6555474" y="2240949"/>
                <a:ext cx="2220288" cy="307777"/>
              </a:xfrm>
              <a:prstGeom prst="rect">
                <a:avLst/>
              </a:prstGeom>
              <a:blipFill rotWithShape="0">
                <a:blip r:embed="rId6"/>
                <a:stretch>
                  <a:fillRect l="-822" b="-10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TextBox 18"/>
              <p:cNvSpPr txBox="1"/>
              <p:nvPr/>
            </p:nvSpPr>
            <p:spPr>
              <a:xfrm>
                <a:off x="6599434" y="2607056"/>
                <a:ext cx="1287147"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panose="02040503050406030204" pitchFamily="18" charset="0"/>
                        </a:rPr>
                        <m:t>𝐿𝑉</m:t>
                      </m:r>
                      <m:r>
                        <a:rPr lang="en-US" sz="2000" b="0" i="1" smtClean="0">
                          <a:latin typeface="Cambria Math" panose="02040503050406030204" pitchFamily="18" charset="0"/>
                        </a:rPr>
                        <m:t>=</m:t>
                      </m:r>
                      <m:box>
                        <m:boxPr>
                          <m:ctrlPr>
                            <a:rPr lang="en-US" sz="2000" i="1" smtClean="0">
                              <a:latin typeface="Cambria Math" panose="02040503050406030204" pitchFamily="18" charset="0"/>
                            </a:rPr>
                          </m:ctrlPr>
                        </m:boxPr>
                        <m:e>
                          <m:argPr>
                            <m:argSz m:val="-1"/>
                          </m:argPr>
                          <m:r>
                            <m:rPr>
                              <m:brk m:alnAt="63"/>
                            </m:rPr>
                            <a:rPr lang="en-US" sz="2000" b="0" i="1" smtClean="0">
                              <a:latin typeface="Cambria Math" panose="02040503050406030204" pitchFamily="18" charset="0"/>
                            </a:rPr>
                            <m:t>0</m:t>
                          </m:r>
                          <m:r>
                            <a:rPr lang="en-US" sz="2000" b="0" i="1" smtClean="0">
                              <a:latin typeface="Cambria Math" panose="02040503050406030204" pitchFamily="18" charset="0"/>
                            </a:rPr>
                            <m:t>.3573</m:t>
                          </m:r>
                        </m:e>
                      </m:box>
                    </m:oMath>
                  </m:oMathPara>
                </a14:m>
                <a:endParaRPr lang="en-US" sz="2000" dirty="0"/>
              </a:p>
            </p:txBody>
          </p:sp>
        </mc:Choice>
        <mc:Fallback xmlns="">
          <p:sp>
            <p:nvSpPr>
              <p:cNvPr id="19" name="TextBox 18"/>
              <p:cNvSpPr txBox="1">
                <a:spLocks noRot="1" noChangeAspect="1" noMove="1" noResize="1" noEditPoints="1" noAdjustHandles="1" noChangeArrowheads="1" noChangeShapeType="1" noTextEdit="1"/>
              </p:cNvSpPr>
              <p:nvPr/>
            </p:nvSpPr>
            <p:spPr>
              <a:xfrm>
                <a:off x="6599434" y="2607056"/>
                <a:ext cx="1287147" cy="307777"/>
              </a:xfrm>
              <a:prstGeom prst="rect">
                <a:avLst/>
              </a:prstGeom>
              <a:blipFill rotWithShape="0">
                <a:blip r:embed="rId7"/>
                <a:stretch>
                  <a:fillRect l="-4265" r="-2370" b="-8000"/>
                </a:stretch>
              </a:blipFill>
            </p:spPr>
            <p:txBody>
              <a:bodyPr/>
              <a:lstStyle/>
              <a:p>
                <a:r>
                  <a:rPr lang="en-US">
                    <a:noFill/>
                  </a:rPr>
                  <a:t> </a:t>
                </a:r>
              </a:p>
            </p:txBody>
          </p:sp>
        </mc:Fallback>
      </mc:AlternateContent>
      <p:sp>
        <p:nvSpPr>
          <p:cNvPr id="14" name="Oval 13"/>
          <p:cNvSpPr/>
          <p:nvPr/>
        </p:nvSpPr>
        <p:spPr>
          <a:xfrm>
            <a:off x="4148634" y="5054094"/>
            <a:ext cx="572836" cy="212494"/>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3227285" y="5266587"/>
            <a:ext cx="608992" cy="228599"/>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5995061" y="5279985"/>
            <a:ext cx="572836" cy="228600"/>
          </a:xfrm>
          <a:prstGeom prst="ellipse">
            <a:avLst/>
          </a:prstGeom>
          <a:noFill/>
          <a:ln>
            <a:solidFill>
              <a:srgbClr val="00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915992" y="5056539"/>
            <a:ext cx="572836" cy="438647"/>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6599434" y="3071114"/>
            <a:ext cx="2521077" cy="400110"/>
          </a:xfrm>
          <a:prstGeom prst="rect">
            <a:avLst/>
          </a:prstGeom>
          <a:noFill/>
        </p:spPr>
        <p:txBody>
          <a:bodyPr wrap="square" rtlCol="0">
            <a:spAutoFit/>
          </a:bodyPr>
          <a:lstStyle/>
          <a:p>
            <a:r>
              <a:rPr lang="en-US" sz="2000" dirty="0" smtClean="0">
                <a:latin typeface="Cambria Math" panose="02040503050406030204" pitchFamily="18" charset="0"/>
                <a:ea typeface="Cambria Math" panose="02040503050406030204" pitchFamily="18" charset="0"/>
              </a:rPr>
              <a:t>s</a:t>
            </a:r>
            <a:r>
              <a:rPr lang="en-US" sz="2000" baseline="30000" dirty="0" smtClean="0">
                <a:latin typeface="Cambria Math" panose="02040503050406030204" pitchFamily="18" charset="0"/>
                <a:ea typeface="Cambria Math" panose="02040503050406030204" pitchFamily="18" charset="0"/>
              </a:rPr>
              <a:t>2</a:t>
            </a:r>
            <a:r>
              <a:rPr lang="en-US" sz="2000" dirty="0" smtClean="0">
                <a:latin typeface="Cambria Math" panose="02040503050406030204" pitchFamily="18" charset="0"/>
                <a:ea typeface="Cambria Math" panose="02040503050406030204" pitchFamily="18" charset="0"/>
              </a:rPr>
              <a:t>{</a:t>
            </a:r>
            <a:r>
              <a:rPr lang="en-US" sz="2000" dirty="0" err="1" smtClean="0">
                <a:latin typeface="Cambria Math" panose="02040503050406030204" pitchFamily="18" charset="0"/>
                <a:ea typeface="Cambria Math" panose="02040503050406030204" pitchFamily="18" charset="0"/>
              </a:rPr>
              <a:t>e</a:t>
            </a:r>
            <a:r>
              <a:rPr lang="en-US" sz="2000" baseline="-25000" dirty="0" err="1" smtClean="0">
                <a:latin typeface="Cambria Math" panose="02040503050406030204" pitchFamily="18" charset="0"/>
                <a:ea typeface="Cambria Math" panose="02040503050406030204" pitchFamily="18" charset="0"/>
              </a:rPr>
              <a:t>i</a:t>
            </a:r>
            <a:r>
              <a:rPr lang="en-US" sz="2000" dirty="0" smtClean="0">
                <a:latin typeface="Cambria Math" panose="02040503050406030204" pitchFamily="18" charset="0"/>
                <a:ea typeface="Cambria Math" panose="02040503050406030204" pitchFamily="18" charset="0"/>
              </a:rPr>
              <a:t>}= MSE (1 – </a:t>
            </a:r>
            <a:r>
              <a:rPr lang="en-US" sz="2000" i="1" dirty="0" smtClean="0">
                <a:latin typeface="Cambria Math" panose="02040503050406030204" pitchFamily="18" charset="0"/>
                <a:ea typeface="Cambria Math" panose="02040503050406030204" pitchFamily="18" charset="0"/>
              </a:rPr>
              <a:t>LV </a:t>
            </a:r>
            <a:r>
              <a:rPr lang="en-US" sz="2000" dirty="0" smtClean="0">
                <a:latin typeface="Cambria Math" panose="02040503050406030204" pitchFamily="18" charset="0"/>
                <a:ea typeface="Cambria Math" panose="02040503050406030204" pitchFamily="18" charset="0"/>
              </a:rPr>
              <a:t>) </a:t>
            </a:r>
            <a:endParaRPr lang="en-US" sz="2000" dirty="0">
              <a:latin typeface="Cambria Math" panose="02040503050406030204" pitchFamily="18" charset="0"/>
              <a:ea typeface="Cambria Math" panose="02040503050406030204" pitchFamily="18" charset="0"/>
            </a:endParaRPr>
          </a:p>
        </p:txBody>
      </p:sp>
      <p:sp>
        <p:nvSpPr>
          <p:cNvPr id="26" name="TextBox 25"/>
          <p:cNvSpPr txBox="1"/>
          <p:nvPr/>
        </p:nvSpPr>
        <p:spPr>
          <a:xfrm>
            <a:off x="6669770" y="3462618"/>
            <a:ext cx="2521077" cy="369332"/>
          </a:xfrm>
          <a:prstGeom prst="rect">
            <a:avLst/>
          </a:prstGeom>
          <a:noFill/>
        </p:spPr>
        <p:txBody>
          <a:bodyPr wrap="square" rtlCol="0">
            <a:spAutoFit/>
          </a:bodyPr>
          <a:lstStyle/>
          <a:p>
            <a:r>
              <a:rPr lang="en-US" sz="1800" dirty="0" smtClean="0">
                <a:latin typeface="Cambria Math" panose="02040503050406030204" pitchFamily="18" charset="0"/>
                <a:ea typeface="Cambria Math" panose="02040503050406030204" pitchFamily="18" charset="0"/>
              </a:rPr>
              <a:t>s</a:t>
            </a:r>
            <a:r>
              <a:rPr lang="en-US" sz="1800" baseline="30000" dirty="0" smtClean="0">
                <a:latin typeface="Cambria Math" panose="02040503050406030204" pitchFamily="18" charset="0"/>
                <a:ea typeface="Cambria Math" panose="02040503050406030204" pitchFamily="18" charset="0"/>
              </a:rPr>
              <a:t>2</a:t>
            </a:r>
            <a:r>
              <a:rPr lang="en-US" sz="1800" dirty="0" smtClean="0">
                <a:latin typeface="Cambria Math" panose="02040503050406030204" pitchFamily="18" charset="0"/>
                <a:ea typeface="Cambria Math" panose="02040503050406030204" pitchFamily="18" charset="0"/>
              </a:rPr>
              <a:t>{</a:t>
            </a:r>
            <a:r>
              <a:rPr lang="en-US" sz="1800" dirty="0" err="1" smtClean="0">
                <a:latin typeface="Cambria Math" panose="02040503050406030204" pitchFamily="18" charset="0"/>
                <a:ea typeface="Cambria Math" panose="02040503050406030204" pitchFamily="18" charset="0"/>
              </a:rPr>
              <a:t>e</a:t>
            </a:r>
            <a:r>
              <a:rPr lang="en-US" sz="1800" baseline="-25000" dirty="0" err="1" smtClean="0">
                <a:latin typeface="Cambria Math" panose="02040503050406030204" pitchFamily="18" charset="0"/>
                <a:ea typeface="Cambria Math" panose="02040503050406030204" pitchFamily="18" charset="0"/>
              </a:rPr>
              <a:t>i</a:t>
            </a:r>
            <a:r>
              <a:rPr lang="en-US" sz="1800" dirty="0" smtClean="0">
                <a:latin typeface="Cambria Math" panose="02040503050406030204" pitchFamily="18" charset="0"/>
                <a:ea typeface="Cambria Math" panose="02040503050406030204" pitchFamily="18" charset="0"/>
              </a:rPr>
              <a:t>}= </a:t>
            </a:r>
            <a:r>
              <a:rPr lang="en-US" sz="1400" dirty="0" smtClean="0">
                <a:latin typeface="Cambria Math" panose="02040503050406030204" pitchFamily="18" charset="0"/>
                <a:ea typeface="Cambria Math" panose="02040503050406030204" pitchFamily="18" charset="0"/>
              </a:rPr>
              <a:t>2,189</a:t>
            </a:r>
            <a:r>
              <a:rPr lang="en-US" sz="1800" dirty="0" smtClean="0">
                <a:latin typeface="Cambria Math" panose="02040503050406030204" pitchFamily="18" charset="0"/>
                <a:ea typeface="Cambria Math" panose="02040503050406030204" pitchFamily="18" charset="0"/>
              </a:rPr>
              <a:t> </a:t>
            </a:r>
            <a:r>
              <a:rPr lang="en-US" sz="1400" dirty="0" smtClean="0">
                <a:latin typeface="Cambria Math" panose="02040503050406030204" pitchFamily="18" charset="0"/>
                <a:ea typeface="Cambria Math" panose="02040503050406030204" pitchFamily="18" charset="0"/>
              </a:rPr>
              <a:t>(1 </a:t>
            </a:r>
            <a:r>
              <a:rPr lang="en-US" sz="1800" dirty="0" smtClean="0">
                <a:latin typeface="Cambria Math" panose="02040503050406030204" pitchFamily="18" charset="0"/>
                <a:ea typeface="Cambria Math" panose="02040503050406030204" pitchFamily="18" charset="0"/>
              </a:rPr>
              <a:t>– </a:t>
            </a:r>
            <a:r>
              <a:rPr lang="en-US" sz="1400" dirty="0" smtClean="0">
                <a:latin typeface="Cambria Math" panose="02040503050406030204" pitchFamily="18" charset="0"/>
                <a:ea typeface="Cambria Math" panose="02040503050406030204" pitchFamily="18" charset="0"/>
              </a:rPr>
              <a:t>0.3573 ) </a:t>
            </a:r>
            <a:endParaRPr lang="en-US" sz="1400" dirty="0">
              <a:latin typeface="Cambria Math" panose="02040503050406030204" pitchFamily="18" charset="0"/>
              <a:ea typeface="Cambria Math" panose="02040503050406030204" pitchFamily="18" charset="0"/>
            </a:endParaRPr>
          </a:p>
        </p:txBody>
      </p:sp>
      <p:sp>
        <p:nvSpPr>
          <p:cNvPr id="27" name="TextBox 26"/>
          <p:cNvSpPr txBox="1"/>
          <p:nvPr/>
        </p:nvSpPr>
        <p:spPr>
          <a:xfrm>
            <a:off x="6672706" y="3799650"/>
            <a:ext cx="2521077" cy="369332"/>
          </a:xfrm>
          <a:prstGeom prst="rect">
            <a:avLst/>
          </a:prstGeom>
          <a:noFill/>
        </p:spPr>
        <p:txBody>
          <a:bodyPr wrap="square" rtlCol="0">
            <a:spAutoFit/>
          </a:bodyPr>
          <a:lstStyle/>
          <a:p>
            <a:r>
              <a:rPr lang="en-US" sz="1800" dirty="0" smtClean="0">
                <a:latin typeface="Cambria Math" panose="02040503050406030204" pitchFamily="18" charset="0"/>
                <a:ea typeface="Cambria Math" panose="02040503050406030204" pitchFamily="18" charset="0"/>
              </a:rPr>
              <a:t>s</a:t>
            </a:r>
            <a:r>
              <a:rPr lang="en-US" sz="1800" baseline="30000" dirty="0" smtClean="0">
                <a:latin typeface="Cambria Math" panose="02040503050406030204" pitchFamily="18" charset="0"/>
                <a:ea typeface="Cambria Math" panose="02040503050406030204" pitchFamily="18" charset="0"/>
              </a:rPr>
              <a:t>2</a:t>
            </a:r>
            <a:r>
              <a:rPr lang="en-US" sz="1800" dirty="0" smtClean="0">
                <a:latin typeface="Cambria Math" panose="02040503050406030204" pitchFamily="18" charset="0"/>
                <a:ea typeface="Cambria Math" panose="02040503050406030204" pitchFamily="18" charset="0"/>
              </a:rPr>
              <a:t>{</a:t>
            </a:r>
            <a:r>
              <a:rPr lang="en-US" sz="1800" dirty="0" err="1" smtClean="0">
                <a:latin typeface="Cambria Math" panose="02040503050406030204" pitchFamily="18" charset="0"/>
                <a:ea typeface="Cambria Math" panose="02040503050406030204" pitchFamily="18" charset="0"/>
              </a:rPr>
              <a:t>e</a:t>
            </a:r>
            <a:r>
              <a:rPr lang="en-US" sz="1800" baseline="-25000" dirty="0" err="1" smtClean="0">
                <a:latin typeface="Cambria Math" panose="02040503050406030204" pitchFamily="18" charset="0"/>
                <a:ea typeface="Cambria Math" panose="02040503050406030204" pitchFamily="18" charset="0"/>
              </a:rPr>
              <a:t>i</a:t>
            </a:r>
            <a:r>
              <a:rPr lang="en-US" sz="1800" dirty="0" smtClean="0">
                <a:latin typeface="Cambria Math" panose="02040503050406030204" pitchFamily="18" charset="0"/>
                <a:ea typeface="Cambria Math" panose="02040503050406030204" pitchFamily="18" charset="0"/>
              </a:rPr>
              <a:t>}= </a:t>
            </a:r>
            <a:r>
              <a:rPr lang="en-US" sz="1400" dirty="0" smtClean="0">
                <a:latin typeface="Cambria Math" panose="02040503050406030204" pitchFamily="18" charset="0"/>
                <a:ea typeface="Cambria Math" panose="02040503050406030204" pitchFamily="18" charset="0"/>
              </a:rPr>
              <a:t>1,406.9 </a:t>
            </a:r>
            <a:endParaRPr lang="en-US" sz="1400" dirty="0">
              <a:latin typeface="Cambria Math" panose="02040503050406030204" pitchFamily="18" charset="0"/>
              <a:ea typeface="Cambria Math" panose="02040503050406030204" pitchFamily="18" charset="0"/>
            </a:endParaRPr>
          </a:p>
        </p:txBody>
      </p:sp>
      <p:sp>
        <p:nvSpPr>
          <p:cNvPr id="28" name="TextBox 27"/>
          <p:cNvSpPr txBox="1"/>
          <p:nvPr/>
        </p:nvSpPr>
        <p:spPr>
          <a:xfrm>
            <a:off x="6746468" y="4150892"/>
            <a:ext cx="1659467" cy="369332"/>
          </a:xfrm>
          <a:prstGeom prst="rect">
            <a:avLst/>
          </a:prstGeom>
          <a:noFill/>
        </p:spPr>
        <p:txBody>
          <a:bodyPr wrap="square" rtlCol="0">
            <a:spAutoFit/>
          </a:bodyPr>
          <a:lstStyle/>
          <a:p>
            <a:r>
              <a:rPr lang="en-US" sz="1800" dirty="0" smtClean="0">
                <a:latin typeface="Cambria Math" panose="02040503050406030204" pitchFamily="18" charset="0"/>
                <a:ea typeface="Cambria Math" panose="02040503050406030204" pitchFamily="18" charset="0"/>
              </a:rPr>
              <a:t>s</a:t>
            </a:r>
            <a:r>
              <a:rPr lang="en-US" sz="1800" baseline="30000" dirty="0" smtClean="0">
                <a:latin typeface="Cambria Math" panose="02040503050406030204" pitchFamily="18" charset="0"/>
                <a:ea typeface="Cambria Math" panose="02040503050406030204" pitchFamily="18" charset="0"/>
              </a:rPr>
              <a:t> </a:t>
            </a:r>
            <a:r>
              <a:rPr lang="en-US" sz="1800" dirty="0" smtClean="0">
                <a:latin typeface="Cambria Math" panose="02040503050406030204" pitchFamily="18" charset="0"/>
                <a:ea typeface="Cambria Math" panose="02040503050406030204" pitchFamily="18" charset="0"/>
              </a:rPr>
              <a:t>{</a:t>
            </a:r>
            <a:r>
              <a:rPr lang="en-US" sz="1800" dirty="0" err="1" smtClean="0">
                <a:latin typeface="Cambria Math" panose="02040503050406030204" pitchFamily="18" charset="0"/>
                <a:ea typeface="Cambria Math" panose="02040503050406030204" pitchFamily="18" charset="0"/>
              </a:rPr>
              <a:t>e</a:t>
            </a:r>
            <a:r>
              <a:rPr lang="en-US" sz="1800" baseline="-25000" dirty="0" err="1" smtClean="0">
                <a:latin typeface="Cambria Math" panose="02040503050406030204" pitchFamily="18" charset="0"/>
                <a:ea typeface="Cambria Math" panose="02040503050406030204" pitchFamily="18" charset="0"/>
              </a:rPr>
              <a:t>i</a:t>
            </a:r>
            <a:r>
              <a:rPr lang="en-US" sz="1800" dirty="0" smtClean="0">
                <a:latin typeface="Cambria Math" panose="02040503050406030204" pitchFamily="18" charset="0"/>
                <a:ea typeface="Cambria Math" panose="02040503050406030204" pitchFamily="18" charset="0"/>
              </a:rPr>
              <a:t>}= </a:t>
            </a:r>
            <a:r>
              <a:rPr lang="en-US" sz="1400" dirty="0" smtClean="0">
                <a:latin typeface="Cambria Math" panose="02040503050406030204" pitchFamily="18" charset="0"/>
                <a:ea typeface="Cambria Math" panose="02040503050406030204" pitchFamily="18" charset="0"/>
              </a:rPr>
              <a:t>37.5 </a:t>
            </a:r>
            <a:endParaRPr lang="en-US" sz="1400" dirty="0">
              <a:latin typeface="Cambria Math" panose="02040503050406030204" pitchFamily="18" charset="0"/>
              <a:ea typeface="Cambria Math" panose="02040503050406030204" pitchFamily="18" charset="0"/>
            </a:endParaRPr>
          </a:p>
        </p:txBody>
      </p:sp>
      <p:sp>
        <p:nvSpPr>
          <p:cNvPr id="29" name="Oval 28"/>
          <p:cNvSpPr/>
          <p:nvPr/>
        </p:nvSpPr>
        <p:spPr>
          <a:xfrm>
            <a:off x="4927845" y="5054094"/>
            <a:ext cx="572836" cy="228600"/>
          </a:xfrm>
          <a:prstGeom prst="ellipse">
            <a:avLst/>
          </a:prstGeom>
          <a:noFill/>
          <a:ln>
            <a:solidFill>
              <a:srgbClr val="00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6966338" y="4558757"/>
            <a:ext cx="1712081" cy="400110"/>
          </a:xfrm>
          <a:prstGeom prst="rect">
            <a:avLst/>
          </a:prstGeom>
          <a:noFill/>
        </p:spPr>
        <p:txBody>
          <a:bodyPr wrap="square" rtlCol="0">
            <a:spAutoFit/>
          </a:bodyPr>
          <a:lstStyle/>
          <a:p>
            <a:r>
              <a:rPr lang="en-US" sz="2000" dirty="0" err="1" smtClean="0">
                <a:latin typeface="Cambria Math" panose="02040503050406030204" pitchFamily="18" charset="0"/>
                <a:ea typeface="Cambria Math" panose="02040503050406030204" pitchFamily="18" charset="0"/>
              </a:rPr>
              <a:t>e</a:t>
            </a:r>
            <a:r>
              <a:rPr lang="en-US" sz="2000" baseline="-25000" dirty="0" err="1" smtClean="0">
                <a:latin typeface="Cambria Math" panose="02040503050406030204" pitchFamily="18" charset="0"/>
                <a:ea typeface="Cambria Math" panose="02040503050406030204" pitchFamily="18" charset="0"/>
              </a:rPr>
              <a:t>i</a:t>
            </a:r>
            <a:r>
              <a:rPr lang="en-US" sz="2000" baseline="30000" dirty="0" smtClean="0">
                <a:latin typeface="Cambria Math" panose="02040503050406030204" pitchFamily="18" charset="0"/>
                <a:ea typeface="Cambria Math" panose="02040503050406030204" pitchFamily="18" charset="0"/>
              </a:rPr>
              <a:t>*</a:t>
            </a:r>
            <a:r>
              <a:rPr lang="en-US" sz="2000" dirty="0" smtClean="0">
                <a:latin typeface="Cambria Math" panose="02040503050406030204" pitchFamily="18" charset="0"/>
                <a:ea typeface="Cambria Math" panose="02040503050406030204" pitchFamily="18" charset="0"/>
              </a:rPr>
              <a:t>= </a:t>
            </a:r>
            <a:r>
              <a:rPr lang="en-US" sz="2000" dirty="0" err="1">
                <a:latin typeface="Cambria Math" panose="02040503050406030204" pitchFamily="18" charset="0"/>
                <a:ea typeface="Cambria Math" panose="02040503050406030204" pitchFamily="18" charset="0"/>
              </a:rPr>
              <a:t>e</a:t>
            </a:r>
            <a:r>
              <a:rPr lang="en-US" sz="2000" baseline="-25000" dirty="0" err="1">
                <a:latin typeface="Cambria Math" panose="02040503050406030204" pitchFamily="18" charset="0"/>
                <a:ea typeface="Cambria Math" panose="02040503050406030204" pitchFamily="18" charset="0"/>
              </a:rPr>
              <a:t>i</a:t>
            </a:r>
            <a:r>
              <a:rPr lang="en-US" sz="2000" baseline="-25000" dirty="0">
                <a:latin typeface="Cambria Math" panose="02040503050406030204" pitchFamily="18" charset="0"/>
                <a:ea typeface="Cambria Math" panose="02040503050406030204" pitchFamily="18" charset="0"/>
              </a:rPr>
              <a:t> </a:t>
            </a:r>
            <a:r>
              <a:rPr lang="en-US" sz="2000" dirty="0" smtClean="0">
                <a:latin typeface="Cambria Math" panose="02040503050406030204" pitchFamily="18" charset="0"/>
                <a:ea typeface="Cambria Math" panose="02040503050406030204" pitchFamily="18" charset="0"/>
              </a:rPr>
              <a:t>/ </a:t>
            </a:r>
            <a:r>
              <a:rPr lang="en-US" sz="2000" dirty="0">
                <a:latin typeface="Cambria Math" panose="02040503050406030204" pitchFamily="18" charset="0"/>
                <a:ea typeface="Cambria Math" panose="02040503050406030204" pitchFamily="18" charset="0"/>
              </a:rPr>
              <a:t>s{</a:t>
            </a:r>
            <a:r>
              <a:rPr lang="en-US" sz="2000" dirty="0" err="1">
                <a:latin typeface="Cambria Math" panose="02040503050406030204" pitchFamily="18" charset="0"/>
                <a:ea typeface="Cambria Math" panose="02040503050406030204" pitchFamily="18" charset="0"/>
              </a:rPr>
              <a:t>e</a:t>
            </a:r>
            <a:r>
              <a:rPr lang="en-US" sz="2000" baseline="-25000" dirty="0" err="1">
                <a:latin typeface="Cambria Math" panose="02040503050406030204" pitchFamily="18" charset="0"/>
                <a:ea typeface="Cambria Math" panose="02040503050406030204" pitchFamily="18" charset="0"/>
              </a:rPr>
              <a:t>i</a:t>
            </a:r>
            <a:r>
              <a:rPr lang="en-US" sz="2000" dirty="0">
                <a:latin typeface="Cambria Math" panose="02040503050406030204" pitchFamily="18" charset="0"/>
                <a:ea typeface="Cambria Math" panose="02040503050406030204" pitchFamily="18" charset="0"/>
              </a:rPr>
              <a:t>}</a:t>
            </a:r>
          </a:p>
        </p:txBody>
      </p:sp>
      <p:sp>
        <p:nvSpPr>
          <p:cNvPr id="25" name="Rectangle 24"/>
          <p:cNvSpPr/>
          <p:nvPr/>
        </p:nvSpPr>
        <p:spPr>
          <a:xfrm>
            <a:off x="6588223" y="1029258"/>
            <a:ext cx="2521077" cy="1886133"/>
          </a:xfrm>
          <a:prstGeom prst="rect">
            <a:avLst/>
          </a:prstGeom>
          <a:solidFill>
            <a:srgbClr val="7030A0">
              <a:alpha val="20000"/>
            </a:srgb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6584741" y="2945156"/>
            <a:ext cx="2521077" cy="1580120"/>
          </a:xfrm>
          <a:prstGeom prst="rect">
            <a:avLst/>
          </a:prstGeom>
          <a:solidFill>
            <a:schemeClr val="accent6">
              <a:lumMod val="40000"/>
              <a:lumOff val="60000"/>
              <a:alpha val="25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6980436" y="4959827"/>
            <a:ext cx="1978929" cy="369332"/>
          </a:xfrm>
          <a:prstGeom prst="rect">
            <a:avLst/>
          </a:prstGeom>
          <a:noFill/>
        </p:spPr>
        <p:txBody>
          <a:bodyPr wrap="square" rtlCol="0">
            <a:spAutoFit/>
          </a:bodyPr>
          <a:lstStyle/>
          <a:p>
            <a:r>
              <a:rPr lang="en-US" sz="1800" dirty="0" err="1" smtClean="0">
                <a:latin typeface="Cambria Math" panose="02040503050406030204" pitchFamily="18" charset="0"/>
                <a:ea typeface="Cambria Math" panose="02040503050406030204" pitchFamily="18" charset="0"/>
              </a:rPr>
              <a:t>e</a:t>
            </a:r>
            <a:r>
              <a:rPr lang="en-US" sz="1800" baseline="-25000" dirty="0" err="1" smtClean="0">
                <a:latin typeface="Cambria Math" panose="02040503050406030204" pitchFamily="18" charset="0"/>
                <a:ea typeface="Cambria Math" panose="02040503050406030204" pitchFamily="18" charset="0"/>
              </a:rPr>
              <a:t>i</a:t>
            </a:r>
            <a:r>
              <a:rPr lang="en-US" sz="1800" baseline="30000" dirty="0" smtClean="0">
                <a:latin typeface="Cambria Math" panose="02040503050406030204" pitchFamily="18" charset="0"/>
                <a:ea typeface="Cambria Math" panose="02040503050406030204" pitchFamily="18" charset="0"/>
              </a:rPr>
              <a:t>*</a:t>
            </a:r>
            <a:r>
              <a:rPr lang="en-US" sz="1800" dirty="0" smtClean="0">
                <a:latin typeface="Cambria Math" panose="02040503050406030204" pitchFamily="18" charset="0"/>
                <a:ea typeface="Cambria Math" panose="02040503050406030204" pitchFamily="18" charset="0"/>
              </a:rPr>
              <a:t>= </a:t>
            </a:r>
            <a:r>
              <a:rPr lang="en-US" sz="1400" dirty="0" smtClean="0">
                <a:latin typeface="Cambria Math" panose="02040503050406030204" pitchFamily="18" charset="0"/>
                <a:ea typeface="Cambria Math" panose="02040503050406030204" pitchFamily="18" charset="0"/>
              </a:rPr>
              <a:t>-102.77</a:t>
            </a:r>
            <a:r>
              <a:rPr lang="en-US" sz="1400" baseline="-25000" dirty="0" smtClean="0">
                <a:latin typeface="Cambria Math" panose="02040503050406030204" pitchFamily="18" charset="0"/>
                <a:ea typeface="Cambria Math" panose="02040503050406030204" pitchFamily="18" charset="0"/>
              </a:rPr>
              <a:t> </a:t>
            </a:r>
            <a:r>
              <a:rPr lang="en-US" sz="1400" dirty="0" smtClean="0">
                <a:latin typeface="Cambria Math" panose="02040503050406030204" pitchFamily="18" charset="0"/>
                <a:ea typeface="Cambria Math" panose="02040503050406030204" pitchFamily="18" charset="0"/>
              </a:rPr>
              <a:t>/ 37.5</a:t>
            </a:r>
            <a:endParaRPr lang="en-US" sz="1400" dirty="0">
              <a:latin typeface="Cambria Math" panose="02040503050406030204" pitchFamily="18" charset="0"/>
              <a:ea typeface="Cambria Math" panose="02040503050406030204" pitchFamily="18" charset="0"/>
            </a:endParaRPr>
          </a:p>
        </p:txBody>
      </p:sp>
      <p:sp>
        <p:nvSpPr>
          <p:cNvPr id="37" name="Oval 36"/>
          <p:cNvSpPr/>
          <p:nvPr/>
        </p:nvSpPr>
        <p:spPr>
          <a:xfrm>
            <a:off x="1536959" y="5065817"/>
            <a:ext cx="572836" cy="228600"/>
          </a:xfrm>
          <a:prstGeom prst="ellipse">
            <a:avLst/>
          </a:prstGeom>
          <a:noFill/>
          <a:ln>
            <a:solidFill>
              <a:srgbClr val="A500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6974579" y="5244112"/>
            <a:ext cx="1978929" cy="369332"/>
          </a:xfrm>
          <a:prstGeom prst="rect">
            <a:avLst/>
          </a:prstGeom>
          <a:noFill/>
        </p:spPr>
        <p:txBody>
          <a:bodyPr wrap="square" rtlCol="0">
            <a:spAutoFit/>
          </a:bodyPr>
          <a:lstStyle/>
          <a:p>
            <a:r>
              <a:rPr lang="en-US" sz="1800" b="1" dirty="0" err="1" smtClean="0">
                <a:latin typeface="Cambria Math" panose="02040503050406030204" pitchFamily="18" charset="0"/>
                <a:ea typeface="Cambria Math" panose="02040503050406030204" pitchFamily="18" charset="0"/>
              </a:rPr>
              <a:t>e</a:t>
            </a:r>
            <a:r>
              <a:rPr lang="en-US" sz="1800" b="1" baseline="-25000" dirty="0" err="1" smtClean="0">
                <a:latin typeface="Cambria Math" panose="02040503050406030204" pitchFamily="18" charset="0"/>
                <a:ea typeface="Cambria Math" panose="02040503050406030204" pitchFamily="18" charset="0"/>
              </a:rPr>
              <a:t>i</a:t>
            </a:r>
            <a:r>
              <a:rPr lang="en-US" sz="1800" b="1" baseline="30000" dirty="0" smtClean="0">
                <a:latin typeface="Cambria Math" panose="02040503050406030204" pitchFamily="18" charset="0"/>
                <a:ea typeface="Cambria Math" panose="02040503050406030204" pitchFamily="18" charset="0"/>
              </a:rPr>
              <a:t>*</a:t>
            </a:r>
            <a:r>
              <a:rPr lang="en-US" sz="1800" b="1" dirty="0" smtClean="0">
                <a:latin typeface="Cambria Math" panose="02040503050406030204" pitchFamily="18" charset="0"/>
                <a:ea typeface="Cambria Math" panose="02040503050406030204" pitchFamily="18" charset="0"/>
              </a:rPr>
              <a:t>= </a:t>
            </a:r>
            <a:r>
              <a:rPr lang="en-US" sz="1400" b="1" dirty="0" smtClean="0">
                <a:latin typeface="Cambria Math" panose="02040503050406030204" pitchFamily="18" charset="0"/>
                <a:ea typeface="Cambria Math" panose="02040503050406030204" pitchFamily="18" charset="0"/>
              </a:rPr>
              <a:t>- 2.74</a:t>
            </a:r>
            <a:endParaRPr lang="en-US" sz="1400" b="1" dirty="0">
              <a:latin typeface="Cambria Math" panose="02040503050406030204" pitchFamily="18" charset="0"/>
              <a:ea typeface="Cambria Math" panose="02040503050406030204" pitchFamily="18" charset="0"/>
            </a:endParaRPr>
          </a:p>
        </p:txBody>
      </p:sp>
      <p:sp>
        <p:nvSpPr>
          <p:cNvPr id="39" name="Oval 38"/>
          <p:cNvSpPr/>
          <p:nvPr/>
        </p:nvSpPr>
        <p:spPr>
          <a:xfrm>
            <a:off x="5584342" y="5059961"/>
            <a:ext cx="572836" cy="228600"/>
          </a:xfrm>
          <a:prstGeom prst="ellipse">
            <a:avLst/>
          </a:prstGeom>
          <a:noFill/>
          <a:ln>
            <a:solidFill>
              <a:srgbClr val="A500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6596469" y="4557072"/>
            <a:ext cx="2509349" cy="1433905"/>
          </a:xfrm>
          <a:prstGeom prst="rect">
            <a:avLst/>
          </a:prstGeom>
          <a:solidFill>
            <a:srgbClr val="A50021">
              <a:alpha val="14000"/>
            </a:srgb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 Box 9"/>
          <p:cNvSpPr txBox="1">
            <a:spLocks noChangeArrowheads="1"/>
          </p:cNvSpPr>
          <p:nvPr/>
        </p:nvSpPr>
        <p:spPr bwMode="auto">
          <a:xfrm>
            <a:off x="741440" y="6067336"/>
            <a:ext cx="7614136" cy="707886"/>
          </a:xfrm>
          <a:prstGeom prst="rect">
            <a:avLst/>
          </a:prstGeom>
          <a:solidFill>
            <a:srgbClr val="FFFF99">
              <a:alpha val="42000"/>
            </a:srgbClr>
          </a:solidFill>
          <a:ln w="38100" cmpd="dbl">
            <a:solidFill>
              <a:schemeClr val="tx1"/>
            </a:solidFill>
            <a:miter lim="800000"/>
            <a:headEnd/>
            <a:tailEnd/>
          </a:ln>
          <a:effectLst/>
          <a:extLst/>
        </p:spPr>
        <p:txBody>
          <a:bodyPr wrap="square">
            <a:spAutoFit/>
          </a:bodyPr>
          <a:lstStyle/>
          <a:p>
            <a:pPr algn="ctr"/>
            <a:r>
              <a:rPr lang="en-US" altLang="en-US" sz="2000" b="1" dirty="0" smtClean="0">
                <a:latin typeface="+mn-lt"/>
              </a:rPr>
              <a:t>As already noted in slide </a:t>
            </a:r>
            <a:r>
              <a:rPr lang="en-US" altLang="en-US" sz="2000" b="1" dirty="0">
                <a:latin typeface="+mn-lt"/>
              </a:rPr>
              <a:t>9</a:t>
            </a:r>
            <a:r>
              <a:rPr lang="en-US" altLang="en-US" sz="2000" b="1" dirty="0" smtClean="0">
                <a:latin typeface="+mn-lt"/>
              </a:rPr>
              <a:t>, </a:t>
            </a:r>
            <a:r>
              <a:rPr lang="en-US" altLang="en-US" sz="2000" b="1" dirty="0" smtClean="0">
                <a:latin typeface="+mn-lt"/>
              </a:rPr>
              <a:t>obs. #16 has a Leverage &gt; 2(p/n).</a:t>
            </a:r>
          </a:p>
          <a:p>
            <a:pPr algn="ctr"/>
            <a:r>
              <a:rPr lang="en-US" altLang="en-US" sz="2000" b="1" dirty="0" smtClean="0">
                <a:latin typeface="+mn-lt"/>
                <a:cs typeface="Arial" panose="020B0604020202020204" pitchFamily="34" charset="0"/>
              </a:rPr>
              <a:t>Driven by its high </a:t>
            </a:r>
            <a:r>
              <a:rPr lang="en-US" altLang="en-US" sz="2000" b="1" dirty="0" err="1" smtClean="0">
                <a:latin typeface="+mn-lt"/>
                <a:cs typeface="Arial" panose="020B0604020202020204" pitchFamily="34" charset="0"/>
              </a:rPr>
              <a:t>e</a:t>
            </a:r>
            <a:r>
              <a:rPr lang="en-US" altLang="en-US" sz="2000" b="1" baseline="-25000" dirty="0" err="1" smtClean="0">
                <a:latin typeface="+mn-lt"/>
                <a:cs typeface="Arial" panose="020B0604020202020204" pitchFamily="34" charset="0"/>
              </a:rPr>
              <a:t>i</a:t>
            </a:r>
            <a:r>
              <a:rPr lang="en-US" altLang="en-US" sz="2000" b="1" dirty="0" smtClean="0">
                <a:latin typeface="+mn-lt"/>
                <a:cs typeface="Arial" panose="020B0604020202020204" pitchFamily="34" charset="0"/>
              </a:rPr>
              <a:t>, obs. #</a:t>
            </a:r>
            <a:r>
              <a:rPr lang="en-US" altLang="en-US" sz="2000" b="1" dirty="0">
                <a:latin typeface="+mn-lt"/>
                <a:cs typeface="Arial" panose="020B0604020202020204" pitchFamily="34" charset="0"/>
              </a:rPr>
              <a:t>16 </a:t>
            </a:r>
            <a:r>
              <a:rPr lang="en-US" altLang="en-US" sz="2000" b="1" dirty="0" smtClean="0">
                <a:latin typeface="+mn-lt"/>
                <a:cs typeface="Arial" panose="020B0604020202020204" pitchFamily="34" charset="0"/>
              </a:rPr>
              <a:t>has an </a:t>
            </a:r>
            <a:r>
              <a:rPr lang="en-US" altLang="en-US" sz="2000" b="1" dirty="0" err="1" smtClean="0">
                <a:latin typeface="+mn-lt"/>
                <a:cs typeface="Arial" panose="020B0604020202020204" pitchFamily="34" charset="0"/>
              </a:rPr>
              <a:t>e</a:t>
            </a:r>
            <a:r>
              <a:rPr lang="en-US" altLang="en-US" sz="2000" b="1" baseline="-25000" dirty="0" err="1" smtClean="0">
                <a:latin typeface="+mn-lt"/>
                <a:cs typeface="Arial" panose="020B0604020202020204" pitchFamily="34" charset="0"/>
              </a:rPr>
              <a:t>i</a:t>
            </a:r>
            <a:r>
              <a:rPr lang="en-US" altLang="en-US" sz="2000" b="1" dirty="0" smtClean="0">
                <a:latin typeface="+mn-lt"/>
                <a:cs typeface="Arial" panose="020B0604020202020204" pitchFamily="34" charset="0"/>
              </a:rPr>
              <a:t>* &gt; 2 </a:t>
            </a:r>
            <a:r>
              <a:rPr lang="en-US" altLang="en-US" sz="2000" b="1" dirty="0" err="1" smtClean="0">
                <a:latin typeface="+mn-lt"/>
                <a:cs typeface="Arial" panose="020B0604020202020204" pitchFamily="34" charset="0"/>
              </a:rPr>
              <a:t>std</a:t>
            </a:r>
            <a:r>
              <a:rPr lang="en-US" altLang="en-US" sz="2000" b="1" dirty="0" smtClean="0">
                <a:latin typeface="+mn-lt"/>
                <a:cs typeface="Arial" panose="020B0604020202020204" pitchFamily="34" charset="0"/>
              </a:rPr>
              <a:t> </a:t>
            </a:r>
            <a:r>
              <a:rPr lang="en-US" altLang="en-US" sz="2000" b="1" dirty="0" err="1" smtClean="0">
                <a:latin typeface="+mn-lt"/>
                <a:cs typeface="Arial" panose="020B0604020202020204" pitchFamily="34" charset="0"/>
              </a:rPr>
              <a:t>dev</a:t>
            </a:r>
            <a:r>
              <a:rPr lang="en-US" altLang="en-US" sz="2000" b="1" dirty="0" smtClean="0">
                <a:latin typeface="+mn-lt"/>
                <a:cs typeface="Arial" panose="020B0604020202020204" pitchFamily="34" charset="0"/>
              </a:rPr>
              <a:t> </a:t>
            </a:r>
            <a:r>
              <a:rPr lang="en-US" altLang="en-US" sz="2000" b="1" dirty="0">
                <a:latin typeface="+mn-lt"/>
                <a:cs typeface="Arial" panose="020B0604020202020204" pitchFamily="34" charset="0"/>
              </a:rPr>
              <a:t>(unusual </a:t>
            </a:r>
            <a:r>
              <a:rPr lang="en-US" altLang="en-US" sz="2000" b="1" dirty="0" err="1" smtClean="0">
                <a:latin typeface="+mn-lt"/>
                <a:cs typeface="Arial" panose="020B0604020202020204" pitchFamily="34" charset="0"/>
              </a:rPr>
              <a:t>Y</a:t>
            </a:r>
            <a:r>
              <a:rPr lang="en-US" altLang="en-US" sz="2000" b="1" baseline="-25000" dirty="0" err="1" smtClean="0">
                <a:latin typeface="+mn-lt"/>
                <a:cs typeface="Arial" panose="020B0604020202020204" pitchFamily="34" charset="0"/>
              </a:rPr>
              <a:t>x</a:t>
            </a:r>
            <a:r>
              <a:rPr lang="en-US" altLang="en-US" sz="2000" b="1" dirty="0" smtClean="0">
                <a:latin typeface="+mn-lt"/>
                <a:cs typeface="Arial" panose="020B0604020202020204" pitchFamily="34" charset="0"/>
              </a:rPr>
              <a:t>)</a:t>
            </a:r>
            <a:endParaRPr lang="en-US" altLang="en-US" sz="2000" b="1" baseline="-25000" dirty="0">
              <a:latin typeface="+mn-lt"/>
              <a:cs typeface="Arial" panose="020B0604020202020204" pitchFamily="34" charset="0"/>
            </a:endParaRPr>
          </a:p>
        </p:txBody>
      </p:sp>
    </p:spTree>
    <p:extLst>
      <p:ext uri="{BB962C8B-B14F-4D97-AF65-F5344CB8AC3E}">
        <p14:creationId xmlns:p14="http://schemas.microsoft.com/office/powerpoint/2010/main" val="4203711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1+#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1+#ppt_w/2"/>
                                          </p:val>
                                        </p:tav>
                                        <p:tav tm="100000">
                                          <p:val>
                                            <p:strVal val="#ppt_x"/>
                                          </p:val>
                                        </p:tav>
                                      </p:tavLst>
                                    </p:anim>
                                    <p:anim calcmode="lin" valueType="num">
                                      <p:cBhvr additive="base">
                                        <p:cTn id="12" dur="500" fill="hold"/>
                                        <p:tgtEl>
                                          <p:spTgt spid="15"/>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additive="base">
                                        <p:cTn id="15" dur="500" fill="hold"/>
                                        <p:tgtEl>
                                          <p:spTgt spid="16"/>
                                        </p:tgtEl>
                                        <p:attrNameLst>
                                          <p:attrName>ppt_x</p:attrName>
                                        </p:attrNameLst>
                                      </p:cBhvr>
                                      <p:tavLst>
                                        <p:tav tm="0">
                                          <p:val>
                                            <p:strVal val="1+#ppt_w/2"/>
                                          </p:val>
                                        </p:tav>
                                        <p:tav tm="100000">
                                          <p:val>
                                            <p:strVal val="#ppt_x"/>
                                          </p:val>
                                        </p:tav>
                                      </p:tavLst>
                                    </p:anim>
                                    <p:anim calcmode="lin" valueType="num">
                                      <p:cBhvr additive="base">
                                        <p:cTn id="16" dur="500" fill="hold"/>
                                        <p:tgtEl>
                                          <p:spTgt spid="16"/>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19"/>
                                        </p:tgtEl>
                                        <p:attrNameLst>
                                          <p:attrName>style.visibility</p:attrName>
                                        </p:attrNameLst>
                                      </p:cBhvr>
                                      <p:to>
                                        <p:strVal val="visible"/>
                                      </p:to>
                                    </p:set>
                                    <p:anim calcmode="lin" valueType="num">
                                      <p:cBhvr additive="base">
                                        <p:cTn id="19" dur="500" fill="hold"/>
                                        <p:tgtEl>
                                          <p:spTgt spid="19"/>
                                        </p:tgtEl>
                                        <p:attrNameLst>
                                          <p:attrName>ppt_x</p:attrName>
                                        </p:attrNameLst>
                                      </p:cBhvr>
                                      <p:tavLst>
                                        <p:tav tm="0">
                                          <p:val>
                                            <p:strVal val="1+#ppt_w/2"/>
                                          </p:val>
                                        </p:tav>
                                        <p:tav tm="100000">
                                          <p:val>
                                            <p:strVal val="#ppt_x"/>
                                          </p:val>
                                        </p:tav>
                                      </p:tavLst>
                                    </p:anim>
                                    <p:anim calcmode="lin" valueType="num">
                                      <p:cBhvr additive="base">
                                        <p:cTn id="20" dur="500" fill="hold"/>
                                        <p:tgtEl>
                                          <p:spTgt spid="19"/>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25"/>
                                        </p:tgtEl>
                                        <p:attrNameLst>
                                          <p:attrName>style.visibility</p:attrName>
                                        </p:attrNameLst>
                                      </p:cBhvr>
                                      <p:to>
                                        <p:strVal val="visible"/>
                                      </p:to>
                                    </p:set>
                                    <p:anim calcmode="lin" valueType="num">
                                      <p:cBhvr additive="base">
                                        <p:cTn id="23" dur="500" fill="hold"/>
                                        <p:tgtEl>
                                          <p:spTgt spid="25"/>
                                        </p:tgtEl>
                                        <p:attrNameLst>
                                          <p:attrName>ppt_x</p:attrName>
                                        </p:attrNameLst>
                                      </p:cBhvr>
                                      <p:tavLst>
                                        <p:tav tm="0">
                                          <p:val>
                                            <p:strVal val="1+#ppt_w/2"/>
                                          </p:val>
                                        </p:tav>
                                        <p:tav tm="100000">
                                          <p:val>
                                            <p:strVal val="#ppt_x"/>
                                          </p:val>
                                        </p:tav>
                                      </p:tavLst>
                                    </p:anim>
                                    <p:anim calcmode="lin" valueType="num">
                                      <p:cBhvr additive="base">
                                        <p:cTn id="24" dur="500" fill="hold"/>
                                        <p:tgtEl>
                                          <p:spTgt spid="25"/>
                                        </p:tgtEl>
                                        <p:attrNameLst>
                                          <p:attrName>ppt_y</p:attrName>
                                        </p:attrNameLst>
                                      </p:cBhvr>
                                      <p:tavLst>
                                        <p:tav tm="0">
                                          <p:val>
                                            <p:strVal val="#ppt_y"/>
                                          </p:val>
                                        </p:tav>
                                        <p:tav tm="100000">
                                          <p:val>
                                            <p:strVal val="#ppt_y"/>
                                          </p:val>
                                        </p:tav>
                                      </p:tavLst>
                                    </p:anim>
                                  </p:childTnLst>
                                </p:cTn>
                              </p:par>
                            </p:childTnLst>
                          </p:cTn>
                        </p:par>
                        <p:par>
                          <p:cTn id="25" fill="hold">
                            <p:stCondLst>
                              <p:cond delay="500"/>
                            </p:stCondLst>
                            <p:childTnLst>
                              <p:par>
                                <p:cTn id="26" presetID="9" presetClass="entr" presetSubtype="0" fill="hold" grpId="0" nodeType="afterEffect">
                                  <p:stCondLst>
                                    <p:cond delay="0"/>
                                  </p:stCondLst>
                                  <p:childTnLst>
                                    <p:set>
                                      <p:cBhvr>
                                        <p:cTn id="27" dur="1" fill="hold">
                                          <p:stCondLst>
                                            <p:cond delay="0"/>
                                          </p:stCondLst>
                                        </p:cTn>
                                        <p:tgtEl>
                                          <p:spTgt spid="24"/>
                                        </p:tgtEl>
                                        <p:attrNameLst>
                                          <p:attrName>style.visibility</p:attrName>
                                        </p:attrNameLst>
                                      </p:cBhvr>
                                      <p:to>
                                        <p:strVal val="visible"/>
                                      </p:to>
                                    </p:set>
                                    <p:animEffect transition="in" filter="dissolve">
                                      <p:cBhvr>
                                        <p:cTn id="28" dur="500"/>
                                        <p:tgtEl>
                                          <p:spTgt spid="24"/>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22"/>
                                        </p:tgtEl>
                                        <p:attrNameLst>
                                          <p:attrName>style.visibility</p:attrName>
                                        </p:attrNameLst>
                                      </p:cBhvr>
                                      <p:to>
                                        <p:strVal val="visible"/>
                                      </p:to>
                                    </p:set>
                                    <p:animEffect transition="in" filter="dissolve">
                                      <p:cBhvr>
                                        <p:cTn id="31" dur="500"/>
                                        <p:tgtEl>
                                          <p:spTgt spid="22"/>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dissolve">
                                      <p:cBhvr>
                                        <p:cTn id="34" dur="500"/>
                                        <p:tgtEl>
                                          <p:spTgt spid="14"/>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2"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anim calcmode="lin" valueType="num">
                                      <p:cBhvr additive="base">
                                        <p:cTn id="39" dur="500" fill="hold"/>
                                        <p:tgtEl>
                                          <p:spTgt spid="17"/>
                                        </p:tgtEl>
                                        <p:attrNameLst>
                                          <p:attrName>ppt_x</p:attrName>
                                        </p:attrNameLst>
                                      </p:cBhvr>
                                      <p:tavLst>
                                        <p:tav tm="0">
                                          <p:val>
                                            <p:strVal val="1+#ppt_w/2"/>
                                          </p:val>
                                        </p:tav>
                                        <p:tav tm="100000">
                                          <p:val>
                                            <p:strVal val="#ppt_x"/>
                                          </p:val>
                                        </p:tav>
                                      </p:tavLst>
                                    </p:anim>
                                    <p:anim calcmode="lin" valueType="num">
                                      <p:cBhvr additive="base">
                                        <p:cTn id="40" dur="500" fill="hold"/>
                                        <p:tgtEl>
                                          <p:spTgt spid="17"/>
                                        </p:tgtEl>
                                        <p:attrNameLst>
                                          <p:attrName>ppt_y</p:attrName>
                                        </p:attrNameLst>
                                      </p:cBhvr>
                                      <p:tavLst>
                                        <p:tav tm="0">
                                          <p:val>
                                            <p:strVal val="#ppt_y"/>
                                          </p:val>
                                        </p:tav>
                                        <p:tav tm="100000">
                                          <p:val>
                                            <p:strVal val="#ppt_y"/>
                                          </p:val>
                                        </p:tav>
                                      </p:tavLst>
                                    </p:anim>
                                  </p:childTnLst>
                                </p:cTn>
                              </p:par>
                              <p:par>
                                <p:cTn id="41" presetID="2" presetClass="entr" presetSubtype="2" fill="hold" grpId="0" nodeType="withEffect">
                                  <p:stCondLst>
                                    <p:cond delay="0"/>
                                  </p:stCondLst>
                                  <p:childTnLst>
                                    <p:set>
                                      <p:cBhvr>
                                        <p:cTn id="42" dur="1" fill="hold">
                                          <p:stCondLst>
                                            <p:cond delay="0"/>
                                          </p:stCondLst>
                                        </p:cTn>
                                        <p:tgtEl>
                                          <p:spTgt spid="26"/>
                                        </p:tgtEl>
                                        <p:attrNameLst>
                                          <p:attrName>style.visibility</p:attrName>
                                        </p:attrNameLst>
                                      </p:cBhvr>
                                      <p:to>
                                        <p:strVal val="visible"/>
                                      </p:to>
                                    </p:set>
                                    <p:anim calcmode="lin" valueType="num">
                                      <p:cBhvr additive="base">
                                        <p:cTn id="43" dur="500" fill="hold"/>
                                        <p:tgtEl>
                                          <p:spTgt spid="26"/>
                                        </p:tgtEl>
                                        <p:attrNameLst>
                                          <p:attrName>ppt_x</p:attrName>
                                        </p:attrNameLst>
                                      </p:cBhvr>
                                      <p:tavLst>
                                        <p:tav tm="0">
                                          <p:val>
                                            <p:strVal val="1+#ppt_w/2"/>
                                          </p:val>
                                        </p:tav>
                                        <p:tav tm="100000">
                                          <p:val>
                                            <p:strVal val="#ppt_x"/>
                                          </p:val>
                                        </p:tav>
                                      </p:tavLst>
                                    </p:anim>
                                    <p:anim calcmode="lin" valueType="num">
                                      <p:cBhvr additive="base">
                                        <p:cTn id="44" dur="500" fill="hold"/>
                                        <p:tgtEl>
                                          <p:spTgt spid="26"/>
                                        </p:tgtEl>
                                        <p:attrNameLst>
                                          <p:attrName>ppt_y</p:attrName>
                                        </p:attrNameLst>
                                      </p:cBhvr>
                                      <p:tavLst>
                                        <p:tav tm="0">
                                          <p:val>
                                            <p:strVal val="#ppt_y"/>
                                          </p:val>
                                        </p:tav>
                                        <p:tav tm="100000">
                                          <p:val>
                                            <p:strVal val="#ppt_y"/>
                                          </p:val>
                                        </p:tav>
                                      </p:tavLst>
                                    </p:anim>
                                  </p:childTnLst>
                                </p:cTn>
                              </p:par>
                              <p:par>
                                <p:cTn id="45" presetID="2" presetClass="entr" presetSubtype="2" fill="hold" grpId="0" nodeType="withEffect">
                                  <p:stCondLst>
                                    <p:cond delay="0"/>
                                  </p:stCondLst>
                                  <p:childTnLst>
                                    <p:set>
                                      <p:cBhvr>
                                        <p:cTn id="46" dur="1" fill="hold">
                                          <p:stCondLst>
                                            <p:cond delay="0"/>
                                          </p:stCondLst>
                                        </p:cTn>
                                        <p:tgtEl>
                                          <p:spTgt spid="27"/>
                                        </p:tgtEl>
                                        <p:attrNameLst>
                                          <p:attrName>style.visibility</p:attrName>
                                        </p:attrNameLst>
                                      </p:cBhvr>
                                      <p:to>
                                        <p:strVal val="visible"/>
                                      </p:to>
                                    </p:set>
                                    <p:anim calcmode="lin" valueType="num">
                                      <p:cBhvr additive="base">
                                        <p:cTn id="47" dur="500" fill="hold"/>
                                        <p:tgtEl>
                                          <p:spTgt spid="27"/>
                                        </p:tgtEl>
                                        <p:attrNameLst>
                                          <p:attrName>ppt_x</p:attrName>
                                        </p:attrNameLst>
                                      </p:cBhvr>
                                      <p:tavLst>
                                        <p:tav tm="0">
                                          <p:val>
                                            <p:strVal val="1+#ppt_w/2"/>
                                          </p:val>
                                        </p:tav>
                                        <p:tav tm="100000">
                                          <p:val>
                                            <p:strVal val="#ppt_x"/>
                                          </p:val>
                                        </p:tav>
                                      </p:tavLst>
                                    </p:anim>
                                    <p:anim calcmode="lin" valueType="num">
                                      <p:cBhvr additive="base">
                                        <p:cTn id="48" dur="500" fill="hold"/>
                                        <p:tgtEl>
                                          <p:spTgt spid="27"/>
                                        </p:tgtEl>
                                        <p:attrNameLst>
                                          <p:attrName>ppt_y</p:attrName>
                                        </p:attrNameLst>
                                      </p:cBhvr>
                                      <p:tavLst>
                                        <p:tav tm="0">
                                          <p:val>
                                            <p:strVal val="#ppt_y"/>
                                          </p:val>
                                        </p:tav>
                                        <p:tav tm="100000">
                                          <p:val>
                                            <p:strVal val="#ppt_y"/>
                                          </p:val>
                                        </p:tav>
                                      </p:tavLst>
                                    </p:anim>
                                  </p:childTnLst>
                                </p:cTn>
                              </p:par>
                              <p:par>
                                <p:cTn id="49" presetID="2" presetClass="entr" presetSubtype="2" fill="hold" grpId="0" nodeType="withEffect">
                                  <p:stCondLst>
                                    <p:cond delay="0"/>
                                  </p:stCondLst>
                                  <p:childTnLst>
                                    <p:set>
                                      <p:cBhvr>
                                        <p:cTn id="50" dur="1" fill="hold">
                                          <p:stCondLst>
                                            <p:cond delay="0"/>
                                          </p:stCondLst>
                                        </p:cTn>
                                        <p:tgtEl>
                                          <p:spTgt spid="28"/>
                                        </p:tgtEl>
                                        <p:attrNameLst>
                                          <p:attrName>style.visibility</p:attrName>
                                        </p:attrNameLst>
                                      </p:cBhvr>
                                      <p:to>
                                        <p:strVal val="visible"/>
                                      </p:to>
                                    </p:set>
                                    <p:anim calcmode="lin" valueType="num">
                                      <p:cBhvr additive="base">
                                        <p:cTn id="51" dur="500" fill="hold"/>
                                        <p:tgtEl>
                                          <p:spTgt spid="28"/>
                                        </p:tgtEl>
                                        <p:attrNameLst>
                                          <p:attrName>ppt_x</p:attrName>
                                        </p:attrNameLst>
                                      </p:cBhvr>
                                      <p:tavLst>
                                        <p:tav tm="0">
                                          <p:val>
                                            <p:strVal val="1+#ppt_w/2"/>
                                          </p:val>
                                        </p:tav>
                                        <p:tav tm="100000">
                                          <p:val>
                                            <p:strVal val="#ppt_x"/>
                                          </p:val>
                                        </p:tav>
                                      </p:tavLst>
                                    </p:anim>
                                    <p:anim calcmode="lin" valueType="num">
                                      <p:cBhvr additive="base">
                                        <p:cTn id="52" dur="500" fill="hold"/>
                                        <p:tgtEl>
                                          <p:spTgt spid="28"/>
                                        </p:tgtEl>
                                        <p:attrNameLst>
                                          <p:attrName>ppt_y</p:attrName>
                                        </p:attrNameLst>
                                      </p:cBhvr>
                                      <p:tavLst>
                                        <p:tav tm="0">
                                          <p:val>
                                            <p:strVal val="#ppt_y"/>
                                          </p:val>
                                        </p:tav>
                                        <p:tav tm="100000">
                                          <p:val>
                                            <p:strVal val="#ppt_y"/>
                                          </p:val>
                                        </p:tav>
                                      </p:tavLst>
                                    </p:anim>
                                  </p:childTnLst>
                                </p:cTn>
                              </p:par>
                              <p:par>
                                <p:cTn id="53" presetID="2" presetClass="entr" presetSubtype="2" fill="hold" grpId="0" nodeType="withEffect">
                                  <p:stCondLst>
                                    <p:cond delay="0"/>
                                  </p:stCondLst>
                                  <p:childTnLst>
                                    <p:set>
                                      <p:cBhvr>
                                        <p:cTn id="54" dur="1" fill="hold">
                                          <p:stCondLst>
                                            <p:cond delay="0"/>
                                          </p:stCondLst>
                                        </p:cTn>
                                        <p:tgtEl>
                                          <p:spTgt spid="35"/>
                                        </p:tgtEl>
                                        <p:attrNameLst>
                                          <p:attrName>style.visibility</p:attrName>
                                        </p:attrNameLst>
                                      </p:cBhvr>
                                      <p:to>
                                        <p:strVal val="visible"/>
                                      </p:to>
                                    </p:set>
                                    <p:anim calcmode="lin" valueType="num">
                                      <p:cBhvr additive="base">
                                        <p:cTn id="55" dur="500" fill="hold"/>
                                        <p:tgtEl>
                                          <p:spTgt spid="35"/>
                                        </p:tgtEl>
                                        <p:attrNameLst>
                                          <p:attrName>ppt_x</p:attrName>
                                        </p:attrNameLst>
                                      </p:cBhvr>
                                      <p:tavLst>
                                        <p:tav tm="0">
                                          <p:val>
                                            <p:strVal val="1+#ppt_w/2"/>
                                          </p:val>
                                        </p:tav>
                                        <p:tav tm="100000">
                                          <p:val>
                                            <p:strVal val="#ppt_x"/>
                                          </p:val>
                                        </p:tav>
                                      </p:tavLst>
                                    </p:anim>
                                    <p:anim calcmode="lin" valueType="num">
                                      <p:cBhvr additive="base">
                                        <p:cTn id="56" dur="500" fill="hold"/>
                                        <p:tgtEl>
                                          <p:spTgt spid="35"/>
                                        </p:tgtEl>
                                        <p:attrNameLst>
                                          <p:attrName>ppt_y</p:attrName>
                                        </p:attrNameLst>
                                      </p:cBhvr>
                                      <p:tavLst>
                                        <p:tav tm="0">
                                          <p:val>
                                            <p:strVal val="#ppt_y"/>
                                          </p:val>
                                        </p:tav>
                                        <p:tav tm="100000">
                                          <p:val>
                                            <p:strVal val="#ppt_y"/>
                                          </p:val>
                                        </p:tav>
                                      </p:tavLst>
                                    </p:anim>
                                  </p:childTnLst>
                                </p:cTn>
                              </p:par>
                            </p:childTnLst>
                          </p:cTn>
                        </p:par>
                        <p:par>
                          <p:cTn id="57" fill="hold">
                            <p:stCondLst>
                              <p:cond delay="500"/>
                            </p:stCondLst>
                            <p:childTnLst>
                              <p:par>
                                <p:cTn id="58" presetID="9" presetClass="entr" presetSubtype="0" fill="hold" grpId="0" nodeType="afterEffect">
                                  <p:stCondLst>
                                    <p:cond delay="0"/>
                                  </p:stCondLst>
                                  <p:childTnLst>
                                    <p:set>
                                      <p:cBhvr>
                                        <p:cTn id="59" dur="1" fill="hold">
                                          <p:stCondLst>
                                            <p:cond delay="0"/>
                                          </p:stCondLst>
                                        </p:cTn>
                                        <p:tgtEl>
                                          <p:spTgt spid="29"/>
                                        </p:tgtEl>
                                        <p:attrNameLst>
                                          <p:attrName>style.visibility</p:attrName>
                                        </p:attrNameLst>
                                      </p:cBhvr>
                                      <p:to>
                                        <p:strVal val="visible"/>
                                      </p:to>
                                    </p:set>
                                    <p:animEffect transition="in" filter="dissolve">
                                      <p:cBhvr>
                                        <p:cTn id="60" dur="500"/>
                                        <p:tgtEl>
                                          <p:spTgt spid="29"/>
                                        </p:tgtEl>
                                      </p:cBhvr>
                                    </p:animEffect>
                                  </p:childTnLst>
                                </p:cTn>
                              </p:par>
                              <p:par>
                                <p:cTn id="61" presetID="9" presetClass="entr" presetSubtype="0" fill="hold" grpId="0" nodeType="withEffect">
                                  <p:stCondLst>
                                    <p:cond delay="0"/>
                                  </p:stCondLst>
                                  <p:childTnLst>
                                    <p:set>
                                      <p:cBhvr>
                                        <p:cTn id="62" dur="1" fill="hold">
                                          <p:stCondLst>
                                            <p:cond delay="0"/>
                                          </p:stCondLst>
                                        </p:cTn>
                                        <p:tgtEl>
                                          <p:spTgt spid="23"/>
                                        </p:tgtEl>
                                        <p:attrNameLst>
                                          <p:attrName>style.visibility</p:attrName>
                                        </p:attrNameLst>
                                      </p:cBhvr>
                                      <p:to>
                                        <p:strVal val="visible"/>
                                      </p:to>
                                    </p:set>
                                    <p:animEffect transition="in" filter="dissolve">
                                      <p:cBhvr>
                                        <p:cTn id="63" dur="500"/>
                                        <p:tgtEl>
                                          <p:spTgt spid="23"/>
                                        </p:tgtEl>
                                      </p:cBhvr>
                                    </p:animEffect>
                                  </p:childTnLst>
                                </p:cTn>
                              </p:par>
                            </p:childTnLst>
                          </p:cTn>
                        </p:par>
                      </p:childTnLst>
                    </p:cTn>
                  </p:par>
                  <p:par>
                    <p:cTn id="64" fill="hold">
                      <p:stCondLst>
                        <p:cond delay="indefinite"/>
                      </p:stCondLst>
                      <p:childTnLst>
                        <p:par>
                          <p:cTn id="65" fill="hold">
                            <p:stCondLst>
                              <p:cond delay="0"/>
                            </p:stCondLst>
                            <p:childTnLst>
                              <p:par>
                                <p:cTn id="66" presetID="2" presetClass="entr" presetSubtype="2" fill="hold" grpId="0" nodeType="clickEffect">
                                  <p:stCondLst>
                                    <p:cond delay="0"/>
                                  </p:stCondLst>
                                  <p:childTnLst>
                                    <p:set>
                                      <p:cBhvr>
                                        <p:cTn id="67" dur="1" fill="hold">
                                          <p:stCondLst>
                                            <p:cond delay="0"/>
                                          </p:stCondLst>
                                        </p:cTn>
                                        <p:tgtEl>
                                          <p:spTgt spid="31"/>
                                        </p:tgtEl>
                                        <p:attrNameLst>
                                          <p:attrName>style.visibility</p:attrName>
                                        </p:attrNameLst>
                                      </p:cBhvr>
                                      <p:to>
                                        <p:strVal val="visible"/>
                                      </p:to>
                                    </p:set>
                                    <p:anim calcmode="lin" valueType="num">
                                      <p:cBhvr additive="base">
                                        <p:cTn id="68" dur="500" fill="hold"/>
                                        <p:tgtEl>
                                          <p:spTgt spid="31"/>
                                        </p:tgtEl>
                                        <p:attrNameLst>
                                          <p:attrName>ppt_x</p:attrName>
                                        </p:attrNameLst>
                                      </p:cBhvr>
                                      <p:tavLst>
                                        <p:tav tm="0">
                                          <p:val>
                                            <p:strVal val="1+#ppt_w/2"/>
                                          </p:val>
                                        </p:tav>
                                        <p:tav tm="100000">
                                          <p:val>
                                            <p:strVal val="#ppt_x"/>
                                          </p:val>
                                        </p:tav>
                                      </p:tavLst>
                                    </p:anim>
                                    <p:anim calcmode="lin" valueType="num">
                                      <p:cBhvr additive="base">
                                        <p:cTn id="69" dur="500" fill="hold"/>
                                        <p:tgtEl>
                                          <p:spTgt spid="31"/>
                                        </p:tgtEl>
                                        <p:attrNameLst>
                                          <p:attrName>ppt_y</p:attrName>
                                        </p:attrNameLst>
                                      </p:cBhvr>
                                      <p:tavLst>
                                        <p:tav tm="0">
                                          <p:val>
                                            <p:strVal val="#ppt_y"/>
                                          </p:val>
                                        </p:tav>
                                        <p:tav tm="100000">
                                          <p:val>
                                            <p:strVal val="#ppt_y"/>
                                          </p:val>
                                        </p:tav>
                                      </p:tavLst>
                                    </p:anim>
                                  </p:childTnLst>
                                </p:cTn>
                              </p:par>
                              <p:par>
                                <p:cTn id="70" presetID="2" presetClass="entr" presetSubtype="2" fill="hold" grpId="0" nodeType="withEffect">
                                  <p:stCondLst>
                                    <p:cond delay="0"/>
                                  </p:stCondLst>
                                  <p:childTnLst>
                                    <p:set>
                                      <p:cBhvr>
                                        <p:cTn id="71" dur="1" fill="hold">
                                          <p:stCondLst>
                                            <p:cond delay="0"/>
                                          </p:stCondLst>
                                        </p:cTn>
                                        <p:tgtEl>
                                          <p:spTgt spid="36"/>
                                        </p:tgtEl>
                                        <p:attrNameLst>
                                          <p:attrName>style.visibility</p:attrName>
                                        </p:attrNameLst>
                                      </p:cBhvr>
                                      <p:to>
                                        <p:strVal val="visible"/>
                                      </p:to>
                                    </p:set>
                                    <p:anim calcmode="lin" valueType="num">
                                      <p:cBhvr additive="base">
                                        <p:cTn id="72" dur="500" fill="hold"/>
                                        <p:tgtEl>
                                          <p:spTgt spid="36"/>
                                        </p:tgtEl>
                                        <p:attrNameLst>
                                          <p:attrName>ppt_x</p:attrName>
                                        </p:attrNameLst>
                                      </p:cBhvr>
                                      <p:tavLst>
                                        <p:tav tm="0">
                                          <p:val>
                                            <p:strVal val="1+#ppt_w/2"/>
                                          </p:val>
                                        </p:tav>
                                        <p:tav tm="100000">
                                          <p:val>
                                            <p:strVal val="#ppt_x"/>
                                          </p:val>
                                        </p:tav>
                                      </p:tavLst>
                                    </p:anim>
                                    <p:anim calcmode="lin" valueType="num">
                                      <p:cBhvr additive="base">
                                        <p:cTn id="73" dur="500" fill="hold"/>
                                        <p:tgtEl>
                                          <p:spTgt spid="36"/>
                                        </p:tgtEl>
                                        <p:attrNameLst>
                                          <p:attrName>ppt_y</p:attrName>
                                        </p:attrNameLst>
                                      </p:cBhvr>
                                      <p:tavLst>
                                        <p:tav tm="0">
                                          <p:val>
                                            <p:strVal val="#ppt_y"/>
                                          </p:val>
                                        </p:tav>
                                        <p:tav tm="100000">
                                          <p:val>
                                            <p:strVal val="#ppt_y"/>
                                          </p:val>
                                        </p:tav>
                                      </p:tavLst>
                                    </p:anim>
                                  </p:childTnLst>
                                </p:cTn>
                              </p:par>
                              <p:par>
                                <p:cTn id="74" presetID="2" presetClass="entr" presetSubtype="2" fill="hold" grpId="0" nodeType="withEffect">
                                  <p:stCondLst>
                                    <p:cond delay="0"/>
                                  </p:stCondLst>
                                  <p:childTnLst>
                                    <p:set>
                                      <p:cBhvr>
                                        <p:cTn id="75" dur="1" fill="hold">
                                          <p:stCondLst>
                                            <p:cond delay="0"/>
                                          </p:stCondLst>
                                        </p:cTn>
                                        <p:tgtEl>
                                          <p:spTgt spid="38"/>
                                        </p:tgtEl>
                                        <p:attrNameLst>
                                          <p:attrName>style.visibility</p:attrName>
                                        </p:attrNameLst>
                                      </p:cBhvr>
                                      <p:to>
                                        <p:strVal val="visible"/>
                                      </p:to>
                                    </p:set>
                                    <p:anim calcmode="lin" valueType="num">
                                      <p:cBhvr additive="base">
                                        <p:cTn id="76" dur="500" fill="hold"/>
                                        <p:tgtEl>
                                          <p:spTgt spid="38"/>
                                        </p:tgtEl>
                                        <p:attrNameLst>
                                          <p:attrName>ppt_x</p:attrName>
                                        </p:attrNameLst>
                                      </p:cBhvr>
                                      <p:tavLst>
                                        <p:tav tm="0">
                                          <p:val>
                                            <p:strVal val="1+#ppt_w/2"/>
                                          </p:val>
                                        </p:tav>
                                        <p:tav tm="100000">
                                          <p:val>
                                            <p:strVal val="#ppt_x"/>
                                          </p:val>
                                        </p:tav>
                                      </p:tavLst>
                                    </p:anim>
                                    <p:anim calcmode="lin" valueType="num">
                                      <p:cBhvr additive="base">
                                        <p:cTn id="77" dur="500" fill="hold"/>
                                        <p:tgtEl>
                                          <p:spTgt spid="38"/>
                                        </p:tgtEl>
                                        <p:attrNameLst>
                                          <p:attrName>ppt_y</p:attrName>
                                        </p:attrNameLst>
                                      </p:cBhvr>
                                      <p:tavLst>
                                        <p:tav tm="0">
                                          <p:val>
                                            <p:strVal val="#ppt_y"/>
                                          </p:val>
                                        </p:tav>
                                        <p:tav tm="100000">
                                          <p:val>
                                            <p:strVal val="#ppt_y"/>
                                          </p:val>
                                        </p:tav>
                                      </p:tavLst>
                                    </p:anim>
                                  </p:childTnLst>
                                </p:cTn>
                              </p:par>
                              <p:par>
                                <p:cTn id="78" presetID="2" presetClass="entr" presetSubtype="2" fill="hold" grpId="0" nodeType="withEffect">
                                  <p:stCondLst>
                                    <p:cond delay="0"/>
                                  </p:stCondLst>
                                  <p:childTnLst>
                                    <p:set>
                                      <p:cBhvr>
                                        <p:cTn id="79" dur="1" fill="hold">
                                          <p:stCondLst>
                                            <p:cond delay="0"/>
                                          </p:stCondLst>
                                        </p:cTn>
                                        <p:tgtEl>
                                          <p:spTgt spid="189446"/>
                                        </p:tgtEl>
                                        <p:attrNameLst>
                                          <p:attrName>style.visibility</p:attrName>
                                        </p:attrNameLst>
                                      </p:cBhvr>
                                      <p:to>
                                        <p:strVal val="visible"/>
                                      </p:to>
                                    </p:set>
                                    <p:anim calcmode="lin" valueType="num">
                                      <p:cBhvr additive="base">
                                        <p:cTn id="80" dur="500" fill="hold"/>
                                        <p:tgtEl>
                                          <p:spTgt spid="189446"/>
                                        </p:tgtEl>
                                        <p:attrNameLst>
                                          <p:attrName>ppt_x</p:attrName>
                                        </p:attrNameLst>
                                      </p:cBhvr>
                                      <p:tavLst>
                                        <p:tav tm="0">
                                          <p:val>
                                            <p:strVal val="1+#ppt_w/2"/>
                                          </p:val>
                                        </p:tav>
                                        <p:tav tm="100000">
                                          <p:val>
                                            <p:strVal val="#ppt_x"/>
                                          </p:val>
                                        </p:tav>
                                      </p:tavLst>
                                    </p:anim>
                                    <p:anim calcmode="lin" valueType="num">
                                      <p:cBhvr additive="base">
                                        <p:cTn id="81" dur="500" fill="hold"/>
                                        <p:tgtEl>
                                          <p:spTgt spid="189446"/>
                                        </p:tgtEl>
                                        <p:attrNameLst>
                                          <p:attrName>ppt_y</p:attrName>
                                        </p:attrNameLst>
                                      </p:cBhvr>
                                      <p:tavLst>
                                        <p:tav tm="0">
                                          <p:val>
                                            <p:strVal val="#ppt_y"/>
                                          </p:val>
                                        </p:tav>
                                        <p:tav tm="100000">
                                          <p:val>
                                            <p:strVal val="#ppt_y"/>
                                          </p:val>
                                        </p:tav>
                                      </p:tavLst>
                                    </p:anim>
                                  </p:childTnLst>
                                </p:cTn>
                              </p:par>
                              <p:par>
                                <p:cTn id="82" presetID="2" presetClass="entr" presetSubtype="2" fill="hold" grpId="0" nodeType="withEffect">
                                  <p:stCondLst>
                                    <p:cond delay="0"/>
                                  </p:stCondLst>
                                  <p:childTnLst>
                                    <p:set>
                                      <p:cBhvr>
                                        <p:cTn id="83" dur="1" fill="hold">
                                          <p:stCondLst>
                                            <p:cond delay="0"/>
                                          </p:stCondLst>
                                        </p:cTn>
                                        <p:tgtEl>
                                          <p:spTgt spid="40"/>
                                        </p:tgtEl>
                                        <p:attrNameLst>
                                          <p:attrName>style.visibility</p:attrName>
                                        </p:attrNameLst>
                                      </p:cBhvr>
                                      <p:to>
                                        <p:strVal val="visible"/>
                                      </p:to>
                                    </p:set>
                                    <p:anim calcmode="lin" valueType="num">
                                      <p:cBhvr additive="base">
                                        <p:cTn id="84" dur="500" fill="hold"/>
                                        <p:tgtEl>
                                          <p:spTgt spid="40"/>
                                        </p:tgtEl>
                                        <p:attrNameLst>
                                          <p:attrName>ppt_x</p:attrName>
                                        </p:attrNameLst>
                                      </p:cBhvr>
                                      <p:tavLst>
                                        <p:tav tm="0">
                                          <p:val>
                                            <p:strVal val="1+#ppt_w/2"/>
                                          </p:val>
                                        </p:tav>
                                        <p:tav tm="100000">
                                          <p:val>
                                            <p:strVal val="#ppt_x"/>
                                          </p:val>
                                        </p:tav>
                                      </p:tavLst>
                                    </p:anim>
                                    <p:anim calcmode="lin" valueType="num">
                                      <p:cBhvr additive="base">
                                        <p:cTn id="85" dur="500" fill="hold"/>
                                        <p:tgtEl>
                                          <p:spTgt spid="40"/>
                                        </p:tgtEl>
                                        <p:attrNameLst>
                                          <p:attrName>ppt_y</p:attrName>
                                        </p:attrNameLst>
                                      </p:cBhvr>
                                      <p:tavLst>
                                        <p:tav tm="0">
                                          <p:val>
                                            <p:strVal val="#ppt_y"/>
                                          </p:val>
                                        </p:tav>
                                        <p:tav tm="100000">
                                          <p:val>
                                            <p:strVal val="#ppt_y"/>
                                          </p:val>
                                        </p:tav>
                                      </p:tavLst>
                                    </p:anim>
                                  </p:childTnLst>
                                </p:cTn>
                              </p:par>
                            </p:childTnLst>
                          </p:cTn>
                        </p:par>
                        <p:par>
                          <p:cTn id="86" fill="hold">
                            <p:stCondLst>
                              <p:cond delay="500"/>
                            </p:stCondLst>
                            <p:childTnLst>
                              <p:par>
                                <p:cTn id="87" presetID="9" presetClass="entr" presetSubtype="0" fill="hold" grpId="0" nodeType="afterEffect">
                                  <p:stCondLst>
                                    <p:cond delay="0"/>
                                  </p:stCondLst>
                                  <p:childTnLst>
                                    <p:set>
                                      <p:cBhvr>
                                        <p:cTn id="88" dur="1" fill="hold">
                                          <p:stCondLst>
                                            <p:cond delay="0"/>
                                          </p:stCondLst>
                                        </p:cTn>
                                        <p:tgtEl>
                                          <p:spTgt spid="37"/>
                                        </p:tgtEl>
                                        <p:attrNameLst>
                                          <p:attrName>style.visibility</p:attrName>
                                        </p:attrNameLst>
                                      </p:cBhvr>
                                      <p:to>
                                        <p:strVal val="visible"/>
                                      </p:to>
                                    </p:set>
                                    <p:animEffect transition="in" filter="dissolve">
                                      <p:cBhvr>
                                        <p:cTn id="89" dur="500"/>
                                        <p:tgtEl>
                                          <p:spTgt spid="37"/>
                                        </p:tgtEl>
                                      </p:cBhvr>
                                    </p:animEffect>
                                  </p:childTnLst>
                                </p:cTn>
                              </p:par>
                              <p:par>
                                <p:cTn id="90" presetID="9" presetClass="entr" presetSubtype="0" fill="hold" grpId="0" nodeType="withEffect">
                                  <p:stCondLst>
                                    <p:cond delay="0"/>
                                  </p:stCondLst>
                                  <p:childTnLst>
                                    <p:set>
                                      <p:cBhvr>
                                        <p:cTn id="91" dur="1" fill="hold">
                                          <p:stCondLst>
                                            <p:cond delay="0"/>
                                          </p:stCondLst>
                                        </p:cTn>
                                        <p:tgtEl>
                                          <p:spTgt spid="39"/>
                                        </p:tgtEl>
                                        <p:attrNameLst>
                                          <p:attrName>style.visibility</p:attrName>
                                        </p:attrNameLst>
                                      </p:cBhvr>
                                      <p:to>
                                        <p:strVal val="visible"/>
                                      </p:to>
                                    </p:set>
                                    <p:animEffect transition="in" filter="dissolve">
                                      <p:cBhvr>
                                        <p:cTn id="92" dur="500"/>
                                        <p:tgtEl>
                                          <p:spTgt spid="39"/>
                                        </p:tgtEl>
                                      </p:cBhvr>
                                    </p:animEffect>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41"/>
                                        </p:tgtEl>
                                        <p:attrNameLst>
                                          <p:attrName>style.visibility</p:attrName>
                                        </p:attrNameLst>
                                      </p:cBhvr>
                                      <p:to>
                                        <p:strVal val="visible"/>
                                      </p:to>
                                    </p:set>
                                    <p:anim calcmode="lin" valueType="num">
                                      <p:cBhvr additive="base">
                                        <p:cTn id="97" dur="500" fill="hold"/>
                                        <p:tgtEl>
                                          <p:spTgt spid="41"/>
                                        </p:tgtEl>
                                        <p:attrNameLst>
                                          <p:attrName>ppt_x</p:attrName>
                                        </p:attrNameLst>
                                      </p:cBhvr>
                                      <p:tavLst>
                                        <p:tav tm="0">
                                          <p:val>
                                            <p:strVal val="#ppt_x"/>
                                          </p:val>
                                        </p:tav>
                                        <p:tav tm="100000">
                                          <p:val>
                                            <p:strVal val="#ppt_x"/>
                                          </p:val>
                                        </p:tav>
                                      </p:tavLst>
                                    </p:anim>
                                    <p:anim calcmode="lin" valueType="num">
                                      <p:cBhvr additive="base">
                                        <p:cTn id="98"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446" grpId="0"/>
      <p:bldP spid="7" grpId="0"/>
      <p:bldP spid="15" grpId="0"/>
      <p:bldP spid="16" grpId="0"/>
      <p:bldP spid="19" grpId="0"/>
      <p:bldP spid="14" grpId="0" animBg="1"/>
      <p:bldP spid="22" grpId="0" animBg="1"/>
      <p:bldP spid="23" grpId="0" animBg="1"/>
      <p:bldP spid="24" grpId="0" animBg="1"/>
      <p:bldP spid="17" grpId="0"/>
      <p:bldP spid="26" grpId="0"/>
      <p:bldP spid="27" grpId="0"/>
      <p:bldP spid="28" grpId="0"/>
      <p:bldP spid="29" grpId="0" animBg="1"/>
      <p:bldP spid="31" grpId="0"/>
      <p:bldP spid="25" grpId="0" animBg="1"/>
      <p:bldP spid="35" grpId="0" animBg="1"/>
      <p:bldP spid="36" grpId="0"/>
      <p:bldP spid="37" grpId="0" animBg="1"/>
      <p:bldP spid="38" grpId="0"/>
      <p:bldP spid="39" grpId="0" animBg="1"/>
      <p:bldP spid="40" grpId="0" animBg="1"/>
      <p:bldP spid="4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4"/>
          <p:cNvSpPr>
            <a:spLocks noGrp="1"/>
          </p:cNvSpPr>
          <p:nvPr>
            <p:ph type="sldNum" sz="quarter" idx="4294967295"/>
          </p:nvPr>
        </p:nvSpPr>
        <p:spPr>
          <a:xfrm>
            <a:off x="8499372" y="6510145"/>
            <a:ext cx="515817" cy="231775"/>
          </a:xfrm>
          <a:prstGeom prst="rect">
            <a:avLst/>
          </a:prstGeom>
        </p:spPr>
        <p:txBody>
          <a:bodyPr/>
          <a:lstStyle/>
          <a:p>
            <a:fld id="{252510BA-9683-423A-8E90-C514D0265424}" type="slidenum">
              <a:rPr lang="en-US" altLang="en-US" sz="1200">
                <a:latin typeface="Arial" panose="020B0604020202020204" pitchFamily="34" charset="0"/>
                <a:cs typeface="Arial" panose="020B0604020202020204" pitchFamily="34" charset="0"/>
              </a:rPr>
              <a:pPr/>
              <a:t>14</a:t>
            </a:fld>
            <a:endParaRPr lang="en-US" altLang="en-US" sz="1200">
              <a:latin typeface="Arial" panose="020B0604020202020204" pitchFamily="34" charset="0"/>
              <a:cs typeface="Arial" panose="020B0604020202020204" pitchFamily="34" charset="0"/>
            </a:endParaRPr>
          </a:p>
        </p:txBody>
      </p:sp>
      <p:sp>
        <p:nvSpPr>
          <p:cNvPr id="137218"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aphicFrame>
        <p:nvGraphicFramePr>
          <p:cNvPr id="137221" name="Object 5"/>
          <p:cNvGraphicFramePr>
            <a:graphicFrameLocks/>
          </p:cNvGraphicFramePr>
          <p:nvPr>
            <p:extLst>
              <p:ext uri="{D42A27DB-BD31-4B8C-83A1-F6EECF244321}">
                <p14:modId xmlns:p14="http://schemas.microsoft.com/office/powerpoint/2010/main" val="379698651"/>
              </p:ext>
            </p:extLst>
          </p:nvPr>
        </p:nvGraphicFramePr>
        <p:xfrm>
          <a:off x="472440" y="3968433"/>
          <a:ext cx="8158163" cy="1690687"/>
        </p:xfrm>
        <a:graphic>
          <a:graphicData uri="http://schemas.openxmlformats.org/presentationml/2006/ole">
            <mc:AlternateContent xmlns:mc="http://schemas.openxmlformats.org/markup-compatibility/2006">
              <mc:Choice xmlns:v="urn:schemas-microsoft-com:vml" Requires="v">
                <p:oleObj spid="_x0000_s6157" name="Equation" r:id="rId4" imgW="3797280" imgH="1002960" progId="Equation.DSMT4">
                  <p:embed/>
                </p:oleObj>
              </mc:Choice>
              <mc:Fallback>
                <p:oleObj name="Equation" r:id="rId4" imgW="3797280" imgH="1002960" progId="Equation.DSMT4">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2440" y="3968433"/>
                        <a:ext cx="8158163" cy="1690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37222" name="Rectangle 6"/>
          <p:cNvSpPr>
            <a:spLocks noChangeArrowheads="1"/>
          </p:cNvSpPr>
          <p:nvPr/>
        </p:nvSpPr>
        <p:spPr bwMode="auto">
          <a:xfrm>
            <a:off x="442277" y="5819914"/>
            <a:ext cx="8158163" cy="707886"/>
          </a:xfrm>
          <a:prstGeom prst="rect">
            <a:avLst/>
          </a:prstGeom>
          <a:solidFill>
            <a:srgbClr val="FFFFCC"/>
          </a:solidFill>
          <a:ln w="38100" cmpd="dbl">
            <a:solidFill>
              <a:schemeClr val="tx1"/>
            </a:solidFill>
            <a:miter lim="800000"/>
            <a:headEnd/>
            <a:tailEnd/>
          </a:ln>
          <a:effectLst/>
          <a:extLst/>
        </p:spPr>
        <p:txBody>
          <a:bodyPr wrap="square">
            <a:spAutoFit/>
          </a:bodyPr>
          <a:lstStyle/>
          <a:p>
            <a:pPr algn="ctr"/>
            <a:r>
              <a:rPr lang="en-US" altLang="en-US" sz="2000" b="1" dirty="0">
                <a:latin typeface="+mn-lt"/>
              </a:rPr>
              <a:t>If Cook’s D &gt; 50th percentile of the F distribution for (p, n-p) degrees of freedom, then the observation is considered influential.</a:t>
            </a:r>
          </a:p>
        </p:txBody>
      </p:sp>
      <p:sp>
        <p:nvSpPr>
          <p:cNvPr id="137225" name="Rectangle 9"/>
          <p:cNvSpPr>
            <a:spLocks noChangeArrowheads="1"/>
          </p:cNvSpPr>
          <p:nvPr/>
        </p:nvSpPr>
        <p:spPr bwMode="auto">
          <a:xfrm>
            <a:off x="139394" y="812661"/>
            <a:ext cx="8699806" cy="30784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8" rIns="92075" bIns="46038">
            <a:spAutoFit/>
          </a:bodyPr>
          <a:lstStyle/>
          <a:p>
            <a:pPr eaLnBrk="0" hangingPunct="0"/>
            <a:r>
              <a:rPr lang="en-US" altLang="en-US" sz="2400" b="1" dirty="0" smtClean="0">
                <a:latin typeface="+mn-lt"/>
                <a:cs typeface="Calibri" panose="020F0502020204030204" pitchFamily="34" charset="0"/>
              </a:rPr>
              <a:t>An observation is considered </a:t>
            </a:r>
            <a:r>
              <a:rPr lang="en-US" altLang="en-US" sz="2400" b="1" dirty="0" smtClean="0">
                <a:solidFill>
                  <a:srgbClr val="A50021"/>
                </a:solidFill>
                <a:latin typeface="+mn-lt"/>
                <a:cs typeface="Calibri" panose="020F0502020204030204" pitchFamily="34" charset="0"/>
              </a:rPr>
              <a:t>influential</a:t>
            </a:r>
            <a:r>
              <a:rPr lang="en-US" altLang="en-US" sz="2400" b="1" dirty="0" smtClean="0">
                <a:latin typeface="+mn-lt"/>
                <a:cs typeface="Calibri" panose="020F0502020204030204" pitchFamily="34" charset="0"/>
              </a:rPr>
              <a:t> by having:</a:t>
            </a:r>
          </a:p>
          <a:p>
            <a:pPr marL="914400" lvl="1" indent="-457200" eaLnBrk="0" hangingPunct="0">
              <a:buFont typeface="Arial" panose="020B0604020202020204" pitchFamily="34" charset="0"/>
              <a:buChar char="•"/>
            </a:pPr>
            <a:r>
              <a:rPr lang="en-US" altLang="en-US" sz="2200" dirty="0" smtClean="0">
                <a:latin typeface="+mn-lt"/>
                <a:cs typeface="Calibri" panose="020F0502020204030204" pitchFamily="34" charset="0"/>
              </a:rPr>
              <a:t>a moderate leverage value and a large residual,</a:t>
            </a:r>
          </a:p>
          <a:p>
            <a:pPr marL="914400" lvl="1" indent="-457200" eaLnBrk="0" hangingPunct="0">
              <a:buFont typeface="Arial" panose="020B0604020202020204" pitchFamily="34" charset="0"/>
              <a:buChar char="•"/>
            </a:pPr>
            <a:r>
              <a:rPr lang="en-US" altLang="en-US" sz="2200" dirty="0" smtClean="0">
                <a:latin typeface="+mn-lt"/>
                <a:cs typeface="Calibri" panose="020F0502020204030204" pitchFamily="34" charset="0"/>
              </a:rPr>
              <a:t>a large leverage value and a moderate residual, or</a:t>
            </a:r>
          </a:p>
          <a:p>
            <a:pPr marL="914400" lvl="1" indent="-457200" eaLnBrk="0" hangingPunct="0">
              <a:buFont typeface="Arial" panose="020B0604020202020204" pitchFamily="34" charset="0"/>
              <a:buChar char="•"/>
            </a:pPr>
            <a:r>
              <a:rPr lang="en-US" altLang="en-US" sz="2200" dirty="0" smtClean="0">
                <a:latin typeface="+mn-lt"/>
                <a:cs typeface="Calibri" panose="020F0502020204030204" pitchFamily="34" charset="0"/>
              </a:rPr>
              <a:t>a large leverage value and a large </a:t>
            </a:r>
            <a:r>
              <a:rPr lang="en-US" altLang="en-US" sz="2200" dirty="0" smtClean="0">
                <a:latin typeface="+mn-lt"/>
                <a:cs typeface="Calibri" panose="020F0502020204030204" pitchFamily="34" charset="0"/>
              </a:rPr>
              <a:t>residual.</a:t>
            </a:r>
            <a:endParaRPr lang="en-US" altLang="en-US" sz="2200" dirty="0" smtClean="0">
              <a:latin typeface="+mn-lt"/>
              <a:cs typeface="Calibri" panose="020F0502020204030204" pitchFamily="34" charset="0"/>
            </a:endParaRPr>
          </a:p>
          <a:p>
            <a:pPr marL="914400" lvl="1" indent="-457200" eaLnBrk="0" hangingPunct="0">
              <a:buFont typeface="+mj-lt"/>
              <a:buAutoNum type="arabicPeriod"/>
            </a:pPr>
            <a:endParaRPr lang="en-US" altLang="en-US" sz="1200" dirty="0" smtClean="0">
              <a:latin typeface="+mn-lt"/>
            </a:endParaRPr>
          </a:p>
          <a:p>
            <a:pPr eaLnBrk="0" hangingPunct="0"/>
            <a:r>
              <a:rPr lang="en-US" altLang="en-US" sz="2400" b="1" dirty="0" smtClean="0">
                <a:solidFill>
                  <a:srgbClr val="A50021"/>
                </a:solidFill>
                <a:latin typeface="+mn-lt"/>
                <a:cs typeface="Calibri" panose="020F0502020204030204" pitchFamily="34" charset="0"/>
              </a:rPr>
              <a:t>Cook’s </a:t>
            </a:r>
            <a:r>
              <a:rPr lang="en-US" altLang="en-US" sz="2400" b="1" dirty="0">
                <a:solidFill>
                  <a:srgbClr val="A50021"/>
                </a:solidFill>
                <a:latin typeface="+mn-lt"/>
                <a:cs typeface="Calibri" panose="020F0502020204030204" pitchFamily="34" charset="0"/>
              </a:rPr>
              <a:t>Distance </a:t>
            </a:r>
            <a:r>
              <a:rPr lang="en-US" altLang="en-US" sz="2400" dirty="0">
                <a:latin typeface="+mn-lt"/>
                <a:cs typeface="Calibri" panose="020F0502020204030204" pitchFamily="34" charset="0"/>
              </a:rPr>
              <a:t>(Cook’s D) </a:t>
            </a:r>
            <a:r>
              <a:rPr lang="en-US" altLang="en-US" sz="2400" b="1" dirty="0" smtClean="0">
                <a:latin typeface="+mn-lt"/>
                <a:cs typeface="Calibri" panose="020F0502020204030204" pitchFamily="34" charset="0"/>
              </a:rPr>
              <a:t>is a statistic that is commonly used to </a:t>
            </a:r>
            <a:r>
              <a:rPr lang="en-US" altLang="en-US" sz="2400" b="1" dirty="0">
                <a:latin typeface="+mn-lt"/>
                <a:cs typeface="Calibri" panose="020F0502020204030204" pitchFamily="34" charset="0"/>
              </a:rPr>
              <a:t>determine if an observation is </a:t>
            </a:r>
            <a:r>
              <a:rPr lang="en-US" altLang="en-US" sz="2400" b="1" dirty="0" smtClean="0">
                <a:latin typeface="+mn-lt"/>
                <a:cs typeface="Calibri" panose="020F0502020204030204" pitchFamily="34" charset="0"/>
              </a:rPr>
              <a:t>influential.</a:t>
            </a:r>
          </a:p>
          <a:p>
            <a:pPr marL="800100" lvl="1" indent="-342900" eaLnBrk="0" hangingPunct="0">
              <a:buFont typeface="Arial" panose="020B0604020202020204" pitchFamily="34" charset="0"/>
              <a:buChar char="•"/>
            </a:pPr>
            <a:r>
              <a:rPr lang="en-US" altLang="en-US" sz="2200" dirty="0" smtClean="0">
                <a:latin typeface="+mn-lt"/>
                <a:cs typeface="Calibri" panose="020F0502020204030204" pitchFamily="34" charset="0"/>
              </a:rPr>
              <a:t>The </a:t>
            </a:r>
            <a:r>
              <a:rPr lang="en-US" altLang="en-US" sz="2200" dirty="0">
                <a:latin typeface="+mn-lt"/>
                <a:cs typeface="Calibri" panose="020F0502020204030204" pitchFamily="34" charset="0"/>
              </a:rPr>
              <a:t>distance an observation would be from a regression equation built with this observation omitted from the </a:t>
            </a:r>
            <a:r>
              <a:rPr lang="en-US" altLang="en-US" sz="2200" dirty="0" smtClean="0">
                <a:latin typeface="+mn-lt"/>
                <a:cs typeface="Calibri" panose="020F0502020204030204" pitchFamily="34" charset="0"/>
              </a:rPr>
              <a:t>dataset</a:t>
            </a:r>
            <a:endParaRPr lang="en-US" altLang="en-US" sz="2200" dirty="0">
              <a:latin typeface="+mn-lt"/>
              <a:cs typeface="Calibri" panose="020F0502020204030204" pitchFamily="34" charset="0"/>
            </a:endParaRPr>
          </a:p>
        </p:txBody>
      </p:sp>
      <p:sp>
        <p:nvSpPr>
          <p:cNvPr id="137229" name="Rectangle 13"/>
          <p:cNvSpPr>
            <a:spLocks noGrp="1" noChangeArrowheads="1"/>
          </p:cNvSpPr>
          <p:nvPr>
            <p:ph type="title"/>
          </p:nvPr>
        </p:nvSpPr>
        <p:spPr>
          <a:xfrm>
            <a:off x="126611" y="5080"/>
            <a:ext cx="8862646" cy="659240"/>
          </a:xfrm>
          <a:noFill/>
          <a:ln/>
        </p:spPr>
        <p:txBody>
          <a:bodyPr/>
          <a:lstStyle/>
          <a:p>
            <a:r>
              <a:rPr lang="en-US" altLang="en-US" sz="2800" b="1" dirty="0"/>
              <a:t>Outliers with Respect to </a:t>
            </a:r>
            <a:r>
              <a:rPr lang="en-US" altLang="en-US" sz="2800" b="1" dirty="0" err="1" smtClean="0"/>
              <a:t>Y</a:t>
            </a:r>
            <a:r>
              <a:rPr lang="en-US" altLang="en-US" sz="2800" b="1" baseline="-25000" dirty="0" err="1" smtClean="0"/>
              <a:t>x</a:t>
            </a:r>
            <a:r>
              <a:rPr lang="en-US" altLang="en-US" sz="2800" baseline="-25000" dirty="0" smtClean="0"/>
              <a:t/>
            </a:r>
            <a:br>
              <a:rPr lang="en-US" altLang="en-US" sz="2800" baseline="-25000" dirty="0" smtClean="0"/>
            </a:br>
            <a:r>
              <a:rPr lang="en-US" altLang="en-US" sz="1800" dirty="0" smtClean="0"/>
              <a:t>Observations </a:t>
            </a:r>
            <a:r>
              <a:rPr lang="en-US" altLang="en-US" sz="1800" dirty="0" smtClean="0">
                <a:solidFill>
                  <a:srgbClr val="A50021"/>
                </a:solidFill>
              </a:rPr>
              <a:t>Influencing</a:t>
            </a:r>
            <a:r>
              <a:rPr lang="en-US" altLang="en-US" sz="1800" dirty="0" smtClean="0"/>
              <a:t> the Regression Coefficients </a:t>
            </a:r>
            <a:endParaRPr lang="en-US" altLang="en-US" sz="1800" dirty="0"/>
          </a:p>
        </p:txBody>
      </p:sp>
    </p:spTree>
    <p:extLst>
      <p:ext uri="{BB962C8B-B14F-4D97-AF65-F5344CB8AC3E}">
        <p14:creationId xmlns:p14="http://schemas.microsoft.com/office/powerpoint/2010/main" val="2259733311"/>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7225">
                                            <p:txEl>
                                              <p:pRg st="0" end="0"/>
                                            </p:txEl>
                                          </p:spTgt>
                                        </p:tgtEl>
                                        <p:attrNameLst>
                                          <p:attrName>style.visibility</p:attrName>
                                        </p:attrNameLst>
                                      </p:cBhvr>
                                      <p:to>
                                        <p:strVal val="visible"/>
                                      </p:to>
                                    </p:set>
                                    <p:anim calcmode="lin" valueType="num">
                                      <p:cBhvr additive="base">
                                        <p:cTn id="7" dur="500" fill="hold"/>
                                        <p:tgtEl>
                                          <p:spTgt spid="13722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722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37225">
                                            <p:txEl>
                                              <p:pRg st="1" end="1"/>
                                            </p:txEl>
                                          </p:spTgt>
                                        </p:tgtEl>
                                        <p:attrNameLst>
                                          <p:attrName>style.visibility</p:attrName>
                                        </p:attrNameLst>
                                      </p:cBhvr>
                                      <p:to>
                                        <p:strVal val="visible"/>
                                      </p:to>
                                    </p:set>
                                    <p:anim calcmode="lin" valueType="num">
                                      <p:cBhvr additive="base">
                                        <p:cTn id="11" dur="500" fill="hold"/>
                                        <p:tgtEl>
                                          <p:spTgt spid="13722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3722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37225">
                                            <p:txEl>
                                              <p:pRg st="2" end="2"/>
                                            </p:txEl>
                                          </p:spTgt>
                                        </p:tgtEl>
                                        <p:attrNameLst>
                                          <p:attrName>style.visibility</p:attrName>
                                        </p:attrNameLst>
                                      </p:cBhvr>
                                      <p:to>
                                        <p:strVal val="visible"/>
                                      </p:to>
                                    </p:set>
                                    <p:anim calcmode="lin" valueType="num">
                                      <p:cBhvr additive="base">
                                        <p:cTn id="15" dur="500" fill="hold"/>
                                        <p:tgtEl>
                                          <p:spTgt spid="13722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37225">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37225">
                                            <p:txEl>
                                              <p:pRg st="3" end="3"/>
                                            </p:txEl>
                                          </p:spTgt>
                                        </p:tgtEl>
                                        <p:attrNameLst>
                                          <p:attrName>style.visibility</p:attrName>
                                        </p:attrNameLst>
                                      </p:cBhvr>
                                      <p:to>
                                        <p:strVal val="visible"/>
                                      </p:to>
                                    </p:set>
                                    <p:anim calcmode="lin" valueType="num">
                                      <p:cBhvr additive="base">
                                        <p:cTn id="19" dur="500" fill="hold"/>
                                        <p:tgtEl>
                                          <p:spTgt spid="13722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722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7225">
                                            <p:txEl>
                                              <p:pRg st="5" end="5"/>
                                            </p:txEl>
                                          </p:spTgt>
                                        </p:tgtEl>
                                        <p:attrNameLst>
                                          <p:attrName>style.visibility</p:attrName>
                                        </p:attrNameLst>
                                      </p:cBhvr>
                                      <p:to>
                                        <p:strVal val="visible"/>
                                      </p:to>
                                    </p:set>
                                    <p:anim calcmode="lin" valueType="num">
                                      <p:cBhvr additive="base">
                                        <p:cTn id="25" dur="500" fill="hold"/>
                                        <p:tgtEl>
                                          <p:spTgt spid="137225">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7225">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37225">
                                            <p:txEl>
                                              <p:pRg st="6" end="6"/>
                                            </p:txEl>
                                          </p:spTgt>
                                        </p:tgtEl>
                                        <p:attrNameLst>
                                          <p:attrName>style.visibility</p:attrName>
                                        </p:attrNameLst>
                                      </p:cBhvr>
                                      <p:to>
                                        <p:strVal val="visible"/>
                                      </p:to>
                                    </p:set>
                                    <p:anim calcmode="lin" valueType="num">
                                      <p:cBhvr additive="base">
                                        <p:cTn id="29" dur="500" fill="hold"/>
                                        <p:tgtEl>
                                          <p:spTgt spid="137225">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3722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nodeType="clickEffect">
                                  <p:stCondLst>
                                    <p:cond delay="0"/>
                                  </p:stCondLst>
                                  <p:childTnLst>
                                    <p:set>
                                      <p:cBhvr>
                                        <p:cTn id="34" dur="1" fill="hold">
                                          <p:stCondLst>
                                            <p:cond delay="0"/>
                                          </p:stCondLst>
                                        </p:cTn>
                                        <p:tgtEl>
                                          <p:spTgt spid="137221"/>
                                        </p:tgtEl>
                                        <p:attrNameLst>
                                          <p:attrName>style.visibility</p:attrName>
                                        </p:attrNameLst>
                                      </p:cBhvr>
                                      <p:to>
                                        <p:strVal val="visible"/>
                                      </p:to>
                                    </p:set>
                                    <p:animEffect transition="in" filter="dissolve">
                                      <p:cBhvr>
                                        <p:cTn id="35" dur="500"/>
                                        <p:tgtEl>
                                          <p:spTgt spid="137221"/>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137222"/>
                                        </p:tgtEl>
                                        <p:attrNameLst>
                                          <p:attrName>style.visibility</p:attrName>
                                        </p:attrNameLst>
                                      </p:cBhvr>
                                      <p:to>
                                        <p:strVal val="visible"/>
                                      </p:to>
                                    </p:set>
                                    <p:anim calcmode="lin" valueType="num">
                                      <p:cBhvr additive="base">
                                        <p:cTn id="40" dur="500" fill="hold"/>
                                        <p:tgtEl>
                                          <p:spTgt spid="137222"/>
                                        </p:tgtEl>
                                        <p:attrNameLst>
                                          <p:attrName>ppt_x</p:attrName>
                                        </p:attrNameLst>
                                      </p:cBhvr>
                                      <p:tavLst>
                                        <p:tav tm="0">
                                          <p:val>
                                            <p:strVal val="#ppt_x"/>
                                          </p:val>
                                        </p:tav>
                                        <p:tav tm="100000">
                                          <p:val>
                                            <p:strVal val="#ppt_x"/>
                                          </p:val>
                                        </p:tav>
                                      </p:tavLst>
                                    </p:anim>
                                    <p:anim calcmode="lin" valueType="num">
                                      <p:cBhvr additive="base">
                                        <p:cTn id="41" dur="500" fill="hold"/>
                                        <p:tgtEl>
                                          <p:spTgt spid="1372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22" grpId="0" animBg="1"/>
      <p:bldP spid="13722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4"/>
          <p:cNvSpPr>
            <a:spLocks noGrp="1"/>
          </p:cNvSpPr>
          <p:nvPr>
            <p:ph type="sldNum" sz="quarter" idx="4294967295"/>
          </p:nvPr>
        </p:nvSpPr>
        <p:spPr>
          <a:xfrm>
            <a:off x="8620089" y="6482080"/>
            <a:ext cx="457200" cy="231775"/>
          </a:xfrm>
          <a:prstGeom prst="rect">
            <a:avLst/>
          </a:prstGeom>
        </p:spPr>
        <p:txBody>
          <a:bodyPr/>
          <a:lstStyle/>
          <a:p>
            <a:fld id="{252510BA-9683-423A-8E90-C514D0265424}" type="slidenum">
              <a:rPr lang="en-US" altLang="en-US" sz="1200">
                <a:latin typeface="Arial" panose="020B0604020202020204" pitchFamily="34" charset="0"/>
                <a:cs typeface="Arial" panose="020B0604020202020204" pitchFamily="34" charset="0"/>
              </a:rPr>
              <a:pPr/>
              <a:t>15</a:t>
            </a:fld>
            <a:endParaRPr lang="en-US" altLang="en-US" sz="1200">
              <a:latin typeface="Arial" panose="020B0604020202020204" pitchFamily="34" charset="0"/>
              <a:cs typeface="Arial" panose="020B0604020202020204" pitchFamily="34" charset="0"/>
            </a:endParaRPr>
          </a:p>
        </p:txBody>
      </p:sp>
      <p:sp>
        <p:nvSpPr>
          <p:cNvPr id="137218"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aphicFrame>
        <p:nvGraphicFramePr>
          <p:cNvPr id="137221" name="Object 5"/>
          <p:cNvGraphicFramePr>
            <a:graphicFrameLocks/>
          </p:cNvGraphicFramePr>
          <p:nvPr>
            <p:extLst>
              <p:ext uri="{D42A27DB-BD31-4B8C-83A1-F6EECF244321}">
                <p14:modId xmlns:p14="http://schemas.microsoft.com/office/powerpoint/2010/main" val="3402999026"/>
              </p:ext>
            </p:extLst>
          </p:nvPr>
        </p:nvGraphicFramePr>
        <p:xfrm>
          <a:off x="190194" y="1219200"/>
          <a:ext cx="7505936" cy="1411441"/>
        </p:xfrm>
        <a:graphic>
          <a:graphicData uri="http://schemas.openxmlformats.org/presentationml/2006/ole">
            <mc:AlternateContent xmlns:mc="http://schemas.openxmlformats.org/markup-compatibility/2006">
              <mc:Choice xmlns:v="urn:schemas-microsoft-com:vml" Requires="v">
                <p:oleObj spid="_x0000_s7181" name="Equation" r:id="rId4" imgW="3797280" imgH="1002960" progId="Equation.DSMT4">
                  <p:embed/>
                </p:oleObj>
              </mc:Choice>
              <mc:Fallback>
                <p:oleObj name="Equation" r:id="rId4" imgW="3797280" imgH="1002960" progId="Equation.DSMT4">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194" y="1219200"/>
                        <a:ext cx="7505936" cy="1411441"/>
                      </a:xfrm>
                      <a:prstGeom prst="rect">
                        <a:avLst/>
                      </a:prstGeom>
                      <a:noFill/>
                      <a:ln>
                        <a:noFill/>
                      </a:ln>
                      <a:effectLst/>
                      <a:extLst/>
                    </p:spPr>
                  </p:pic>
                </p:oleObj>
              </mc:Fallback>
            </mc:AlternateContent>
          </a:graphicData>
        </a:graphic>
      </p:graphicFrame>
      <p:sp>
        <p:nvSpPr>
          <p:cNvPr id="137222" name="Rectangle 6"/>
          <p:cNvSpPr>
            <a:spLocks noChangeArrowheads="1"/>
          </p:cNvSpPr>
          <p:nvPr/>
        </p:nvSpPr>
        <p:spPr bwMode="auto">
          <a:xfrm>
            <a:off x="152400" y="5867400"/>
            <a:ext cx="8852205" cy="400110"/>
          </a:xfrm>
          <a:prstGeom prst="rect">
            <a:avLst/>
          </a:prstGeom>
          <a:solidFill>
            <a:srgbClr val="FFFFCC"/>
          </a:solidFill>
          <a:ln w="38100" cmpd="dbl">
            <a:solidFill>
              <a:schemeClr val="tx1"/>
            </a:solidFill>
            <a:miter lim="800000"/>
            <a:headEnd/>
            <a:tailEnd/>
          </a:ln>
          <a:effectLst/>
          <a:extLst/>
        </p:spPr>
        <p:txBody>
          <a:bodyPr wrap="square">
            <a:spAutoFit/>
          </a:bodyPr>
          <a:lstStyle/>
          <a:p>
            <a:pPr algn="ctr"/>
            <a:r>
              <a:rPr lang="en-US" altLang="en-US" sz="2000" b="1" dirty="0" smtClean="0"/>
              <a:t>Cook’s D indicates that obs. </a:t>
            </a:r>
            <a:r>
              <a:rPr lang="en-US" altLang="en-US" sz="2000" b="1" dirty="0"/>
              <a:t>#</a:t>
            </a:r>
            <a:r>
              <a:rPr lang="en-US" altLang="en-US" sz="2000" b="1" dirty="0" smtClean="0"/>
              <a:t>16 is influential (aka “an unusual value”)</a:t>
            </a:r>
            <a:endParaRPr lang="en-US" altLang="en-US" sz="2000" b="1" dirty="0"/>
          </a:p>
        </p:txBody>
      </p:sp>
      <p:sp>
        <p:nvSpPr>
          <p:cNvPr id="137225" name="Rectangle 9"/>
          <p:cNvSpPr>
            <a:spLocks noChangeArrowheads="1"/>
          </p:cNvSpPr>
          <p:nvPr/>
        </p:nvSpPr>
        <p:spPr bwMode="auto">
          <a:xfrm>
            <a:off x="76200" y="762000"/>
            <a:ext cx="8865211" cy="400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8" rIns="92075" bIns="46038">
            <a:spAutoFit/>
          </a:bodyPr>
          <a:lstStyle/>
          <a:p>
            <a:pPr eaLnBrk="0" hangingPunct="0"/>
            <a:r>
              <a:rPr lang="en-US" altLang="en-US" sz="2000" b="1" dirty="0" smtClean="0">
                <a:latin typeface="+mn-lt"/>
                <a:cs typeface="Calibri" panose="020F0502020204030204" pitchFamily="34" charset="0"/>
              </a:rPr>
              <a:t>1. Calculation </a:t>
            </a:r>
            <a:r>
              <a:rPr lang="en-US" altLang="en-US" sz="2000" b="1" dirty="0" smtClean="0">
                <a:latin typeface="+mn-lt"/>
                <a:cs typeface="Calibri" panose="020F0502020204030204" pitchFamily="34" charset="0"/>
              </a:rPr>
              <a:t>of Cook’s D statistic for observation #16:</a:t>
            </a:r>
          </a:p>
        </p:txBody>
      </p:sp>
      <p:sp>
        <p:nvSpPr>
          <p:cNvPr id="137229" name="Rectangle 13"/>
          <p:cNvSpPr>
            <a:spLocks noGrp="1" noChangeArrowheads="1"/>
          </p:cNvSpPr>
          <p:nvPr>
            <p:ph type="title"/>
          </p:nvPr>
        </p:nvSpPr>
        <p:spPr>
          <a:xfrm>
            <a:off x="152400" y="0"/>
            <a:ext cx="8862646" cy="659240"/>
          </a:xfrm>
          <a:noFill/>
          <a:ln/>
        </p:spPr>
        <p:txBody>
          <a:bodyPr/>
          <a:lstStyle/>
          <a:p>
            <a:r>
              <a:rPr lang="en-US" altLang="en-US" sz="2800" b="1" dirty="0"/>
              <a:t>Outliers with Respect to </a:t>
            </a:r>
            <a:r>
              <a:rPr lang="en-US" altLang="en-US" sz="2800" b="1" dirty="0" err="1" smtClean="0"/>
              <a:t>Y</a:t>
            </a:r>
            <a:r>
              <a:rPr lang="en-US" altLang="en-US" sz="2800" b="1" baseline="-25000" dirty="0" err="1" smtClean="0"/>
              <a:t>x</a:t>
            </a:r>
            <a:r>
              <a:rPr lang="en-US" altLang="en-US" sz="2800" b="1" baseline="-25000" dirty="0" smtClean="0"/>
              <a:t>  </a:t>
            </a:r>
            <a:r>
              <a:rPr lang="en-US" altLang="en-US" sz="3200" b="1" baseline="-25000" dirty="0" smtClean="0"/>
              <a:t/>
            </a:r>
            <a:br>
              <a:rPr lang="en-US" altLang="en-US" sz="3200" b="1" baseline="-25000" dirty="0" smtClean="0"/>
            </a:br>
            <a:r>
              <a:rPr lang="en-US" altLang="en-US" sz="1800" dirty="0" smtClean="0"/>
              <a:t>Observations </a:t>
            </a:r>
            <a:r>
              <a:rPr lang="en-US" altLang="en-US" sz="1800" dirty="0" smtClean="0">
                <a:solidFill>
                  <a:srgbClr val="A50021"/>
                </a:solidFill>
              </a:rPr>
              <a:t>Influencing</a:t>
            </a:r>
            <a:r>
              <a:rPr lang="en-US" altLang="en-US" sz="1800" dirty="0" smtClean="0"/>
              <a:t> the Regression Coefficients </a:t>
            </a:r>
            <a:endParaRPr lang="en-US" altLang="en-US" sz="1800" dirty="0"/>
          </a:p>
        </p:txBody>
      </p:sp>
      <mc:AlternateContent xmlns:mc="http://schemas.openxmlformats.org/markup-compatibility/2006">
        <mc:Choice xmlns:a14="http://schemas.microsoft.com/office/drawing/2010/main" Requires="a14">
          <p:sp>
            <p:nvSpPr>
              <p:cNvPr id="3" name="TextBox 2"/>
              <p:cNvSpPr txBox="1"/>
              <p:nvPr/>
            </p:nvSpPr>
            <p:spPr>
              <a:xfrm>
                <a:off x="2510623" y="2796467"/>
                <a:ext cx="6404777" cy="641714"/>
              </a:xfrm>
              <a:prstGeom prst="rect">
                <a:avLst/>
              </a:prstGeom>
              <a:noFill/>
            </p:spPr>
            <p:txBody>
              <a:bodyPr wrap="square" lIns="0" tIns="0" rIns="0" bIns="0" rtlCol="0">
                <a:spAutoFit/>
              </a:bodyPr>
              <a:lstStyle/>
              <a:p>
                <a14:m>
                  <m:oMath xmlns:m="http://schemas.openxmlformats.org/officeDocument/2006/math">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𝐷</m:t>
                        </m:r>
                      </m:e>
                      <m:sub>
                        <m:r>
                          <a:rPr lang="en-US" sz="2800" b="0" i="1" smtClean="0">
                            <a:latin typeface="Cambria Math" panose="02040503050406030204" pitchFamily="18" charset="0"/>
                          </a:rPr>
                          <m:t>𝑖</m:t>
                        </m:r>
                      </m:sub>
                    </m:sSub>
                    <m:r>
                      <a:rPr lang="en-US" sz="2800" b="0" i="1" smtClean="0">
                        <a:latin typeface="Cambria Math" panose="02040503050406030204" pitchFamily="18" charset="0"/>
                      </a:rPr>
                      <m:t>=</m:t>
                    </m:r>
                    <m:d>
                      <m:dPr>
                        <m:begChr m:val="["/>
                        <m:endChr m:val="]"/>
                        <m:ctrlPr>
                          <a:rPr lang="en-US" sz="2800" i="1" smtClean="0">
                            <a:latin typeface="Cambria Math" panose="02040503050406030204" pitchFamily="18" charset="0"/>
                          </a:rPr>
                        </m:ctrlPr>
                      </m:dPr>
                      <m:e>
                        <m:box>
                          <m:boxPr>
                            <m:ctrlPr>
                              <a:rPr lang="en-US" sz="2800" i="1" smtClean="0">
                                <a:latin typeface="Cambria Math" panose="02040503050406030204" pitchFamily="18" charset="0"/>
                              </a:rPr>
                            </m:ctrlPr>
                          </m:boxPr>
                          <m:e>
                            <m:argPr>
                              <m:argSz m:val="-1"/>
                            </m:argPr>
                            <m:f>
                              <m:fPr>
                                <m:ctrlPr>
                                  <a:rPr lang="en-US" sz="2800" i="1" smtClean="0">
                                    <a:latin typeface="Cambria Math" panose="02040503050406030204" pitchFamily="18" charset="0"/>
                                  </a:rPr>
                                </m:ctrlPr>
                              </m:fPr>
                              <m:num>
                                <m:sSup>
                                  <m:sSupPr>
                                    <m:ctrlPr>
                                      <a:rPr lang="en-US" sz="2800" i="1" smtClean="0">
                                        <a:latin typeface="Cambria Math" panose="02040503050406030204" pitchFamily="18" charset="0"/>
                                      </a:rPr>
                                    </m:ctrlPr>
                                  </m:sSupPr>
                                  <m:e>
                                    <m:r>
                                      <a:rPr lang="en-US" sz="2800" b="0" i="1" smtClean="0">
                                        <a:latin typeface="Cambria Math" panose="02040503050406030204" pitchFamily="18" charset="0"/>
                                      </a:rPr>
                                      <m:t>−102.77</m:t>
                                    </m:r>
                                  </m:e>
                                  <m:sup>
                                    <m:r>
                                      <a:rPr lang="en-US" sz="2800" b="0" i="1" smtClean="0">
                                        <a:latin typeface="Cambria Math" panose="02040503050406030204" pitchFamily="18" charset="0"/>
                                      </a:rPr>
                                      <m:t>2</m:t>
                                    </m:r>
                                  </m:sup>
                                </m:sSup>
                              </m:num>
                              <m:den>
                                <m:r>
                                  <a:rPr lang="en-US" sz="2800" b="0" i="1" smtClean="0">
                                    <a:latin typeface="Cambria Math" panose="02040503050406030204" pitchFamily="18" charset="0"/>
                                  </a:rPr>
                                  <m:t>2</m:t>
                                </m:r>
                                <m:d>
                                  <m:dPr>
                                    <m:ctrlPr>
                                      <a:rPr lang="en-US" sz="2800" b="0" i="1" smtClean="0">
                                        <a:latin typeface="Cambria Math" panose="02040503050406030204" pitchFamily="18" charset="0"/>
                                      </a:rPr>
                                    </m:ctrlPr>
                                  </m:dPr>
                                  <m:e>
                                    <m:r>
                                      <a:rPr lang="en-US" sz="2800" b="0" i="1" smtClean="0">
                                        <a:latin typeface="Cambria Math" panose="02040503050406030204" pitchFamily="18" charset="0"/>
                                      </a:rPr>
                                      <m:t>2,189</m:t>
                                    </m:r>
                                  </m:e>
                                </m:d>
                              </m:den>
                            </m:f>
                          </m:e>
                        </m:box>
                      </m:e>
                    </m:d>
                    <m:d>
                      <m:dPr>
                        <m:begChr m:val="["/>
                        <m:endChr m:val="]"/>
                        <m:ctrlPr>
                          <a:rPr lang="en-US" sz="2800" i="1">
                            <a:latin typeface="Cambria Math" panose="02040503050406030204" pitchFamily="18" charset="0"/>
                          </a:rPr>
                        </m:ctrlPr>
                      </m:dPr>
                      <m:e>
                        <m:box>
                          <m:boxPr>
                            <m:ctrlPr>
                              <a:rPr lang="en-US" sz="2800" i="1">
                                <a:latin typeface="Cambria Math" panose="02040503050406030204" pitchFamily="18" charset="0"/>
                              </a:rPr>
                            </m:ctrlPr>
                          </m:boxPr>
                          <m:e>
                            <m:argPr>
                              <m:argSz m:val="-1"/>
                            </m:argPr>
                            <m:f>
                              <m:fPr>
                                <m:ctrlPr>
                                  <a:rPr lang="en-US" sz="2800" i="1">
                                    <a:latin typeface="Cambria Math" panose="02040503050406030204" pitchFamily="18" charset="0"/>
                                  </a:rPr>
                                </m:ctrlPr>
                              </m:fPr>
                              <m:num>
                                <m:r>
                                  <a:rPr lang="en-US" sz="2800" b="0" i="1" smtClean="0">
                                    <a:latin typeface="Cambria Math" panose="02040503050406030204" pitchFamily="18" charset="0"/>
                                  </a:rPr>
                                  <m:t>0.3573</m:t>
                                </m:r>
                              </m:num>
                              <m:den>
                                <m:d>
                                  <m:dPr>
                                    <m:ctrlPr>
                                      <a:rPr lang="en-US" sz="2800" i="1">
                                        <a:latin typeface="Cambria Math" panose="02040503050406030204" pitchFamily="18" charset="0"/>
                                      </a:rPr>
                                    </m:ctrlPr>
                                  </m:dPr>
                                  <m:e>
                                    <m:r>
                                      <a:rPr lang="en-US" sz="2800" b="0" i="1" smtClean="0">
                                        <a:latin typeface="Cambria Math" panose="02040503050406030204" pitchFamily="18" charset="0"/>
                                      </a:rPr>
                                      <m:t>1−0.3573</m:t>
                                    </m:r>
                                  </m:e>
                                </m:d>
                              </m:den>
                            </m:f>
                          </m:e>
                        </m:box>
                      </m:e>
                    </m:d>
                  </m:oMath>
                </a14:m>
                <a:r>
                  <a:rPr lang="en-US" sz="2800" dirty="0" smtClean="0"/>
                  <a:t>= </a:t>
                </a:r>
                <a:r>
                  <a:rPr lang="en-US" sz="2000" dirty="0" smtClean="0">
                    <a:latin typeface="+mn-lt"/>
                  </a:rPr>
                  <a:t>2.412 x 0.556 = </a:t>
                </a:r>
                <a:r>
                  <a:rPr lang="en-US" sz="2000" b="1" dirty="0" smtClean="0">
                    <a:latin typeface="+mn-lt"/>
                  </a:rPr>
                  <a:t>1.341</a:t>
                </a:r>
                <a:r>
                  <a:rPr lang="en-US" sz="2000" dirty="0" smtClean="0">
                    <a:latin typeface="+mn-lt"/>
                  </a:rPr>
                  <a:t> </a:t>
                </a:r>
                <a:endParaRPr lang="en-US" sz="2800" dirty="0">
                  <a:latin typeface="+mn-lt"/>
                </a:endParaRPr>
              </a:p>
            </p:txBody>
          </p:sp>
        </mc:Choice>
        <mc:Fallback>
          <p:sp>
            <p:nvSpPr>
              <p:cNvPr id="3" name="TextBox 2"/>
              <p:cNvSpPr txBox="1">
                <a:spLocks noRot="1" noChangeAspect="1" noMove="1" noResize="1" noEditPoints="1" noAdjustHandles="1" noChangeArrowheads="1" noChangeShapeType="1" noTextEdit="1"/>
              </p:cNvSpPr>
              <p:nvPr/>
            </p:nvSpPr>
            <p:spPr>
              <a:xfrm>
                <a:off x="2510623" y="2796467"/>
                <a:ext cx="6404777" cy="641714"/>
              </a:xfrm>
              <a:prstGeom prst="rect">
                <a:avLst/>
              </a:prstGeom>
              <a:blipFill rotWithShape="0">
                <a:blip r:embed="rId6"/>
                <a:stretch>
                  <a:fillRect t="-1905" b="-15238"/>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2" name="TextBox 11"/>
              <p:cNvSpPr txBox="1"/>
              <p:nvPr/>
            </p:nvSpPr>
            <p:spPr>
              <a:xfrm>
                <a:off x="7685970" y="1942879"/>
                <a:ext cx="470385"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panose="02040503050406030204" pitchFamily="18" charset="0"/>
                        </a:rPr>
                        <m:t>=2</m:t>
                      </m:r>
                    </m:oMath>
                  </m:oMathPara>
                </a14:m>
                <a:endParaRPr lang="en-US" sz="2000" dirty="0"/>
              </a:p>
            </p:txBody>
          </p:sp>
        </mc:Choice>
        <mc:Fallback>
          <p:sp>
            <p:nvSpPr>
              <p:cNvPr id="12" name="TextBox 11"/>
              <p:cNvSpPr txBox="1">
                <a:spLocks noRot="1" noChangeAspect="1" noMove="1" noResize="1" noEditPoints="1" noAdjustHandles="1" noChangeArrowheads="1" noChangeShapeType="1" noTextEdit="1"/>
              </p:cNvSpPr>
              <p:nvPr/>
            </p:nvSpPr>
            <p:spPr>
              <a:xfrm>
                <a:off x="7685970" y="1942879"/>
                <a:ext cx="470385" cy="307777"/>
              </a:xfrm>
              <a:prstGeom prst="rect">
                <a:avLst/>
              </a:prstGeom>
              <a:blipFill rotWithShape="0">
                <a:blip r:embed="rId7"/>
                <a:stretch>
                  <a:fillRect l="-5195" r="-10390" b="-10000"/>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3" name="TextBox 12"/>
              <p:cNvSpPr txBox="1"/>
              <p:nvPr/>
            </p:nvSpPr>
            <p:spPr>
              <a:xfrm>
                <a:off x="7686385" y="2288673"/>
                <a:ext cx="951286"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panose="02040503050406030204" pitchFamily="18" charset="0"/>
                        </a:rPr>
                        <m:t>=2,189</m:t>
                      </m:r>
                    </m:oMath>
                  </m:oMathPara>
                </a14:m>
                <a:endParaRPr lang="en-US" sz="2000" dirty="0"/>
              </a:p>
            </p:txBody>
          </p:sp>
        </mc:Choice>
        <mc:Fallback>
          <p:sp>
            <p:nvSpPr>
              <p:cNvPr id="13" name="TextBox 12"/>
              <p:cNvSpPr txBox="1">
                <a:spLocks noRot="1" noChangeAspect="1" noMove="1" noResize="1" noEditPoints="1" noAdjustHandles="1" noChangeArrowheads="1" noChangeShapeType="1" noTextEdit="1"/>
              </p:cNvSpPr>
              <p:nvPr/>
            </p:nvSpPr>
            <p:spPr>
              <a:xfrm>
                <a:off x="7686385" y="2288673"/>
                <a:ext cx="951286" cy="307777"/>
              </a:xfrm>
              <a:prstGeom prst="rect">
                <a:avLst/>
              </a:prstGeom>
              <a:blipFill rotWithShape="0">
                <a:blip r:embed="rId8"/>
                <a:stretch>
                  <a:fillRect l="-2564" r="-5128" b="-9804"/>
                </a:stretch>
              </a:blipFill>
            </p:spPr>
            <p:txBody>
              <a:bodyPr/>
              <a:lstStyle/>
              <a:p>
                <a:r>
                  <a:rPr lang="en-US">
                    <a:noFill/>
                  </a:rPr>
                  <a:t> </a:t>
                </a:r>
              </a:p>
            </p:txBody>
          </p:sp>
        </mc:Fallback>
      </mc:AlternateContent>
      <p:sp>
        <p:nvSpPr>
          <p:cNvPr id="14" name="Rectangle 6"/>
          <p:cNvSpPr>
            <a:spLocks noChangeArrowheads="1"/>
          </p:cNvSpPr>
          <p:nvPr/>
        </p:nvSpPr>
        <p:spPr bwMode="auto">
          <a:xfrm>
            <a:off x="87923" y="3694093"/>
            <a:ext cx="9004606" cy="1107996"/>
          </a:xfrm>
          <a:prstGeom prst="rect">
            <a:avLst/>
          </a:prstGeom>
          <a:noFill/>
          <a:ln w="38100" cmpd="dbl">
            <a:noFill/>
            <a:miter lim="800000"/>
            <a:headEnd/>
            <a:tailEnd/>
          </a:ln>
          <a:effectLst/>
          <a:extLst/>
        </p:spPr>
        <p:txBody>
          <a:bodyPr wrap="square">
            <a:spAutoFit/>
          </a:bodyPr>
          <a:lstStyle/>
          <a:p>
            <a:pPr>
              <a:spcAft>
                <a:spcPts val="600"/>
              </a:spcAft>
            </a:pPr>
            <a:r>
              <a:rPr lang="en-US" altLang="en-US" sz="2000" b="1" dirty="0" smtClean="0">
                <a:latin typeface="+mn-lt"/>
                <a:cs typeface="Calibri" panose="020F0502020204030204" pitchFamily="34" charset="0"/>
              </a:rPr>
              <a:t>2. Lookup </a:t>
            </a:r>
            <a:r>
              <a:rPr lang="en-US" altLang="en-US" sz="2000" b="1" dirty="0" smtClean="0">
                <a:solidFill>
                  <a:srgbClr val="A50021"/>
                </a:solidFill>
                <a:latin typeface="+mn-lt"/>
                <a:cs typeface="Calibri" panose="020F0502020204030204" pitchFamily="34" charset="0"/>
              </a:rPr>
              <a:t>50th </a:t>
            </a:r>
            <a:r>
              <a:rPr lang="en-US" altLang="en-US" sz="2000" b="1" dirty="0" smtClean="0">
                <a:solidFill>
                  <a:srgbClr val="A50021"/>
                </a:solidFill>
                <a:latin typeface="+mn-lt"/>
                <a:cs typeface="Calibri" panose="020F0502020204030204" pitchFamily="34" charset="0"/>
              </a:rPr>
              <a:t>%-</a:t>
            </a:r>
            <a:r>
              <a:rPr lang="en-US" altLang="en-US" sz="2000" b="1" dirty="0" smtClean="0">
                <a:solidFill>
                  <a:srgbClr val="A50021"/>
                </a:solidFill>
                <a:latin typeface="+mn-lt"/>
                <a:cs typeface="Calibri" panose="020F0502020204030204" pitchFamily="34" charset="0"/>
              </a:rPr>
              <a:t>tile </a:t>
            </a:r>
            <a:r>
              <a:rPr lang="en-US" altLang="en-US" sz="2000" b="1" dirty="0">
                <a:latin typeface="+mn-lt"/>
                <a:cs typeface="Calibri" panose="020F0502020204030204" pitchFamily="34" charset="0"/>
              </a:rPr>
              <a:t>of the F </a:t>
            </a:r>
            <a:r>
              <a:rPr lang="en-US" altLang="en-US" sz="2000" b="1" dirty="0" smtClean="0">
                <a:latin typeface="+mn-lt"/>
                <a:cs typeface="Calibri" panose="020F0502020204030204" pitchFamily="34" charset="0"/>
              </a:rPr>
              <a:t>distribution </a:t>
            </a:r>
            <a:r>
              <a:rPr lang="en-US" altLang="en-US" sz="2000" b="1" dirty="0">
                <a:latin typeface="+mn-lt"/>
                <a:cs typeface="Calibri" panose="020F0502020204030204" pitchFamily="34" charset="0"/>
              </a:rPr>
              <a:t>for (p, n-p) degrees of </a:t>
            </a:r>
            <a:r>
              <a:rPr lang="en-US" altLang="en-US" sz="2000" b="1" dirty="0" smtClean="0">
                <a:latin typeface="+mn-lt"/>
                <a:cs typeface="Calibri" panose="020F0502020204030204" pitchFamily="34" charset="0"/>
              </a:rPr>
              <a:t>freedom: </a:t>
            </a:r>
            <a:endParaRPr lang="en-US" altLang="en-US" sz="2000" dirty="0" smtClean="0">
              <a:latin typeface="+mn-lt"/>
              <a:cs typeface="Calibri" panose="020F0502020204030204" pitchFamily="34" charset="0"/>
            </a:endParaRPr>
          </a:p>
          <a:p>
            <a:pPr marL="342900" indent="-342900">
              <a:spcAft>
                <a:spcPts val="600"/>
              </a:spcAft>
              <a:buFont typeface="Arial" panose="020B0604020202020204" pitchFamily="34" charset="0"/>
              <a:buChar char="•"/>
            </a:pPr>
            <a:r>
              <a:rPr lang="en-US" altLang="en-US" sz="2000" dirty="0" smtClean="0">
                <a:latin typeface="+mn-lt"/>
                <a:cs typeface="Calibri" panose="020F0502020204030204" pitchFamily="34" charset="0"/>
              </a:rPr>
              <a:t>F </a:t>
            </a:r>
            <a:r>
              <a:rPr lang="en-US" altLang="en-US" sz="2000" dirty="0" smtClean="0">
                <a:latin typeface="+mn-lt"/>
                <a:cs typeface="Calibri" panose="020F0502020204030204" pitchFamily="34" charset="0"/>
              </a:rPr>
              <a:t>distribution (2, 16-2) </a:t>
            </a:r>
            <a:r>
              <a:rPr lang="en-US" altLang="en-US" sz="2000" dirty="0">
                <a:latin typeface="+mn-lt"/>
                <a:cs typeface="Calibri" panose="020F0502020204030204" pitchFamily="34" charset="0"/>
              </a:rPr>
              <a:t>degrees of freedom </a:t>
            </a:r>
            <a:r>
              <a:rPr lang="en-US" altLang="en-US" sz="2000" dirty="0" smtClean="0">
                <a:latin typeface="+mn-lt"/>
                <a:cs typeface="Calibri" panose="020F0502020204030204" pitchFamily="34" charset="0"/>
              </a:rPr>
              <a:t>= </a:t>
            </a:r>
            <a:r>
              <a:rPr lang="en-US" altLang="en-US" sz="2000" b="1" dirty="0">
                <a:solidFill>
                  <a:srgbClr val="A50021"/>
                </a:solidFill>
                <a:latin typeface="+mn-lt"/>
                <a:cs typeface="Calibri" panose="020F0502020204030204" pitchFamily="34" charset="0"/>
              </a:rPr>
              <a:t>F distribution (2, </a:t>
            </a:r>
            <a:r>
              <a:rPr lang="en-US" altLang="en-US" sz="2000" b="1" dirty="0" smtClean="0">
                <a:solidFill>
                  <a:srgbClr val="A50021"/>
                </a:solidFill>
                <a:latin typeface="+mn-lt"/>
                <a:cs typeface="Calibri" panose="020F0502020204030204" pitchFamily="34" charset="0"/>
              </a:rPr>
              <a:t>14)  </a:t>
            </a:r>
            <a:r>
              <a:rPr lang="en-US" altLang="en-US" sz="2000" dirty="0" smtClean="0">
                <a:latin typeface="+mn-lt"/>
                <a:cs typeface="Calibri" panose="020F0502020204030204" pitchFamily="34" charset="0"/>
              </a:rPr>
              <a:t>= </a:t>
            </a:r>
            <a:r>
              <a:rPr lang="en-US" altLang="en-US" sz="2000" b="1" dirty="0" smtClean="0">
                <a:latin typeface="+mn-lt"/>
                <a:cs typeface="Calibri" panose="020F0502020204030204" pitchFamily="34" charset="0"/>
              </a:rPr>
              <a:t>0.729</a:t>
            </a:r>
          </a:p>
          <a:p>
            <a:pPr marL="742950" lvl="1" indent="-285750">
              <a:buFont typeface="Gill Sans MT" panose="020B0502020104020203" pitchFamily="34" charset="0"/>
              <a:buChar char="-"/>
            </a:pPr>
            <a:r>
              <a:rPr lang="en-US" altLang="en-US" sz="1600" dirty="0" smtClean="0">
                <a:latin typeface="+mn-lt"/>
                <a:cs typeface="Calibri" panose="020F0502020204030204" pitchFamily="34" charset="0"/>
              </a:rPr>
              <a:t>Excel’s </a:t>
            </a:r>
            <a:r>
              <a:rPr lang="en-US" altLang="en-US" sz="1600" dirty="0">
                <a:latin typeface="+mn-lt"/>
                <a:cs typeface="Calibri" panose="020F0502020204030204" pitchFamily="34" charset="0"/>
              </a:rPr>
              <a:t>F.INV function </a:t>
            </a:r>
            <a:r>
              <a:rPr lang="en-US" altLang="en-US" sz="1600" dirty="0" smtClean="0">
                <a:latin typeface="+mn-lt"/>
                <a:cs typeface="Calibri" panose="020F0502020204030204" pitchFamily="34" charset="0"/>
              </a:rPr>
              <a:t>provided this reference value for F </a:t>
            </a:r>
            <a:r>
              <a:rPr lang="en-US" altLang="en-US" sz="1600" baseline="-25000" dirty="0" smtClean="0">
                <a:latin typeface="+mn-lt"/>
                <a:cs typeface="Calibri" panose="020F0502020204030204" pitchFamily="34" charset="0"/>
              </a:rPr>
              <a:t>(a =0.50, numerator = 2, denominator =14)</a:t>
            </a:r>
            <a:endParaRPr lang="en-US" altLang="en-US" sz="1600" dirty="0">
              <a:latin typeface="+mn-lt"/>
              <a:cs typeface="Calibri" panose="020F0502020204030204" pitchFamily="34" charset="0"/>
            </a:endParaRPr>
          </a:p>
        </p:txBody>
      </p:sp>
      <p:sp>
        <p:nvSpPr>
          <p:cNvPr id="15" name="Text Box 9"/>
          <p:cNvSpPr txBox="1">
            <a:spLocks noChangeArrowheads="1"/>
          </p:cNvSpPr>
          <p:nvPr/>
        </p:nvSpPr>
        <p:spPr bwMode="auto">
          <a:xfrm>
            <a:off x="2326640" y="4876800"/>
            <a:ext cx="681110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1800" b="1" dirty="0" smtClean="0">
                <a:latin typeface="+mn-lt"/>
              </a:rPr>
              <a:t>Therefore, evaluating observation #16:    </a:t>
            </a:r>
            <a:r>
              <a:rPr lang="en-US" altLang="en-US" sz="1800" dirty="0" smtClean="0">
                <a:latin typeface="+mn-lt"/>
              </a:rPr>
              <a:t>Cook’s D  &gt;  F </a:t>
            </a:r>
            <a:r>
              <a:rPr lang="en-US" altLang="en-US" sz="1800" baseline="-25000" dirty="0" smtClean="0">
                <a:latin typeface="+mn-lt"/>
              </a:rPr>
              <a:t>(0.50, 2, 14)</a:t>
            </a:r>
          </a:p>
          <a:p>
            <a:pPr>
              <a:spcBef>
                <a:spcPct val="50000"/>
              </a:spcBef>
            </a:pPr>
            <a:r>
              <a:rPr lang="en-US" altLang="en-US" sz="1800" b="1" dirty="0" smtClean="0">
                <a:latin typeface="+mn-lt"/>
              </a:rPr>
              <a:t>                                                                        </a:t>
            </a:r>
            <a:r>
              <a:rPr lang="en-US" altLang="en-US" sz="2000" b="1" dirty="0" smtClean="0">
                <a:latin typeface="+mn-lt"/>
              </a:rPr>
              <a:t>1.341  </a:t>
            </a:r>
            <a:r>
              <a:rPr lang="en-US" altLang="en-US" sz="2000" b="1" dirty="0">
                <a:latin typeface="+mn-lt"/>
              </a:rPr>
              <a:t>&gt;  </a:t>
            </a:r>
            <a:r>
              <a:rPr lang="en-US" altLang="en-US" sz="2000" b="1" dirty="0" smtClean="0">
                <a:latin typeface="+mn-lt"/>
              </a:rPr>
              <a:t>0.729</a:t>
            </a:r>
            <a:endParaRPr lang="en-US" altLang="en-US" sz="2000" b="1" baseline="-25000" dirty="0">
              <a:latin typeface="+mn-lt"/>
            </a:endParaRPr>
          </a:p>
        </p:txBody>
      </p:sp>
    </p:spTree>
    <p:extLst>
      <p:ext uri="{BB962C8B-B14F-4D97-AF65-F5344CB8AC3E}">
        <p14:creationId xmlns:p14="http://schemas.microsoft.com/office/powerpoint/2010/main" val="3901358020"/>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37221"/>
                                        </p:tgtEl>
                                        <p:attrNameLst>
                                          <p:attrName>style.visibility</p:attrName>
                                        </p:attrNameLst>
                                      </p:cBhvr>
                                      <p:to>
                                        <p:strVal val="visible"/>
                                      </p:to>
                                    </p:set>
                                    <p:animEffect transition="in" filter="dissolve">
                                      <p:cBhvr>
                                        <p:cTn id="7" dur="500"/>
                                        <p:tgtEl>
                                          <p:spTgt spid="137221"/>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dissolve">
                                      <p:cBhvr>
                                        <p:cTn id="10" dur="500"/>
                                        <p:tgtEl>
                                          <p:spTgt spid="12"/>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dissolve">
                                      <p:cBhvr>
                                        <p:cTn id="13" dur="500"/>
                                        <p:tgtEl>
                                          <p:spTgt spid="13"/>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fade">
                                      <p:cBhvr>
                                        <p:cTn id="18" dur="500"/>
                                        <p:tgtEl>
                                          <p:spTgt spid="3"/>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fade">
                                      <p:cBhvr>
                                        <p:cTn id="23" dur="500"/>
                                        <p:tgtEl>
                                          <p:spTgt spid="14"/>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5"/>
                                        </p:tgtEl>
                                        <p:attrNameLst>
                                          <p:attrName>style.visibility</p:attrName>
                                        </p:attrNameLst>
                                      </p:cBhvr>
                                      <p:to>
                                        <p:strVal val="visible"/>
                                      </p:to>
                                    </p:set>
                                  </p:childTnLst>
                                </p:cTn>
                              </p:par>
                            </p:childTnLst>
                          </p:cTn>
                        </p:par>
                        <p:par>
                          <p:cTn id="28" fill="hold">
                            <p:stCondLst>
                              <p:cond delay="0"/>
                            </p:stCondLst>
                            <p:childTnLst>
                              <p:par>
                                <p:cTn id="29" presetID="2" presetClass="entr" presetSubtype="4" fill="hold" grpId="0" nodeType="afterEffect">
                                  <p:stCondLst>
                                    <p:cond delay="0"/>
                                  </p:stCondLst>
                                  <p:childTnLst>
                                    <p:set>
                                      <p:cBhvr>
                                        <p:cTn id="30" dur="1" fill="hold">
                                          <p:stCondLst>
                                            <p:cond delay="0"/>
                                          </p:stCondLst>
                                        </p:cTn>
                                        <p:tgtEl>
                                          <p:spTgt spid="137222"/>
                                        </p:tgtEl>
                                        <p:attrNameLst>
                                          <p:attrName>style.visibility</p:attrName>
                                        </p:attrNameLst>
                                      </p:cBhvr>
                                      <p:to>
                                        <p:strVal val="visible"/>
                                      </p:to>
                                    </p:set>
                                    <p:anim calcmode="lin" valueType="num">
                                      <p:cBhvr additive="base">
                                        <p:cTn id="31" dur="500" fill="hold"/>
                                        <p:tgtEl>
                                          <p:spTgt spid="137222"/>
                                        </p:tgtEl>
                                        <p:attrNameLst>
                                          <p:attrName>ppt_x</p:attrName>
                                        </p:attrNameLst>
                                      </p:cBhvr>
                                      <p:tavLst>
                                        <p:tav tm="0">
                                          <p:val>
                                            <p:strVal val="#ppt_x"/>
                                          </p:val>
                                        </p:tav>
                                        <p:tav tm="100000">
                                          <p:val>
                                            <p:strVal val="#ppt_x"/>
                                          </p:val>
                                        </p:tav>
                                      </p:tavLst>
                                    </p:anim>
                                    <p:anim calcmode="lin" valueType="num">
                                      <p:cBhvr additive="base">
                                        <p:cTn id="32" dur="500" fill="hold"/>
                                        <p:tgtEl>
                                          <p:spTgt spid="1372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22" grpId="0" animBg="1"/>
      <p:bldP spid="3" grpId="0"/>
      <p:bldP spid="12" grpId="0"/>
      <p:bldP spid="13" grpId="0"/>
      <p:bldP spid="14" grpId="0"/>
      <p:bldP spid="1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294967295"/>
          </p:nvPr>
        </p:nvSpPr>
        <p:spPr>
          <a:xfrm>
            <a:off x="8610600" y="6550025"/>
            <a:ext cx="457200" cy="231775"/>
          </a:xfrm>
          <a:prstGeom prst="rect">
            <a:avLst/>
          </a:prstGeom>
        </p:spPr>
        <p:txBody>
          <a:bodyPr/>
          <a:lstStyle/>
          <a:p>
            <a:fld id="{9D8A23D9-FB9E-4960-BDBE-E8169211B092}" type="slidenum">
              <a:rPr lang="en-US" altLang="en-US" sz="1200">
                <a:latin typeface="Arial" panose="020B0604020202020204" pitchFamily="34" charset="0"/>
                <a:cs typeface="Arial" panose="020B0604020202020204" pitchFamily="34" charset="0"/>
              </a:rPr>
              <a:pPr/>
              <a:t>16</a:t>
            </a:fld>
            <a:endParaRPr lang="en-US" altLang="en-US" sz="1200" dirty="0">
              <a:latin typeface="Arial" panose="020B0604020202020204" pitchFamily="34" charset="0"/>
              <a:cs typeface="Arial" panose="020B0604020202020204" pitchFamily="34" charset="0"/>
            </a:endParaRPr>
          </a:p>
        </p:txBody>
      </p:sp>
      <p:sp>
        <p:nvSpPr>
          <p:cNvPr id="239618" name="Rectangle 2"/>
          <p:cNvSpPr>
            <a:spLocks noGrp="1" noChangeArrowheads="1"/>
          </p:cNvSpPr>
          <p:nvPr>
            <p:ph type="title"/>
          </p:nvPr>
        </p:nvSpPr>
        <p:spPr>
          <a:xfrm>
            <a:off x="142240" y="76200"/>
            <a:ext cx="8763000" cy="523240"/>
          </a:xfrm>
        </p:spPr>
        <p:txBody>
          <a:bodyPr/>
          <a:lstStyle/>
          <a:p>
            <a:r>
              <a:rPr lang="en-US" altLang="en-US" sz="3600" b="1" dirty="0" smtClean="0"/>
              <a:t>What to </a:t>
            </a:r>
            <a:r>
              <a:rPr lang="en-US" altLang="en-US" sz="3600" b="1" dirty="0" smtClean="0"/>
              <a:t>do </a:t>
            </a:r>
            <a:r>
              <a:rPr lang="en-US" altLang="en-US" sz="3600" b="1" dirty="0" smtClean="0"/>
              <a:t>if you find </a:t>
            </a:r>
            <a:r>
              <a:rPr lang="en-US" altLang="en-US" sz="3600" b="1" dirty="0" smtClean="0"/>
              <a:t>an </a:t>
            </a:r>
            <a:r>
              <a:rPr lang="en-US" altLang="en-US" sz="3600" b="1" dirty="0" smtClean="0"/>
              <a:t>Outlier</a:t>
            </a:r>
            <a:endParaRPr lang="en-US" altLang="en-US" sz="2800" b="1" dirty="0"/>
          </a:p>
        </p:txBody>
      </p:sp>
      <p:sp>
        <p:nvSpPr>
          <p:cNvPr id="239619" name="Rectangle 3"/>
          <p:cNvSpPr>
            <a:spLocks noGrp="1" noChangeArrowheads="1"/>
          </p:cNvSpPr>
          <p:nvPr>
            <p:ph type="body" idx="1"/>
          </p:nvPr>
        </p:nvSpPr>
        <p:spPr>
          <a:xfrm>
            <a:off x="152400" y="675640"/>
            <a:ext cx="8153400" cy="6172200"/>
          </a:xfrm>
        </p:spPr>
        <p:txBody>
          <a:bodyPr/>
          <a:lstStyle/>
          <a:p>
            <a:pPr marL="0" indent="0">
              <a:lnSpc>
                <a:spcPct val="90000"/>
              </a:lnSpc>
              <a:buNone/>
            </a:pPr>
            <a:r>
              <a:rPr lang="en-US" altLang="en-US" sz="2000" b="1" dirty="0" smtClean="0">
                <a:latin typeface="+mn-lt"/>
              </a:rPr>
              <a:t>Part 1:  Evaluate Outlier with respect to X or Y</a:t>
            </a:r>
          </a:p>
          <a:p>
            <a:pPr marL="914400" lvl="1" indent="-457200">
              <a:lnSpc>
                <a:spcPct val="90000"/>
              </a:lnSpc>
              <a:buFont typeface="+mj-lt"/>
              <a:buAutoNum type="alphaUcPeriod"/>
            </a:pPr>
            <a:r>
              <a:rPr lang="en-US" altLang="en-US" sz="1800" b="1" dirty="0" smtClean="0">
                <a:latin typeface="+mn-lt"/>
              </a:rPr>
              <a:t>Investigation</a:t>
            </a:r>
            <a:endParaRPr lang="en-US" altLang="en-US" sz="1800" b="1" dirty="0">
              <a:latin typeface="+mn-lt"/>
            </a:endParaRPr>
          </a:p>
          <a:p>
            <a:pPr lvl="2">
              <a:lnSpc>
                <a:spcPct val="90000"/>
              </a:lnSpc>
            </a:pPr>
            <a:r>
              <a:rPr lang="en-US" altLang="en-US" sz="1600" dirty="0">
                <a:latin typeface="+mn-lt"/>
              </a:rPr>
              <a:t>Do </a:t>
            </a:r>
            <a:r>
              <a:rPr lang="en-US" altLang="en-US" sz="1600" dirty="0" smtClean="0">
                <a:latin typeface="+mn-lt"/>
              </a:rPr>
              <a:t>you </a:t>
            </a:r>
            <a:r>
              <a:rPr lang="en-US" altLang="en-US" sz="1600" dirty="0">
                <a:latin typeface="+mn-lt"/>
              </a:rPr>
              <a:t>have the right value for the observation</a:t>
            </a:r>
            <a:r>
              <a:rPr lang="en-US" altLang="en-US" sz="1600" dirty="0" smtClean="0">
                <a:latin typeface="+mn-lt"/>
              </a:rPr>
              <a:t>?</a:t>
            </a:r>
          </a:p>
          <a:p>
            <a:pPr lvl="2">
              <a:lnSpc>
                <a:spcPct val="90000"/>
              </a:lnSpc>
            </a:pPr>
            <a:r>
              <a:rPr lang="en-US" altLang="en-US" sz="1600" dirty="0">
                <a:latin typeface="+mn-lt"/>
              </a:rPr>
              <a:t>Has the observation been normalized correctly?</a:t>
            </a:r>
            <a:endParaRPr lang="en-US" altLang="en-US" sz="1600" dirty="0" smtClean="0">
              <a:latin typeface="+mn-lt"/>
            </a:endParaRPr>
          </a:p>
          <a:p>
            <a:pPr lvl="2">
              <a:lnSpc>
                <a:spcPct val="90000"/>
              </a:lnSpc>
            </a:pPr>
            <a:r>
              <a:rPr lang="en-US" altLang="en-US" sz="1600" dirty="0" smtClean="0">
                <a:latin typeface="+mn-lt"/>
              </a:rPr>
              <a:t>Is </a:t>
            </a:r>
            <a:r>
              <a:rPr lang="en-US" altLang="en-US" sz="1600" dirty="0">
                <a:latin typeface="+mn-lt"/>
              </a:rPr>
              <a:t>the observation part of the </a:t>
            </a:r>
            <a:r>
              <a:rPr lang="en-US" altLang="en-US" sz="1600" dirty="0" smtClean="0">
                <a:latin typeface="+mn-lt"/>
              </a:rPr>
              <a:t>population?</a:t>
            </a:r>
          </a:p>
          <a:p>
            <a:pPr lvl="2">
              <a:lnSpc>
                <a:spcPct val="90000"/>
              </a:lnSpc>
            </a:pPr>
            <a:r>
              <a:rPr lang="en-US" altLang="en-US" sz="1600" dirty="0">
                <a:latin typeface="+mn-lt"/>
              </a:rPr>
              <a:t>How different is the outlier?</a:t>
            </a:r>
          </a:p>
          <a:p>
            <a:pPr lvl="2">
              <a:lnSpc>
                <a:spcPct val="90000"/>
              </a:lnSpc>
            </a:pPr>
            <a:r>
              <a:rPr lang="en-US" altLang="en-US" sz="1600" dirty="0" smtClean="0">
                <a:latin typeface="+mn-lt"/>
              </a:rPr>
              <a:t>Were </a:t>
            </a:r>
            <a:r>
              <a:rPr lang="en-US" altLang="en-US" sz="1600" dirty="0">
                <a:latin typeface="+mn-lt"/>
              </a:rPr>
              <a:t>there any unusual events that impacted the value of the observation?</a:t>
            </a:r>
          </a:p>
          <a:p>
            <a:pPr marL="914400" lvl="1" indent="-457200">
              <a:lnSpc>
                <a:spcPct val="90000"/>
              </a:lnSpc>
              <a:buFont typeface="+mj-lt"/>
              <a:buAutoNum type="alphaUcPeriod"/>
            </a:pPr>
            <a:r>
              <a:rPr lang="en-US" altLang="en-US" sz="1800" b="1" dirty="0" smtClean="0">
                <a:latin typeface="+mn-lt"/>
              </a:rPr>
              <a:t>Actions based upon results of Investigation</a:t>
            </a:r>
            <a:endParaRPr lang="en-US" altLang="en-US" sz="1800" b="1" dirty="0">
              <a:latin typeface="+mn-lt"/>
            </a:endParaRPr>
          </a:p>
          <a:p>
            <a:pPr lvl="2">
              <a:lnSpc>
                <a:spcPct val="90000"/>
              </a:lnSpc>
            </a:pPr>
            <a:r>
              <a:rPr lang="en-US" altLang="en-US" sz="1600" dirty="0" smtClean="0">
                <a:latin typeface="+mn-lt"/>
              </a:rPr>
              <a:t>Correct data entry errors</a:t>
            </a:r>
          </a:p>
          <a:p>
            <a:pPr lvl="2">
              <a:lnSpc>
                <a:spcPct val="90000"/>
              </a:lnSpc>
            </a:pPr>
            <a:r>
              <a:rPr lang="en-US" altLang="en-US" sz="1600" dirty="0">
                <a:latin typeface="+mn-lt"/>
              </a:rPr>
              <a:t>Improve normalization process</a:t>
            </a:r>
          </a:p>
          <a:p>
            <a:pPr lvl="2">
              <a:lnSpc>
                <a:spcPct val="90000"/>
              </a:lnSpc>
            </a:pPr>
            <a:r>
              <a:rPr lang="en-US" altLang="en-US" sz="1600" dirty="0" smtClean="0">
                <a:latin typeface="+mn-lt"/>
              </a:rPr>
              <a:t>Remove </a:t>
            </a:r>
            <a:r>
              <a:rPr lang="en-US" altLang="en-US" sz="1600" dirty="0">
                <a:latin typeface="+mn-lt"/>
              </a:rPr>
              <a:t>data point if not part of </a:t>
            </a:r>
            <a:r>
              <a:rPr lang="en-US" altLang="en-US" sz="1600" dirty="0" smtClean="0">
                <a:latin typeface="+mn-lt"/>
              </a:rPr>
              <a:t>population</a:t>
            </a:r>
          </a:p>
          <a:p>
            <a:pPr lvl="2">
              <a:lnSpc>
                <a:spcPct val="90000"/>
              </a:lnSpc>
            </a:pPr>
            <a:r>
              <a:rPr lang="en-US" altLang="en-US" sz="1600" dirty="0" smtClean="0">
                <a:latin typeface="+mn-lt"/>
              </a:rPr>
              <a:t>Determine </a:t>
            </a:r>
            <a:r>
              <a:rPr lang="en-US" altLang="en-US" sz="1600" dirty="0">
                <a:latin typeface="+mn-lt"/>
              </a:rPr>
              <a:t>if unusual </a:t>
            </a:r>
            <a:r>
              <a:rPr lang="en-US" altLang="en-US" sz="1600" dirty="0" smtClean="0">
                <a:latin typeface="+mn-lt"/>
              </a:rPr>
              <a:t>program events make a difference</a:t>
            </a:r>
          </a:p>
          <a:p>
            <a:pPr marL="0" indent="0">
              <a:lnSpc>
                <a:spcPct val="90000"/>
              </a:lnSpc>
              <a:buNone/>
            </a:pPr>
            <a:r>
              <a:rPr lang="en-US" altLang="en-US" sz="2000" b="1" dirty="0" smtClean="0">
                <a:latin typeface="+mn-lt"/>
              </a:rPr>
              <a:t>Part 2: Outlier </a:t>
            </a:r>
            <a:r>
              <a:rPr lang="en-US" altLang="en-US" sz="2000" b="1" dirty="0">
                <a:latin typeface="+mn-lt"/>
              </a:rPr>
              <a:t>with respect to </a:t>
            </a:r>
            <a:r>
              <a:rPr lang="en-US" altLang="en-US" sz="2000" b="1" dirty="0" err="1" smtClean="0">
                <a:latin typeface="+mn-lt"/>
              </a:rPr>
              <a:t>Y</a:t>
            </a:r>
            <a:r>
              <a:rPr lang="en-US" altLang="en-US" sz="2000" b="1" baseline="-25000" dirty="0" err="1" smtClean="0">
                <a:latin typeface="+mn-lt"/>
              </a:rPr>
              <a:t>x</a:t>
            </a:r>
            <a:r>
              <a:rPr lang="en-US" altLang="en-US" sz="2000" b="1" baseline="-25000" dirty="0" smtClean="0">
                <a:latin typeface="+mn-lt"/>
              </a:rPr>
              <a:t> </a:t>
            </a:r>
            <a:r>
              <a:rPr lang="en-US" altLang="en-US" sz="2000" dirty="0" smtClean="0">
                <a:latin typeface="+mn-lt"/>
              </a:rPr>
              <a:t>(note: do this after completing part 1)</a:t>
            </a:r>
            <a:endParaRPr lang="en-US" altLang="en-US" sz="2000" dirty="0">
              <a:latin typeface="+mn-lt"/>
            </a:endParaRPr>
          </a:p>
          <a:p>
            <a:pPr marL="914400" lvl="1" indent="-457200">
              <a:lnSpc>
                <a:spcPct val="90000"/>
              </a:lnSpc>
              <a:buFont typeface="+mj-lt"/>
              <a:buAutoNum type="alphaUcPeriod"/>
            </a:pPr>
            <a:r>
              <a:rPr lang="en-US" altLang="en-US" sz="1800" b="1" dirty="0" smtClean="0">
                <a:latin typeface="+mn-lt"/>
              </a:rPr>
              <a:t>Investigation  </a:t>
            </a:r>
          </a:p>
          <a:p>
            <a:pPr lvl="2">
              <a:lnSpc>
                <a:spcPct val="90000"/>
              </a:lnSpc>
            </a:pPr>
            <a:r>
              <a:rPr lang="en-US" altLang="en-US" sz="1600" dirty="0" smtClean="0">
                <a:latin typeface="+mn-lt"/>
              </a:rPr>
              <a:t>Did you choose the correct functional form?</a:t>
            </a:r>
          </a:p>
          <a:p>
            <a:pPr lvl="2">
              <a:lnSpc>
                <a:spcPct val="90000"/>
              </a:lnSpc>
            </a:pPr>
            <a:r>
              <a:rPr lang="en-US" altLang="en-US" sz="1600" dirty="0" smtClean="0">
                <a:latin typeface="+mn-lt"/>
              </a:rPr>
              <a:t>Are </a:t>
            </a:r>
            <a:r>
              <a:rPr lang="en-US" altLang="en-US" sz="1600" dirty="0">
                <a:latin typeface="+mn-lt"/>
              </a:rPr>
              <a:t>there any omitted cost drivers?</a:t>
            </a:r>
          </a:p>
          <a:p>
            <a:pPr lvl="2">
              <a:lnSpc>
                <a:spcPct val="90000"/>
              </a:lnSpc>
            </a:pPr>
            <a:r>
              <a:rPr lang="en-US" altLang="en-US" sz="1600" dirty="0">
                <a:latin typeface="+mn-lt"/>
              </a:rPr>
              <a:t>Was the same criteria applied to all outliers?</a:t>
            </a:r>
          </a:p>
          <a:p>
            <a:pPr marL="914400" lvl="1" indent="-457200">
              <a:lnSpc>
                <a:spcPct val="90000"/>
              </a:lnSpc>
              <a:buFont typeface="+mj-lt"/>
              <a:buAutoNum type="alphaUcPeriod"/>
            </a:pPr>
            <a:r>
              <a:rPr lang="en-US" altLang="en-US" sz="1800" b="1" dirty="0" smtClean="0">
                <a:latin typeface="+mn-lt"/>
              </a:rPr>
              <a:t>Actions </a:t>
            </a:r>
            <a:r>
              <a:rPr lang="en-US" altLang="en-US" sz="1800" b="1" dirty="0">
                <a:latin typeface="+mn-lt"/>
              </a:rPr>
              <a:t>based upon results of Investigation</a:t>
            </a:r>
          </a:p>
          <a:p>
            <a:pPr lvl="2">
              <a:lnSpc>
                <a:spcPct val="90000"/>
              </a:lnSpc>
            </a:pPr>
            <a:r>
              <a:rPr lang="en-US" altLang="en-US" sz="1600" dirty="0">
                <a:latin typeface="+mn-lt"/>
              </a:rPr>
              <a:t>Add another cost </a:t>
            </a:r>
            <a:r>
              <a:rPr lang="en-US" altLang="en-US" sz="1600" dirty="0" smtClean="0">
                <a:latin typeface="+mn-lt"/>
              </a:rPr>
              <a:t>driver and/or choose </a:t>
            </a:r>
            <a:r>
              <a:rPr lang="en-US" altLang="en-US" sz="1600" dirty="0">
                <a:latin typeface="+mn-lt"/>
              </a:rPr>
              <a:t>another functional form</a:t>
            </a:r>
          </a:p>
          <a:p>
            <a:pPr lvl="2">
              <a:lnSpc>
                <a:spcPct val="90000"/>
              </a:lnSpc>
            </a:pPr>
            <a:r>
              <a:rPr lang="en-US" altLang="en-US" sz="1600" dirty="0">
                <a:latin typeface="+mn-lt"/>
              </a:rPr>
              <a:t>Dampen or lessen </a:t>
            </a:r>
            <a:r>
              <a:rPr lang="en-US" altLang="en-US" sz="1600" dirty="0" err="1" smtClean="0">
                <a:latin typeface="+mn-lt"/>
              </a:rPr>
              <a:t>Y</a:t>
            </a:r>
            <a:r>
              <a:rPr lang="en-US" altLang="en-US" sz="1600" baseline="-25000" dirty="0" err="1" smtClean="0">
                <a:latin typeface="+mn-lt"/>
              </a:rPr>
              <a:t>x</a:t>
            </a:r>
            <a:r>
              <a:rPr lang="en-US" altLang="en-US" sz="1600" dirty="0" smtClean="0">
                <a:latin typeface="+mn-lt"/>
              </a:rPr>
              <a:t> influence </a:t>
            </a:r>
            <a:r>
              <a:rPr lang="en-US" altLang="en-US" sz="1600" dirty="0">
                <a:latin typeface="+mn-lt"/>
              </a:rPr>
              <a:t>by transforming X or Y data</a:t>
            </a:r>
          </a:p>
          <a:p>
            <a:pPr lvl="2">
              <a:lnSpc>
                <a:spcPct val="90000"/>
              </a:lnSpc>
            </a:pPr>
            <a:r>
              <a:rPr lang="en-US" altLang="en-US" sz="1600" dirty="0">
                <a:latin typeface="+mn-lt"/>
              </a:rPr>
              <a:t>Create and compare two regression equations</a:t>
            </a:r>
            <a:r>
              <a:rPr lang="en-US" altLang="en-US" sz="1600" dirty="0" smtClean="0">
                <a:latin typeface="+mn-lt"/>
              </a:rPr>
              <a:t>:</a:t>
            </a:r>
          </a:p>
          <a:p>
            <a:pPr lvl="3">
              <a:lnSpc>
                <a:spcPct val="90000"/>
              </a:lnSpc>
            </a:pPr>
            <a:r>
              <a:rPr lang="en-US" altLang="en-US" sz="1400" dirty="0">
                <a:latin typeface="+mn-lt"/>
              </a:rPr>
              <a:t>One with and one without the outlier(s) </a:t>
            </a:r>
          </a:p>
        </p:txBody>
      </p:sp>
    </p:spTree>
    <p:extLst>
      <p:ext uri="{BB962C8B-B14F-4D97-AF65-F5344CB8AC3E}">
        <p14:creationId xmlns:p14="http://schemas.microsoft.com/office/powerpoint/2010/main" val="4240631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39619">
                                            <p:txEl>
                                              <p:pRg st="0" end="0"/>
                                            </p:txEl>
                                          </p:spTgt>
                                        </p:tgtEl>
                                        <p:attrNameLst>
                                          <p:attrName>style.visibility</p:attrName>
                                        </p:attrNameLst>
                                      </p:cBhvr>
                                      <p:to>
                                        <p:strVal val="visible"/>
                                      </p:to>
                                    </p:set>
                                    <p:animEffect transition="in" filter="blinds(horizontal)">
                                      <p:cBhvr>
                                        <p:cTn id="7" dur="500"/>
                                        <p:tgtEl>
                                          <p:spTgt spid="2396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39619">
                                            <p:txEl>
                                              <p:pRg st="1" end="1"/>
                                            </p:txEl>
                                          </p:spTgt>
                                        </p:tgtEl>
                                        <p:attrNameLst>
                                          <p:attrName>style.visibility</p:attrName>
                                        </p:attrNameLst>
                                      </p:cBhvr>
                                      <p:to>
                                        <p:strVal val="visible"/>
                                      </p:to>
                                    </p:set>
                                    <p:animEffect transition="in" filter="blinds(horizontal)">
                                      <p:cBhvr>
                                        <p:cTn id="12" dur="500"/>
                                        <p:tgtEl>
                                          <p:spTgt spid="239619">
                                            <p:txEl>
                                              <p:pRg st="1" end="1"/>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239619">
                                            <p:txEl>
                                              <p:pRg st="2" end="2"/>
                                            </p:txEl>
                                          </p:spTgt>
                                        </p:tgtEl>
                                        <p:attrNameLst>
                                          <p:attrName>style.visibility</p:attrName>
                                        </p:attrNameLst>
                                      </p:cBhvr>
                                      <p:to>
                                        <p:strVal val="visible"/>
                                      </p:to>
                                    </p:set>
                                    <p:animEffect transition="in" filter="blinds(horizontal)">
                                      <p:cBhvr>
                                        <p:cTn id="15" dur="500"/>
                                        <p:tgtEl>
                                          <p:spTgt spid="239619">
                                            <p:txEl>
                                              <p:pRg st="2" end="2"/>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239619">
                                            <p:txEl>
                                              <p:pRg st="3" end="3"/>
                                            </p:txEl>
                                          </p:spTgt>
                                        </p:tgtEl>
                                        <p:attrNameLst>
                                          <p:attrName>style.visibility</p:attrName>
                                        </p:attrNameLst>
                                      </p:cBhvr>
                                      <p:to>
                                        <p:strVal val="visible"/>
                                      </p:to>
                                    </p:set>
                                    <p:animEffect transition="in" filter="blinds(horizontal)">
                                      <p:cBhvr>
                                        <p:cTn id="18" dur="500"/>
                                        <p:tgtEl>
                                          <p:spTgt spid="239619">
                                            <p:txEl>
                                              <p:pRg st="3" end="3"/>
                                            </p:txEl>
                                          </p:spTgt>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239619">
                                            <p:txEl>
                                              <p:pRg st="4" end="4"/>
                                            </p:txEl>
                                          </p:spTgt>
                                        </p:tgtEl>
                                        <p:attrNameLst>
                                          <p:attrName>style.visibility</p:attrName>
                                        </p:attrNameLst>
                                      </p:cBhvr>
                                      <p:to>
                                        <p:strVal val="visible"/>
                                      </p:to>
                                    </p:set>
                                    <p:animEffect transition="in" filter="blinds(horizontal)">
                                      <p:cBhvr>
                                        <p:cTn id="21" dur="500"/>
                                        <p:tgtEl>
                                          <p:spTgt spid="239619">
                                            <p:txEl>
                                              <p:pRg st="4" end="4"/>
                                            </p:txEl>
                                          </p:spTgt>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239619">
                                            <p:txEl>
                                              <p:pRg st="5" end="5"/>
                                            </p:txEl>
                                          </p:spTgt>
                                        </p:tgtEl>
                                        <p:attrNameLst>
                                          <p:attrName>style.visibility</p:attrName>
                                        </p:attrNameLst>
                                      </p:cBhvr>
                                      <p:to>
                                        <p:strVal val="visible"/>
                                      </p:to>
                                    </p:set>
                                    <p:animEffect transition="in" filter="blinds(horizontal)">
                                      <p:cBhvr>
                                        <p:cTn id="24" dur="500"/>
                                        <p:tgtEl>
                                          <p:spTgt spid="239619">
                                            <p:txEl>
                                              <p:pRg st="5" end="5"/>
                                            </p:txEl>
                                          </p:spTgt>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239619">
                                            <p:txEl>
                                              <p:pRg st="6" end="6"/>
                                            </p:txEl>
                                          </p:spTgt>
                                        </p:tgtEl>
                                        <p:attrNameLst>
                                          <p:attrName>style.visibility</p:attrName>
                                        </p:attrNameLst>
                                      </p:cBhvr>
                                      <p:to>
                                        <p:strVal val="visible"/>
                                      </p:to>
                                    </p:set>
                                    <p:animEffect transition="in" filter="blinds(horizontal)">
                                      <p:cBhvr>
                                        <p:cTn id="27" dur="500"/>
                                        <p:tgtEl>
                                          <p:spTgt spid="239619">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39619">
                                            <p:txEl>
                                              <p:pRg st="7" end="7"/>
                                            </p:txEl>
                                          </p:spTgt>
                                        </p:tgtEl>
                                        <p:attrNameLst>
                                          <p:attrName>style.visibility</p:attrName>
                                        </p:attrNameLst>
                                      </p:cBhvr>
                                      <p:to>
                                        <p:strVal val="visible"/>
                                      </p:to>
                                    </p:set>
                                    <p:animEffect transition="in" filter="blinds(horizontal)">
                                      <p:cBhvr>
                                        <p:cTn id="32" dur="500"/>
                                        <p:tgtEl>
                                          <p:spTgt spid="239619">
                                            <p:txEl>
                                              <p:pRg st="7" end="7"/>
                                            </p:txEl>
                                          </p:spTgt>
                                        </p:tgtEl>
                                      </p:cBhvr>
                                    </p:animEffect>
                                  </p:childTnLst>
                                </p:cTn>
                              </p:par>
                              <p:par>
                                <p:cTn id="33" presetID="3" presetClass="entr" presetSubtype="10" fill="hold" grpId="0" nodeType="withEffect">
                                  <p:stCondLst>
                                    <p:cond delay="0"/>
                                  </p:stCondLst>
                                  <p:childTnLst>
                                    <p:set>
                                      <p:cBhvr>
                                        <p:cTn id="34" dur="1" fill="hold">
                                          <p:stCondLst>
                                            <p:cond delay="0"/>
                                          </p:stCondLst>
                                        </p:cTn>
                                        <p:tgtEl>
                                          <p:spTgt spid="239619">
                                            <p:txEl>
                                              <p:pRg st="8" end="8"/>
                                            </p:txEl>
                                          </p:spTgt>
                                        </p:tgtEl>
                                        <p:attrNameLst>
                                          <p:attrName>style.visibility</p:attrName>
                                        </p:attrNameLst>
                                      </p:cBhvr>
                                      <p:to>
                                        <p:strVal val="visible"/>
                                      </p:to>
                                    </p:set>
                                    <p:animEffect transition="in" filter="blinds(horizontal)">
                                      <p:cBhvr>
                                        <p:cTn id="35" dur="500"/>
                                        <p:tgtEl>
                                          <p:spTgt spid="239619">
                                            <p:txEl>
                                              <p:pRg st="8" end="8"/>
                                            </p:txEl>
                                          </p:spTgt>
                                        </p:tgtEl>
                                      </p:cBhvr>
                                    </p:animEffect>
                                  </p:childTnLst>
                                </p:cTn>
                              </p:par>
                              <p:par>
                                <p:cTn id="36" presetID="3" presetClass="entr" presetSubtype="10" fill="hold" grpId="0" nodeType="withEffect">
                                  <p:stCondLst>
                                    <p:cond delay="0"/>
                                  </p:stCondLst>
                                  <p:childTnLst>
                                    <p:set>
                                      <p:cBhvr>
                                        <p:cTn id="37" dur="1" fill="hold">
                                          <p:stCondLst>
                                            <p:cond delay="0"/>
                                          </p:stCondLst>
                                        </p:cTn>
                                        <p:tgtEl>
                                          <p:spTgt spid="239619">
                                            <p:txEl>
                                              <p:pRg st="9" end="9"/>
                                            </p:txEl>
                                          </p:spTgt>
                                        </p:tgtEl>
                                        <p:attrNameLst>
                                          <p:attrName>style.visibility</p:attrName>
                                        </p:attrNameLst>
                                      </p:cBhvr>
                                      <p:to>
                                        <p:strVal val="visible"/>
                                      </p:to>
                                    </p:set>
                                    <p:animEffect transition="in" filter="blinds(horizontal)">
                                      <p:cBhvr>
                                        <p:cTn id="38" dur="500"/>
                                        <p:tgtEl>
                                          <p:spTgt spid="239619">
                                            <p:txEl>
                                              <p:pRg st="9" end="9"/>
                                            </p:txEl>
                                          </p:spTgt>
                                        </p:tgtEl>
                                      </p:cBhvr>
                                    </p:animEffect>
                                  </p:childTnLst>
                                </p:cTn>
                              </p:par>
                              <p:par>
                                <p:cTn id="39" presetID="3" presetClass="entr" presetSubtype="10" fill="hold" grpId="0" nodeType="withEffect">
                                  <p:stCondLst>
                                    <p:cond delay="0"/>
                                  </p:stCondLst>
                                  <p:childTnLst>
                                    <p:set>
                                      <p:cBhvr>
                                        <p:cTn id="40" dur="1" fill="hold">
                                          <p:stCondLst>
                                            <p:cond delay="0"/>
                                          </p:stCondLst>
                                        </p:cTn>
                                        <p:tgtEl>
                                          <p:spTgt spid="239619">
                                            <p:txEl>
                                              <p:pRg st="10" end="10"/>
                                            </p:txEl>
                                          </p:spTgt>
                                        </p:tgtEl>
                                        <p:attrNameLst>
                                          <p:attrName>style.visibility</p:attrName>
                                        </p:attrNameLst>
                                      </p:cBhvr>
                                      <p:to>
                                        <p:strVal val="visible"/>
                                      </p:to>
                                    </p:set>
                                    <p:animEffect transition="in" filter="blinds(horizontal)">
                                      <p:cBhvr>
                                        <p:cTn id="41" dur="500"/>
                                        <p:tgtEl>
                                          <p:spTgt spid="239619">
                                            <p:txEl>
                                              <p:pRg st="10" end="10"/>
                                            </p:txEl>
                                          </p:spTgt>
                                        </p:tgtEl>
                                      </p:cBhvr>
                                    </p:animEffect>
                                  </p:childTnLst>
                                </p:cTn>
                              </p:par>
                              <p:par>
                                <p:cTn id="42" presetID="3" presetClass="entr" presetSubtype="10" fill="hold" grpId="0" nodeType="withEffect">
                                  <p:stCondLst>
                                    <p:cond delay="0"/>
                                  </p:stCondLst>
                                  <p:childTnLst>
                                    <p:set>
                                      <p:cBhvr>
                                        <p:cTn id="43" dur="1" fill="hold">
                                          <p:stCondLst>
                                            <p:cond delay="0"/>
                                          </p:stCondLst>
                                        </p:cTn>
                                        <p:tgtEl>
                                          <p:spTgt spid="239619">
                                            <p:txEl>
                                              <p:pRg st="11" end="11"/>
                                            </p:txEl>
                                          </p:spTgt>
                                        </p:tgtEl>
                                        <p:attrNameLst>
                                          <p:attrName>style.visibility</p:attrName>
                                        </p:attrNameLst>
                                      </p:cBhvr>
                                      <p:to>
                                        <p:strVal val="visible"/>
                                      </p:to>
                                    </p:set>
                                    <p:animEffect transition="in" filter="blinds(horizontal)">
                                      <p:cBhvr>
                                        <p:cTn id="44" dur="500"/>
                                        <p:tgtEl>
                                          <p:spTgt spid="239619">
                                            <p:txEl>
                                              <p:pRg st="11" end="11"/>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grpId="0" nodeType="clickEffect">
                                  <p:stCondLst>
                                    <p:cond delay="0"/>
                                  </p:stCondLst>
                                  <p:childTnLst>
                                    <p:set>
                                      <p:cBhvr>
                                        <p:cTn id="48" dur="1" fill="hold">
                                          <p:stCondLst>
                                            <p:cond delay="0"/>
                                          </p:stCondLst>
                                        </p:cTn>
                                        <p:tgtEl>
                                          <p:spTgt spid="239619">
                                            <p:txEl>
                                              <p:pRg st="12" end="12"/>
                                            </p:txEl>
                                          </p:spTgt>
                                        </p:tgtEl>
                                        <p:attrNameLst>
                                          <p:attrName>style.visibility</p:attrName>
                                        </p:attrNameLst>
                                      </p:cBhvr>
                                      <p:to>
                                        <p:strVal val="visible"/>
                                      </p:to>
                                    </p:set>
                                    <p:animEffect transition="in" filter="blinds(horizontal)">
                                      <p:cBhvr>
                                        <p:cTn id="49" dur="500"/>
                                        <p:tgtEl>
                                          <p:spTgt spid="239619">
                                            <p:txEl>
                                              <p:pRg st="12" end="12"/>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3" presetClass="entr" presetSubtype="10" fill="hold" grpId="0" nodeType="clickEffect">
                                  <p:stCondLst>
                                    <p:cond delay="0"/>
                                  </p:stCondLst>
                                  <p:childTnLst>
                                    <p:set>
                                      <p:cBhvr>
                                        <p:cTn id="53" dur="1" fill="hold">
                                          <p:stCondLst>
                                            <p:cond delay="0"/>
                                          </p:stCondLst>
                                        </p:cTn>
                                        <p:tgtEl>
                                          <p:spTgt spid="239619">
                                            <p:txEl>
                                              <p:pRg st="13" end="13"/>
                                            </p:txEl>
                                          </p:spTgt>
                                        </p:tgtEl>
                                        <p:attrNameLst>
                                          <p:attrName>style.visibility</p:attrName>
                                        </p:attrNameLst>
                                      </p:cBhvr>
                                      <p:to>
                                        <p:strVal val="visible"/>
                                      </p:to>
                                    </p:set>
                                    <p:animEffect transition="in" filter="blinds(horizontal)">
                                      <p:cBhvr>
                                        <p:cTn id="54" dur="500"/>
                                        <p:tgtEl>
                                          <p:spTgt spid="239619">
                                            <p:txEl>
                                              <p:pRg st="13" end="13"/>
                                            </p:txEl>
                                          </p:spTgt>
                                        </p:tgtEl>
                                      </p:cBhvr>
                                    </p:animEffect>
                                  </p:childTnLst>
                                </p:cTn>
                              </p:par>
                              <p:par>
                                <p:cTn id="55" presetID="3" presetClass="entr" presetSubtype="10" fill="hold" grpId="0" nodeType="withEffect">
                                  <p:stCondLst>
                                    <p:cond delay="0"/>
                                  </p:stCondLst>
                                  <p:childTnLst>
                                    <p:set>
                                      <p:cBhvr>
                                        <p:cTn id="56" dur="1" fill="hold">
                                          <p:stCondLst>
                                            <p:cond delay="0"/>
                                          </p:stCondLst>
                                        </p:cTn>
                                        <p:tgtEl>
                                          <p:spTgt spid="239619">
                                            <p:txEl>
                                              <p:pRg st="14" end="14"/>
                                            </p:txEl>
                                          </p:spTgt>
                                        </p:tgtEl>
                                        <p:attrNameLst>
                                          <p:attrName>style.visibility</p:attrName>
                                        </p:attrNameLst>
                                      </p:cBhvr>
                                      <p:to>
                                        <p:strVal val="visible"/>
                                      </p:to>
                                    </p:set>
                                    <p:animEffect transition="in" filter="blinds(horizontal)">
                                      <p:cBhvr>
                                        <p:cTn id="57" dur="500"/>
                                        <p:tgtEl>
                                          <p:spTgt spid="239619">
                                            <p:txEl>
                                              <p:pRg st="14" end="14"/>
                                            </p:txEl>
                                          </p:spTgt>
                                        </p:tgtEl>
                                      </p:cBhvr>
                                    </p:animEffect>
                                  </p:childTnLst>
                                </p:cTn>
                              </p:par>
                              <p:par>
                                <p:cTn id="58" presetID="3" presetClass="entr" presetSubtype="10" fill="hold" grpId="0" nodeType="withEffect">
                                  <p:stCondLst>
                                    <p:cond delay="0"/>
                                  </p:stCondLst>
                                  <p:childTnLst>
                                    <p:set>
                                      <p:cBhvr>
                                        <p:cTn id="59" dur="1" fill="hold">
                                          <p:stCondLst>
                                            <p:cond delay="0"/>
                                          </p:stCondLst>
                                        </p:cTn>
                                        <p:tgtEl>
                                          <p:spTgt spid="239619">
                                            <p:txEl>
                                              <p:pRg st="15" end="15"/>
                                            </p:txEl>
                                          </p:spTgt>
                                        </p:tgtEl>
                                        <p:attrNameLst>
                                          <p:attrName>style.visibility</p:attrName>
                                        </p:attrNameLst>
                                      </p:cBhvr>
                                      <p:to>
                                        <p:strVal val="visible"/>
                                      </p:to>
                                    </p:set>
                                    <p:animEffect transition="in" filter="blinds(horizontal)">
                                      <p:cBhvr>
                                        <p:cTn id="60" dur="500"/>
                                        <p:tgtEl>
                                          <p:spTgt spid="239619">
                                            <p:txEl>
                                              <p:pRg st="15" end="15"/>
                                            </p:txEl>
                                          </p:spTgt>
                                        </p:tgtEl>
                                      </p:cBhvr>
                                    </p:animEffect>
                                  </p:childTnLst>
                                </p:cTn>
                              </p:par>
                              <p:par>
                                <p:cTn id="61" presetID="3" presetClass="entr" presetSubtype="10" fill="hold" grpId="0" nodeType="withEffect">
                                  <p:stCondLst>
                                    <p:cond delay="0"/>
                                  </p:stCondLst>
                                  <p:childTnLst>
                                    <p:set>
                                      <p:cBhvr>
                                        <p:cTn id="62" dur="1" fill="hold">
                                          <p:stCondLst>
                                            <p:cond delay="0"/>
                                          </p:stCondLst>
                                        </p:cTn>
                                        <p:tgtEl>
                                          <p:spTgt spid="239619">
                                            <p:txEl>
                                              <p:pRg st="16" end="16"/>
                                            </p:txEl>
                                          </p:spTgt>
                                        </p:tgtEl>
                                        <p:attrNameLst>
                                          <p:attrName>style.visibility</p:attrName>
                                        </p:attrNameLst>
                                      </p:cBhvr>
                                      <p:to>
                                        <p:strVal val="visible"/>
                                      </p:to>
                                    </p:set>
                                    <p:animEffect transition="in" filter="blinds(horizontal)">
                                      <p:cBhvr>
                                        <p:cTn id="63" dur="500"/>
                                        <p:tgtEl>
                                          <p:spTgt spid="239619">
                                            <p:txEl>
                                              <p:pRg st="16" end="16"/>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3" presetClass="entr" presetSubtype="10" fill="hold" grpId="0" nodeType="clickEffect">
                                  <p:stCondLst>
                                    <p:cond delay="0"/>
                                  </p:stCondLst>
                                  <p:childTnLst>
                                    <p:set>
                                      <p:cBhvr>
                                        <p:cTn id="67" dur="1" fill="hold">
                                          <p:stCondLst>
                                            <p:cond delay="0"/>
                                          </p:stCondLst>
                                        </p:cTn>
                                        <p:tgtEl>
                                          <p:spTgt spid="239619">
                                            <p:txEl>
                                              <p:pRg st="17" end="17"/>
                                            </p:txEl>
                                          </p:spTgt>
                                        </p:tgtEl>
                                        <p:attrNameLst>
                                          <p:attrName>style.visibility</p:attrName>
                                        </p:attrNameLst>
                                      </p:cBhvr>
                                      <p:to>
                                        <p:strVal val="visible"/>
                                      </p:to>
                                    </p:set>
                                    <p:animEffect transition="in" filter="blinds(horizontal)">
                                      <p:cBhvr>
                                        <p:cTn id="68" dur="500"/>
                                        <p:tgtEl>
                                          <p:spTgt spid="239619">
                                            <p:txEl>
                                              <p:pRg st="17" end="17"/>
                                            </p:txEl>
                                          </p:spTgt>
                                        </p:tgtEl>
                                      </p:cBhvr>
                                    </p:animEffect>
                                  </p:childTnLst>
                                </p:cTn>
                              </p:par>
                              <p:par>
                                <p:cTn id="69" presetID="3" presetClass="entr" presetSubtype="10" fill="hold" grpId="0" nodeType="withEffect">
                                  <p:stCondLst>
                                    <p:cond delay="0"/>
                                  </p:stCondLst>
                                  <p:childTnLst>
                                    <p:set>
                                      <p:cBhvr>
                                        <p:cTn id="70" dur="1" fill="hold">
                                          <p:stCondLst>
                                            <p:cond delay="0"/>
                                          </p:stCondLst>
                                        </p:cTn>
                                        <p:tgtEl>
                                          <p:spTgt spid="239619">
                                            <p:txEl>
                                              <p:pRg st="18" end="18"/>
                                            </p:txEl>
                                          </p:spTgt>
                                        </p:tgtEl>
                                        <p:attrNameLst>
                                          <p:attrName>style.visibility</p:attrName>
                                        </p:attrNameLst>
                                      </p:cBhvr>
                                      <p:to>
                                        <p:strVal val="visible"/>
                                      </p:to>
                                    </p:set>
                                    <p:animEffect transition="in" filter="blinds(horizontal)">
                                      <p:cBhvr>
                                        <p:cTn id="71" dur="500"/>
                                        <p:tgtEl>
                                          <p:spTgt spid="239619">
                                            <p:txEl>
                                              <p:pRg st="18" end="18"/>
                                            </p:txEl>
                                          </p:spTgt>
                                        </p:tgtEl>
                                      </p:cBhvr>
                                    </p:animEffect>
                                  </p:childTnLst>
                                </p:cTn>
                              </p:par>
                              <p:par>
                                <p:cTn id="72" presetID="3" presetClass="entr" presetSubtype="10" fill="hold" grpId="0" nodeType="withEffect">
                                  <p:stCondLst>
                                    <p:cond delay="0"/>
                                  </p:stCondLst>
                                  <p:childTnLst>
                                    <p:set>
                                      <p:cBhvr>
                                        <p:cTn id="73" dur="1" fill="hold">
                                          <p:stCondLst>
                                            <p:cond delay="0"/>
                                          </p:stCondLst>
                                        </p:cTn>
                                        <p:tgtEl>
                                          <p:spTgt spid="239619">
                                            <p:txEl>
                                              <p:pRg st="19" end="19"/>
                                            </p:txEl>
                                          </p:spTgt>
                                        </p:tgtEl>
                                        <p:attrNameLst>
                                          <p:attrName>style.visibility</p:attrName>
                                        </p:attrNameLst>
                                      </p:cBhvr>
                                      <p:to>
                                        <p:strVal val="visible"/>
                                      </p:to>
                                    </p:set>
                                    <p:animEffect transition="in" filter="blinds(horizontal)">
                                      <p:cBhvr>
                                        <p:cTn id="74" dur="500"/>
                                        <p:tgtEl>
                                          <p:spTgt spid="239619">
                                            <p:txEl>
                                              <p:pRg st="19" end="19"/>
                                            </p:txEl>
                                          </p:spTgt>
                                        </p:tgtEl>
                                      </p:cBhvr>
                                    </p:animEffect>
                                  </p:childTnLst>
                                </p:cTn>
                              </p:par>
                              <p:par>
                                <p:cTn id="75" presetID="3" presetClass="entr" presetSubtype="10" fill="hold" grpId="0" nodeType="withEffect">
                                  <p:stCondLst>
                                    <p:cond delay="0"/>
                                  </p:stCondLst>
                                  <p:childTnLst>
                                    <p:set>
                                      <p:cBhvr>
                                        <p:cTn id="76" dur="1" fill="hold">
                                          <p:stCondLst>
                                            <p:cond delay="0"/>
                                          </p:stCondLst>
                                        </p:cTn>
                                        <p:tgtEl>
                                          <p:spTgt spid="239619">
                                            <p:txEl>
                                              <p:pRg st="20" end="20"/>
                                            </p:txEl>
                                          </p:spTgt>
                                        </p:tgtEl>
                                        <p:attrNameLst>
                                          <p:attrName>style.visibility</p:attrName>
                                        </p:attrNameLst>
                                      </p:cBhvr>
                                      <p:to>
                                        <p:strVal val="visible"/>
                                      </p:to>
                                    </p:set>
                                    <p:animEffect transition="in" filter="blinds(horizontal)">
                                      <p:cBhvr>
                                        <p:cTn id="77" dur="500"/>
                                        <p:tgtEl>
                                          <p:spTgt spid="239619">
                                            <p:txEl>
                                              <p:pRg st="20" end="20"/>
                                            </p:txEl>
                                          </p:spTgt>
                                        </p:tgtEl>
                                      </p:cBhvr>
                                    </p:animEffect>
                                  </p:childTnLst>
                                </p:cTn>
                              </p:par>
                              <p:par>
                                <p:cTn id="78" presetID="3" presetClass="entr" presetSubtype="10" fill="hold" grpId="0" nodeType="withEffect">
                                  <p:stCondLst>
                                    <p:cond delay="0"/>
                                  </p:stCondLst>
                                  <p:childTnLst>
                                    <p:set>
                                      <p:cBhvr>
                                        <p:cTn id="79" dur="1" fill="hold">
                                          <p:stCondLst>
                                            <p:cond delay="0"/>
                                          </p:stCondLst>
                                        </p:cTn>
                                        <p:tgtEl>
                                          <p:spTgt spid="239619">
                                            <p:txEl>
                                              <p:pRg st="21" end="21"/>
                                            </p:txEl>
                                          </p:spTgt>
                                        </p:tgtEl>
                                        <p:attrNameLst>
                                          <p:attrName>style.visibility</p:attrName>
                                        </p:attrNameLst>
                                      </p:cBhvr>
                                      <p:to>
                                        <p:strVal val="visible"/>
                                      </p:to>
                                    </p:set>
                                    <p:animEffect transition="in" filter="blinds(horizontal)">
                                      <p:cBhvr>
                                        <p:cTn id="80" dur="500"/>
                                        <p:tgtEl>
                                          <p:spTgt spid="239619">
                                            <p:txEl>
                                              <p:pRg st="21" end="2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9619" grpId="0" build="p" bldLvl="2"/>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a:xfrm>
            <a:off x="762000" y="27871"/>
            <a:ext cx="7772400" cy="569373"/>
          </a:xfrm>
        </p:spPr>
        <p:txBody>
          <a:bodyPr/>
          <a:lstStyle/>
          <a:p>
            <a:pPr eaLnBrk="1" hangingPunct="1"/>
            <a:r>
              <a:rPr lang="en-US" sz="3600" b="1" dirty="0" smtClean="0"/>
              <a:t>Other Outlier Detection Methods</a:t>
            </a:r>
          </a:p>
        </p:txBody>
      </p:sp>
      <p:sp>
        <p:nvSpPr>
          <p:cNvPr id="21508" name="Slide Number Placeholder 5"/>
          <p:cNvSpPr>
            <a:spLocks noGrp="1"/>
          </p:cNvSpPr>
          <p:nvPr>
            <p:ph type="sldNum" sz="quarter" idx="4294967295"/>
          </p:nvPr>
        </p:nvSpPr>
        <p:spPr>
          <a:xfrm>
            <a:off x="8672146" y="6477000"/>
            <a:ext cx="381000" cy="304800"/>
          </a:xfrm>
          <a:prstGeom prst="rect">
            <a:avLst/>
          </a:prstGeom>
          <a:noFill/>
        </p:spPr>
        <p:txBody>
          <a:bodyPr/>
          <a:lstStyle/>
          <a:p>
            <a:fld id="{71473878-435C-4A8C-A507-89AE7314AE48}" type="slidenum">
              <a:rPr lang="en-US" sz="1200" smtClean="0"/>
              <a:pPr/>
              <a:t>17</a:t>
            </a:fld>
            <a:endParaRPr lang="en-US" sz="1200" dirty="0" smtClean="0"/>
          </a:p>
        </p:txBody>
      </p:sp>
      <p:sp>
        <p:nvSpPr>
          <p:cNvPr id="4" name="Rectangle 3"/>
          <p:cNvSpPr>
            <a:spLocks noGrp="1" noChangeArrowheads="1"/>
          </p:cNvSpPr>
          <p:nvPr/>
        </p:nvSpPr>
        <p:spPr bwMode="auto">
          <a:xfrm>
            <a:off x="76200" y="834120"/>
            <a:ext cx="8713177" cy="5490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2400" b="1" kern="1200">
                <a:solidFill>
                  <a:schemeClr val="tx1"/>
                </a:solidFill>
                <a:latin typeface="+mn-lt"/>
                <a:ea typeface="+mn-ea"/>
                <a:cs typeface="+mn-cs"/>
              </a:defRPr>
            </a:lvl1pPr>
            <a:lvl2pPr marL="742950" indent="-285750" algn="l" rtl="0" fontAlgn="base">
              <a:spcBef>
                <a:spcPct val="20000"/>
              </a:spcBef>
              <a:spcAft>
                <a:spcPct val="0"/>
              </a:spcAft>
              <a:buChar char="–"/>
              <a:defRPr sz="2000" b="1" kern="1200">
                <a:solidFill>
                  <a:schemeClr val="tx1"/>
                </a:solidFill>
                <a:latin typeface="+mn-lt"/>
                <a:ea typeface="+mn-ea"/>
                <a:cs typeface="+mn-cs"/>
              </a:defRPr>
            </a:lvl2pPr>
            <a:lvl3pPr marL="1143000" indent="-228600" algn="l" rtl="0" fontAlgn="base">
              <a:spcBef>
                <a:spcPct val="20000"/>
              </a:spcBef>
              <a:spcAft>
                <a:spcPct val="0"/>
              </a:spcAft>
              <a:buChar char="•"/>
              <a:defRPr b="1" kern="1200">
                <a:solidFill>
                  <a:schemeClr val="tx1"/>
                </a:solidFill>
                <a:latin typeface="+mn-lt"/>
                <a:ea typeface="+mn-ea"/>
                <a:cs typeface="+mn-cs"/>
              </a:defRPr>
            </a:lvl3pPr>
            <a:lvl4pPr marL="1600200" indent="-228600" algn="l" rtl="0" fontAlgn="base">
              <a:spcBef>
                <a:spcPct val="20000"/>
              </a:spcBef>
              <a:spcAft>
                <a:spcPct val="0"/>
              </a:spcAft>
              <a:buChar char="–"/>
              <a:defRPr sz="1600" b="1" kern="1200">
                <a:solidFill>
                  <a:schemeClr val="tx1"/>
                </a:solidFill>
                <a:latin typeface="+mn-lt"/>
                <a:ea typeface="+mn-ea"/>
                <a:cs typeface="+mn-cs"/>
              </a:defRPr>
            </a:lvl4pPr>
            <a:lvl5pPr marL="2057400" indent="-228600" algn="l" rtl="0" fontAlgn="base">
              <a:spcBef>
                <a:spcPct val="20000"/>
              </a:spcBef>
              <a:spcAft>
                <a:spcPct val="0"/>
              </a:spcAft>
              <a:buChar char="»"/>
              <a:defRPr sz="1400" b="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en-US" sz="2000" b="0" dirty="0" smtClean="0"/>
              <a:t>Median </a:t>
            </a:r>
            <a:r>
              <a:rPr lang="en-US" altLang="en-US" sz="2000" b="0" dirty="0"/>
              <a:t>and Median Absolute Deviation Method (MAD)</a:t>
            </a:r>
          </a:p>
          <a:p>
            <a:pPr lvl="1"/>
            <a:r>
              <a:rPr lang="en-US" altLang="en-US" sz="1600" b="0" dirty="0"/>
              <a:t>For this outlier detection method, the median of the residuals is calculated. Then, the difference is calculated between each historical value and this median. These differences are expressed as their absolute values, and a new median is calculated and multiplied by an empirically derived constant to yield the </a:t>
            </a:r>
            <a:r>
              <a:rPr lang="en-US" altLang="en-US" sz="1600" b="0" dirty="0" smtClean="0"/>
              <a:t>MAD. </a:t>
            </a:r>
          </a:p>
          <a:p>
            <a:pPr lvl="1"/>
            <a:r>
              <a:rPr lang="en-US" altLang="en-US" sz="1600" b="0" dirty="0" smtClean="0"/>
              <a:t>If </a:t>
            </a:r>
            <a:r>
              <a:rPr lang="en-US" altLang="en-US" sz="1600" b="0" dirty="0"/>
              <a:t>a value is a certain number of MAD away from the median of the residuals, that value is classified as an outlier. The default threshold is 3 MAD.</a:t>
            </a:r>
          </a:p>
          <a:p>
            <a:pPr lvl="2"/>
            <a:r>
              <a:rPr lang="en-US" altLang="en-US" sz="1400" b="0" dirty="0" smtClean="0"/>
              <a:t>This </a:t>
            </a:r>
            <a:r>
              <a:rPr lang="en-US" altLang="en-US" sz="1400" b="0" dirty="0"/>
              <a:t>method is generally more effective than the mean and standard deviation method for detecting outliers, but it can be too aggressive in classifying values that are not really extremely different. Also, if more than 50% of the data points have the same value, MAD is computed to be 0, so any value different from the residual median is classified as an outlier.</a:t>
            </a:r>
          </a:p>
          <a:p>
            <a:r>
              <a:rPr lang="en-US" altLang="en-US" sz="2000" b="0" dirty="0" smtClean="0"/>
              <a:t>Median </a:t>
            </a:r>
            <a:r>
              <a:rPr lang="en-US" altLang="en-US" sz="2000" b="0" dirty="0"/>
              <a:t>and Interquartile Deviation Method (IQD)</a:t>
            </a:r>
          </a:p>
          <a:p>
            <a:pPr lvl="1"/>
            <a:r>
              <a:rPr lang="en-US" altLang="en-US" sz="1600" b="0" dirty="0"/>
              <a:t>For this outlier detection method, the median of the residuals is calculated, along with the 25th percentile and the 75th percentile. The difference between the 25th and 75th percentile is the </a:t>
            </a:r>
            <a:r>
              <a:rPr lang="en-US" altLang="en-US" sz="1600" b="0" dirty="0" smtClean="0"/>
              <a:t>IQD. </a:t>
            </a:r>
            <a:r>
              <a:rPr lang="en-US" altLang="en-US" sz="1600" b="0" dirty="0"/>
              <a:t>Then, the difference is calculated between each historical value and the residual median. If the historical value is a certain number of MAD away from the median of the residuals, that value is classified as an outlier. </a:t>
            </a:r>
            <a:endParaRPr lang="en-US" altLang="en-US" sz="1600" b="0" dirty="0" smtClean="0"/>
          </a:p>
          <a:p>
            <a:pPr lvl="1"/>
            <a:r>
              <a:rPr lang="en-US" altLang="en-US" sz="1600" b="0" dirty="0" smtClean="0"/>
              <a:t>The </a:t>
            </a:r>
            <a:r>
              <a:rPr lang="en-US" altLang="en-US" sz="1600" b="0" dirty="0"/>
              <a:t>default threshold is 2.22, which is equivalent to 3 standard deviations or MADs.</a:t>
            </a:r>
          </a:p>
          <a:p>
            <a:pPr lvl="2"/>
            <a:r>
              <a:rPr lang="en-US" altLang="en-US" sz="1400" b="0" dirty="0" smtClean="0"/>
              <a:t>This </a:t>
            </a:r>
            <a:r>
              <a:rPr lang="en-US" altLang="en-US" sz="1400" b="0" dirty="0"/>
              <a:t>method is somewhat susceptible to influence from extreme outliers, but less so than the mean and standard deviation method. Box plots are based on this approach. The median and interquartile deviation method can be used for both symmetric and asymmetric data.</a:t>
            </a:r>
          </a:p>
        </p:txBody>
      </p:sp>
    </p:spTree>
    <p:extLst>
      <p:ext uri="{BB962C8B-B14F-4D97-AF65-F5344CB8AC3E}">
        <p14:creationId xmlns:p14="http://schemas.microsoft.com/office/powerpoint/2010/main" val="2792930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sz="3600" b="1" dirty="0" smtClean="0"/>
              <a:t>Recap / Conclusion</a:t>
            </a:r>
          </a:p>
        </p:txBody>
      </p:sp>
      <p:sp>
        <p:nvSpPr>
          <p:cNvPr id="6147" name="Content Placeholder 2"/>
          <p:cNvSpPr>
            <a:spLocks noGrp="1"/>
          </p:cNvSpPr>
          <p:nvPr>
            <p:ph idx="1"/>
          </p:nvPr>
        </p:nvSpPr>
        <p:spPr>
          <a:xfrm>
            <a:off x="40640" y="711200"/>
            <a:ext cx="9067800" cy="5791200"/>
          </a:xfrm>
        </p:spPr>
        <p:txBody>
          <a:bodyPr/>
          <a:lstStyle/>
          <a:p>
            <a:pPr eaLnBrk="1" hangingPunct="1">
              <a:spcAft>
                <a:spcPts val="600"/>
              </a:spcAft>
            </a:pPr>
            <a:r>
              <a:rPr lang="en-US" sz="2400" dirty="0" smtClean="0"/>
              <a:t>The main reason for outlier analysis is to identify if one or more observations have an unusual </a:t>
            </a:r>
            <a:r>
              <a:rPr lang="en-US" sz="2400" dirty="0"/>
              <a:t>amount of influence on the </a:t>
            </a:r>
            <a:r>
              <a:rPr lang="en-US" sz="2400" dirty="0" smtClean="0"/>
              <a:t>regression.</a:t>
            </a:r>
          </a:p>
          <a:p>
            <a:pPr eaLnBrk="1" hangingPunct="1">
              <a:spcAft>
                <a:spcPts val="600"/>
              </a:spcAft>
            </a:pPr>
            <a:r>
              <a:rPr lang="en-US" sz="2400" dirty="0" smtClean="0"/>
              <a:t>Outlier analysis calculations are done with </a:t>
            </a:r>
            <a:r>
              <a:rPr lang="en-US" sz="2400" dirty="0"/>
              <a:t>respect to X, Y and </a:t>
            </a:r>
            <a:r>
              <a:rPr lang="en-US" sz="2400" dirty="0" err="1"/>
              <a:t>Y</a:t>
            </a:r>
            <a:r>
              <a:rPr lang="en-US" sz="2400" baseline="-25000" dirty="0" err="1"/>
              <a:t>x</a:t>
            </a:r>
            <a:r>
              <a:rPr lang="en-US" sz="2400" dirty="0"/>
              <a:t> </a:t>
            </a:r>
            <a:endParaRPr lang="en-US" sz="2400" dirty="0" smtClean="0"/>
          </a:p>
          <a:p>
            <a:pPr eaLnBrk="1" hangingPunct="1">
              <a:spcAft>
                <a:spcPts val="600"/>
              </a:spcAft>
            </a:pPr>
            <a:r>
              <a:rPr lang="en-US" sz="2400" dirty="0" smtClean="0"/>
              <a:t>Because there’s no consensus on what is a ‘true’ outlier on a single metric, it’s ‘good practice’ to calculate and account for all metrics:</a:t>
            </a:r>
            <a:endParaRPr lang="en-US" sz="2400" dirty="0" smtClean="0"/>
          </a:p>
          <a:p>
            <a:pPr lvl="1" eaLnBrk="1" hangingPunct="1">
              <a:spcAft>
                <a:spcPts val="0"/>
              </a:spcAft>
            </a:pPr>
            <a:r>
              <a:rPr lang="en-US" sz="2000" dirty="0" smtClean="0"/>
              <a:t># of Standard Deviations with respect to actual X’s and actual Y’s</a:t>
            </a:r>
          </a:p>
          <a:p>
            <a:pPr lvl="1" eaLnBrk="1" hangingPunct="1">
              <a:spcAft>
                <a:spcPts val="0"/>
              </a:spcAft>
            </a:pPr>
            <a:r>
              <a:rPr lang="en-US" sz="2000" dirty="0" smtClean="0"/>
              <a:t># of Standard Errors with respect to calculated </a:t>
            </a:r>
            <a:r>
              <a:rPr lang="en-US" sz="2000" dirty="0" err="1" smtClean="0"/>
              <a:t>Y</a:t>
            </a:r>
            <a:r>
              <a:rPr lang="en-US" sz="2000" baseline="-25000" dirty="0" err="1" smtClean="0"/>
              <a:t>x</a:t>
            </a:r>
            <a:r>
              <a:rPr lang="en-US" sz="2000" dirty="0" smtClean="0"/>
              <a:t> ’s </a:t>
            </a:r>
          </a:p>
          <a:p>
            <a:pPr lvl="1" eaLnBrk="1" hangingPunct="1">
              <a:spcAft>
                <a:spcPts val="0"/>
              </a:spcAft>
            </a:pPr>
            <a:r>
              <a:rPr lang="en-US" sz="2000" dirty="0" smtClean="0"/>
              <a:t>Leverage Value (LV) with respect to </a:t>
            </a:r>
            <a:r>
              <a:rPr lang="en-US" sz="2000" dirty="0"/>
              <a:t>actual X’s </a:t>
            </a:r>
            <a:r>
              <a:rPr lang="en-US" sz="2000" dirty="0" smtClean="0"/>
              <a:t>(… get same result </a:t>
            </a:r>
            <a:r>
              <a:rPr lang="en-US" sz="2000" dirty="0" err="1" smtClean="0"/>
              <a:t>wrt</a:t>
            </a:r>
            <a:r>
              <a:rPr lang="en-US" sz="2000" dirty="0" smtClean="0"/>
              <a:t> </a:t>
            </a:r>
            <a:r>
              <a:rPr lang="en-US" sz="2000" dirty="0" err="1" smtClean="0"/>
              <a:t>Y</a:t>
            </a:r>
            <a:r>
              <a:rPr lang="en-US" sz="2000" baseline="-25000" dirty="0" err="1" smtClean="0"/>
              <a:t>x</a:t>
            </a:r>
            <a:r>
              <a:rPr lang="en-US" sz="2000" dirty="0" smtClean="0"/>
              <a:t> ’s)</a:t>
            </a:r>
          </a:p>
          <a:p>
            <a:pPr lvl="1" eaLnBrk="1" hangingPunct="1">
              <a:spcAft>
                <a:spcPts val="0"/>
              </a:spcAft>
            </a:pPr>
            <a:r>
              <a:rPr lang="en-US" sz="2000" dirty="0" smtClean="0"/>
              <a:t>Residual (denoted </a:t>
            </a:r>
            <a:r>
              <a:rPr lang="en-US" sz="2000" dirty="0"/>
              <a:t>as has an </a:t>
            </a:r>
            <a:r>
              <a:rPr lang="en-US" sz="2000" dirty="0" err="1" smtClean="0"/>
              <a:t>e</a:t>
            </a:r>
            <a:r>
              <a:rPr lang="en-US" sz="2000" baseline="-25000" dirty="0" err="1" smtClean="0"/>
              <a:t>i</a:t>
            </a:r>
            <a:r>
              <a:rPr lang="en-US" sz="2000" baseline="-25000" dirty="0" smtClean="0"/>
              <a:t> </a:t>
            </a:r>
            <a:r>
              <a:rPr lang="en-US" sz="2000" dirty="0" smtClean="0"/>
              <a:t>) &amp; </a:t>
            </a:r>
            <a:r>
              <a:rPr lang="en-US" sz="2000" dirty="0" err="1" smtClean="0"/>
              <a:t>Studentized</a:t>
            </a:r>
            <a:r>
              <a:rPr lang="en-US" sz="2000" dirty="0" smtClean="0"/>
              <a:t> Residual (denoted </a:t>
            </a:r>
            <a:r>
              <a:rPr lang="en-US" sz="2000" dirty="0"/>
              <a:t>as has an </a:t>
            </a:r>
            <a:r>
              <a:rPr lang="en-US" sz="2000" dirty="0" err="1" smtClean="0"/>
              <a:t>e</a:t>
            </a:r>
            <a:r>
              <a:rPr lang="en-US" sz="2000" baseline="-25000" dirty="0" err="1" smtClean="0"/>
              <a:t>i</a:t>
            </a:r>
            <a:r>
              <a:rPr lang="en-US" sz="2000" dirty="0" smtClean="0"/>
              <a:t>* )</a:t>
            </a:r>
          </a:p>
          <a:p>
            <a:pPr lvl="1" eaLnBrk="1" hangingPunct="1">
              <a:spcAft>
                <a:spcPts val="0"/>
              </a:spcAft>
            </a:pPr>
            <a:r>
              <a:rPr lang="en-US" sz="2000" dirty="0" smtClean="0"/>
              <a:t>Cook’s Distance (‘Cook’s D’) = a function of </a:t>
            </a:r>
            <a:r>
              <a:rPr lang="en-US" sz="2000" dirty="0" err="1" smtClean="0"/>
              <a:t>e</a:t>
            </a:r>
            <a:r>
              <a:rPr lang="en-US" sz="2000" baseline="-25000" dirty="0" err="1" smtClean="0"/>
              <a:t>i</a:t>
            </a:r>
            <a:r>
              <a:rPr lang="en-US" sz="2000" dirty="0" smtClean="0"/>
              <a:t> , Mean Squared Error and LV</a:t>
            </a:r>
          </a:p>
          <a:p>
            <a:pPr eaLnBrk="1" hangingPunct="1">
              <a:spcAft>
                <a:spcPts val="600"/>
              </a:spcAft>
            </a:pPr>
            <a:r>
              <a:rPr lang="en-US" sz="2400" dirty="0" smtClean="0"/>
              <a:t>Identifying outliers is typically just half the effort; what </a:t>
            </a:r>
            <a:r>
              <a:rPr lang="en-US" sz="2400" dirty="0"/>
              <a:t>to do if you find an </a:t>
            </a:r>
            <a:r>
              <a:rPr lang="en-US" sz="2400" dirty="0" smtClean="0"/>
              <a:t>outlier can &amp; should be handled on a case-by-case basis. </a:t>
            </a:r>
          </a:p>
          <a:p>
            <a:pPr eaLnBrk="1" hangingPunct="1">
              <a:spcAft>
                <a:spcPts val="600"/>
              </a:spcAft>
            </a:pPr>
            <a:r>
              <a:rPr lang="en-US" sz="2400" dirty="0" smtClean="0"/>
              <a:t>This “mini-lesson” covered fundamental methods.  Keep in mind that there are several o</a:t>
            </a:r>
            <a:r>
              <a:rPr lang="en-US" sz="2400" dirty="0" smtClean="0"/>
              <a:t>ther outlier analysis methods out there.</a:t>
            </a:r>
            <a:endParaRPr lang="en-US" sz="2400" dirty="0"/>
          </a:p>
        </p:txBody>
      </p:sp>
      <p:sp>
        <p:nvSpPr>
          <p:cNvPr id="4" name="Slide Number Placeholder 3"/>
          <p:cNvSpPr>
            <a:spLocks noGrp="1"/>
          </p:cNvSpPr>
          <p:nvPr>
            <p:ph type="sldNum" sz="quarter" idx="10"/>
          </p:nvPr>
        </p:nvSpPr>
        <p:spPr>
          <a:xfrm>
            <a:off x="8458200" y="6567268"/>
            <a:ext cx="670854" cy="390525"/>
          </a:xfrm>
        </p:spPr>
        <p:txBody>
          <a:bodyPr/>
          <a:lstStyle/>
          <a:p>
            <a:pPr>
              <a:defRPr/>
            </a:pPr>
            <a:fld id="{F61DC341-252D-4E24-8211-8CE208A85473}" type="slidenum">
              <a:rPr lang="en-US" sz="1200" smtClean="0">
                <a:solidFill>
                  <a:schemeClr val="tx1">
                    <a:lumMod val="95000"/>
                    <a:lumOff val="5000"/>
                  </a:schemeClr>
                </a:solidFill>
                <a:latin typeface="Arial" panose="020B0604020202020204" pitchFamily="34" charset="0"/>
                <a:cs typeface="Arial" panose="020B0604020202020204" pitchFamily="34" charset="0"/>
              </a:rPr>
              <a:pPr>
                <a:defRPr/>
              </a:pPr>
              <a:t>18</a:t>
            </a:fld>
            <a:endParaRPr lang="en-US" sz="1200" dirty="0">
              <a:solidFill>
                <a:schemeClr val="tx1">
                  <a:lumMod val="95000"/>
                  <a:lumOff val="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87657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6147">
                                            <p:txEl>
                                              <p:pRg st="3" end="3"/>
                                            </p:txEl>
                                          </p:spTgt>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6147">
                                            <p:txEl>
                                              <p:pRg st="4" end="4"/>
                                            </p:txEl>
                                          </p:spTgt>
                                        </p:tgtEl>
                                        <p:attrNameLst>
                                          <p:attrName>style.visibility</p:attrName>
                                        </p:attrNameLst>
                                      </p:cBhvr>
                                      <p:to>
                                        <p:strVal val="visible"/>
                                      </p:to>
                                    </p:set>
                                  </p:childTnLst>
                                </p:cTn>
                              </p:par>
                              <p:par>
                                <p:cTn id="19" presetID="1" presetClass="entr" presetSubtype="0" fill="hold" grpId="1" nodeType="withEffect">
                                  <p:stCondLst>
                                    <p:cond delay="0"/>
                                  </p:stCondLst>
                                  <p:childTnLst>
                                    <p:set>
                                      <p:cBhvr>
                                        <p:cTn id="20" dur="1" fill="hold">
                                          <p:stCondLst>
                                            <p:cond delay="0"/>
                                          </p:stCondLst>
                                        </p:cTn>
                                        <p:tgtEl>
                                          <p:spTgt spid="6147">
                                            <p:txEl>
                                              <p:pRg st="5" end="5"/>
                                            </p:txEl>
                                          </p:spTgt>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6147">
                                            <p:txEl>
                                              <p:pRg st="6" end="6"/>
                                            </p:txEl>
                                          </p:spTgt>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6147">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1" nodeType="clickEffect">
                                  <p:stCondLst>
                                    <p:cond delay="0"/>
                                  </p:stCondLst>
                                  <p:childTnLst>
                                    <p:set>
                                      <p:cBhvr>
                                        <p:cTn id="28" dur="1" fill="hold">
                                          <p:stCondLst>
                                            <p:cond delay="0"/>
                                          </p:stCondLst>
                                        </p:cTn>
                                        <p:tgtEl>
                                          <p:spTgt spid="6147">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1" nodeType="clickEffect">
                                  <p:stCondLst>
                                    <p:cond delay="0"/>
                                  </p:stCondLst>
                                  <p:childTnLst>
                                    <p:set>
                                      <p:cBhvr>
                                        <p:cTn id="32" dur="1" fill="hold">
                                          <p:stCondLst>
                                            <p:cond delay="0"/>
                                          </p:stCondLst>
                                        </p:cTn>
                                        <p:tgtEl>
                                          <p:spTgt spid="614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411162"/>
          </a:xfrm>
        </p:spPr>
        <p:txBody>
          <a:bodyPr/>
          <a:lstStyle/>
          <a:p>
            <a:r>
              <a:rPr lang="en-US" sz="3600" b="1" dirty="0" smtClean="0"/>
              <a:t>D.O.U.S.</a:t>
            </a:r>
            <a:endParaRPr lang="en-US" sz="3600" b="1" dirty="0"/>
          </a:p>
        </p:txBody>
      </p:sp>
      <p:sp>
        <p:nvSpPr>
          <p:cNvPr id="3" name="Content Placeholder 2"/>
          <p:cNvSpPr>
            <a:spLocks noGrp="1"/>
          </p:cNvSpPr>
          <p:nvPr>
            <p:ph idx="1"/>
          </p:nvPr>
        </p:nvSpPr>
        <p:spPr>
          <a:xfrm>
            <a:off x="152400" y="5540228"/>
            <a:ext cx="8934450" cy="1026057"/>
          </a:xfrm>
        </p:spPr>
        <p:txBody>
          <a:bodyPr/>
          <a:lstStyle/>
          <a:p>
            <a:pPr marL="0" indent="0" algn="ctr">
              <a:buNone/>
            </a:pPr>
            <a:r>
              <a:rPr lang="en-US" sz="2800" dirty="0" smtClean="0"/>
              <a:t>‘</a:t>
            </a:r>
            <a:r>
              <a:rPr lang="en-US" sz="2800" b="1" dirty="0" smtClean="0"/>
              <a:t>Data of Unusual Size’ (aka D.O.U.S.’s) do exist!</a:t>
            </a:r>
          </a:p>
          <a:p>
            <a:pPr marL="0" indent="0" algn="ctr">
              <a:buNone/>
            </a:pPr>
            <a:r>
              <a:rPr lang="en-US" sz="2400" dirty="0" smtClean="0"/>
              <a:t>So how do we find these D.O.U.S.’s … and </a:t>
            </a:r>
            <a:r>
              <a:rPr lang="en-US" sz="2400" u="sng" dirty="0" smtClean="0"/>
              <a:t>THEN</a:t>
            </a:r>
            <a:r>
              <a:rPr lang="en-US" sz="2400" dirty="0" smtClean="0"/>
              <a:t> what do we do?   </a:t>
            </a:r>
            <a:endParaRPr lang="en-US" sz="2400" dirty="0" smtClean="0"/>
          </a:p>
        </p:txBody>
      </p:sp>
      <p:sp>
        <p:nvSpPr>
          <p:cNvPr id="4" name="Slide Number Placeholder 3"/>
          <p:cNvSpPr>
            <a:spLocks noGrp="1"/>
          </p:cNvSpPr>
          <p:nvPr>
            <p:ph type="sldNum" sz="quarter" idx="10"/>
          </p:nvPr>
        </p:nvSpPr>
        <p:spPr>
          <a:xfrm>
            <a:off x="8172450" y="6543675"/>
            <a:ext cx="914400" cy="390525"/>
          </a:xfrm>
        </p:spPr>
        <p:txBody>
          <a:bodyPr/>
          <a:lstStyle/>
          <a:p>
            <a:pPr>
              <a:defRPr/>
            </a:pPr>
            <a:fld id="{314DA2EF-FA29-4375-B624-5D989056B81D}" type="slidenum">
              <a:rPr lang="en-US" sz="1050" smtClean="0">
                <a:solidFill>
                  <a:schemeClr val="tx1">
                    <a:lumMod val="95000"/>
                    <a:lumOff val="5000"/>
                  </a:schemeClr>
                </a:solidFill>
                <a:latin typeface="Arial" panose="020B0604020202020204" pitchFamily="34" charset="0"/>
                <a:cs typeface="Arial" panose="020B0604020202020204" pitchFamily="34" charset="0"/>
              </a:rPr>
              <a:pPr>
                <a:defRPr/>
              </a:pPr>
              <a:t>2</a:t>
            </a:fld>
            <a:endParaRPr lang="en-US" sz="1050" dirty="0">
              <a:solidFill>
                <a:schemeClr val="tx1">
                  <a:lumMod val="95000"/>
                  <a:lumOff val="5000"/>
                </a:schemeClr>
              </a:solidFill>
              <a:latin typeface="Arial" panose="020B0604020202020204" pitchFamily="34" charset="0"/>
              <a:cs typeface="Arial" panose="020B0604020202020204" pitchFamily="34" charset="0"/>
            </a:endParaRPr>
          </a:p>
        </p:txBody>
      </p:sp>
      <p:pic>
        <p:nvPicPr>
          <p:cNvPr id="8194" name="Picture 2" descr="https://s-media-cache-ak0.pinimg.com/236x/df/79/1c/df791c67ee9c1bac4af9bd6c8db0b7a9.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92842" y="1050642"/>
            <a:ext cx="3172265" cy="436858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4463882" y="2180038"/>
            <a:ext cx="314510" cy="307777"/>
          </a:xfrm>
          <a:prstGeom prst="rect">
            <a:avLst/>
          </a:prstGeom>
          <a:solidFill>
            <a:srgbClr val="FF0000">
              <a:alpha val="20000"/>
            </a:srgbClr>
          </a:solidFill>
        </p:spPr>
        <p:txBody>
          <a:bodyPr wrap="none" lIns="91440" tIns="45720" rIns="91440" bIns="45720">
            <a:spAutoFit/>
          </a:bodyPr>
          <a:lstStyle/>
          <a:p>
            <a:pPr algn="ctr"/>
            <a:r>
              <a:rPr lang="en-US" sz="1400" b="1" cap="none" spc="0" dirty="0" smtClean="0">
                <a:ln w="10160">
                  <a:solidFill>
                    <a:schemeClr val="tx1"/>
                  </a:solidFill>
                  <a:prstDash val="solid"/>
                </a:ln>
                <a:solidFill>
                  <a:srgbClr val="FFFFFF"/>
                </a:solidFill>
                <a:effectLst>
                  <a:outerShdw blurRad="38100" dist="22860" dir="5400000" algn="tl" rotWithShape="0">
                    <a:srgbClr val="000000">
                      <a:alpha val="30000"/>
                    </a:srgbClr>
                  </a:outerShdw>
                </a:effectLst>
              </a:rPr>
              <a:t>D</a:t>
            </a:r>
          </a:p>
        </p:txBody>
      </p:sp>
      <p:sp>
        <p:nvSpPr>
          <p:cNvPr id="8" name="Rectangle 7"/>
          <p:cNvSpPr/>
          <p:nvPr/>
        </p:nvSpPr>
        <p:spPr>
          <a:xfrm>
            <a:off x="3254842" y="3428082"/>
            <a:ext cx="621826" cy="307777"/>
          </a:xfrm>
          <a:prstGeom prst="rect">
            <a:avLst/>
          </a:prstGeom>
          <a:solidFill>
            <a:schemeClr val="tx1">
              <a:alpha val="90000"/>
            </a:schemeClr>
          </a:solidFill>
        </p:spPr>
        <p:txBody>
          <a:bodyPr wrap="square" lIns="91440" tIns="45720" rIns="91440" bIns="45720">
            <a:spAutoFit/>
          </a:bodyPr>
          <a:lstStyle/>
          <a:p>
            <a:pPr algn="ctr"/>
            <a:r>
              <a:rPr lang="en-US" sz="1400" b="1" cap="none" spc="0" dirty="0" smtClean="0">
                <a:ln w="3175">
                  <a:solidFill>
                    <a:schemeClr val="bg2"/>
                  </a:solidFill>
                  <a:prstDash val="solid"/>
                </a:ln>
                <a:solidFill>
                  <a:srgbClr val="FFFFFF"/>
                </a:solidFill>
                <a:effectLst>
                  <a:outerShdw blurRad="38100" dist="22860" dir="5400000" algn="tl" rotWithShape="0">
                    <a:srgbClr val="000000">
                      <a:alpha val="30000"/>
                    </a:srgbClr>
                  </a:outerShdw>
                </a:effectLst>
                <a:cs typeface="Arial" panose="020B0604020202020204" pitchFamily="34" charset="0"/>
              </a:rPr>
              <a:t>Data</a:t>
            </a:r>
          </a:p>
        </p:txBody>
      </p:sp>
      <p:sp>
        <p:nvSpPr>
          <p:cNvPr id="7" name="TextBox 6"/>
          <p:cNvSpPr txBox="1"/>
          <p:nvPr/>
        </p:nvSpPr>
        <p:spPr>
          <a:xfrm>
            <a:off x="76200" y="762000"/>
            <a:ext cx="2362200" cy="923330"/>
          </a:xfrm>
          <a:prstGeom prst="rect">
            <a:avLst/>
          </a:prstGeom>
          <a:noFill/>
        </p:spPr>
        <p:txBody>
          <a:bodyPr wrap="square" rtlCol="0">
            <a:spAutoFit/>
          </a:bodyPr>
          <a:lstStyle/>
          <a:p>
            <a:r>
              <a:rPr lang="en-US" i="1" dirty="0" smtClean="0"/>
              <a:t>Meanwhile in the fire swamp with Westley and Buttercup:</a:t>
            </a:r>
            <a:endParaRPr lang="en-US" i="1" dirty="0"/>
          </a:p>
        </p:txBody>
      </p:sp>
      <p:pic>
        <p:nvPicPr>
          <p:cNvPr id="8198" name="Picture 6" descr="https://s-media-cache-ak0.pinimg.com/736x/e8/d3/09/e8d3090741bcf82a0550e8713cf8fbc6.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22448" y="3962399"/>
            <a:ext cx="2684122" cy="1462847"/>
          </a:xfrm>
          <a:prstGeom prst="rect">
            <a:avLst/>
          </a:prstGeom>
          <a:noFill/>
          <a:extLst>
            <a:ext uri="{909E8E84-426E-40DD-AFC4-6F175D3DCCD1}">
              <a14:hiddenFill xmlns:a14="http://schemas.microsoft.com/office/drawing/2010/main">
                <a:solidFill>
                  <a:srgbClr val="FFFFFF"/>
                </a:solidFill>
              </a14:hiddenFill>
            </a:ext>
          </a:extLst>
        </p:spPr>
      </p:pic>
      <p:sp>
        <p:nvSpPr>
          <p:cNvPr id="9" name="Cloud Callout 8"/>
          <p:cNvSpPr/>
          <p:nvPr/>
        </p:nvSpPr>
        <p:spPr bwMode="auto">
          <a:xfrm>
            <a:off x="6248400" y="2209800"/>
            <a:ext cx="2057400" cy="1454110"/>
          </a:xfrm>
          <a:prstGeom prst="cloudCallout">
            <a:avLst>
              <a:gd name="adj1" fmla="val -14413"/>
              <a:gd name="adj2" fmla="val 89750"/>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tab pos="6286500" algn="l"/>
              </a:tabLst>
            </a:pPr>
            <a:r>
              <a:rPr kumimoji="0" lang="en-US" sz="1200" i="0" u="none" strike="noStrike" cap="none" normalizeH="0" baseline="0" dirty="0" smtClean="0">
                <a:ln>
                  <a:noFill/>
                </a:ln>
                <a:solidFill>
                  <a:schemeClr val="tx1"/>
                </a:solidFill>
                <a:effectLst/>
                <a:latin typeface="Verdana" pitchFamily="34" charset="0"/>
              </a:rPr>
              <a:t>Inconceivable!</a:t>
            </a:r>
            <a:endParaRPr kumimoji="0" lang="en-US" sz="1200" i="0" u="none" strike="noStrike" cap="none" normalizeH="0" baseline="0" dirty="0" smtClean="0">
              <a:ln>
                <a:noFill/>
              </a:ln>
              <a:solidFill>
                <a:schemeClr val="tx1"/>
              </a:solidFill>
              <a:effectLst/>
              <a:latin typeface="Verdana" pitchFamily="34" charset="0"/>
            </a:endParaRPr>
          </a:p>
        </p:txBody>
      </p:sp>
    </p:spTree>
    <p:extLst>
      <p:ext uri="{BB962C8B-B14F-4D97-AF65-F5344CB8AC3E}">
        <p14:creationId xmlns:p14="http://schemas.microsoft.com/office/powerpoint/2010/main" val="1348539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dissolve">
                                      <p:cBhvr>
                                        <p:cTn id="7" dur="500"/>
                                        <p:tgtEl>
                                          <p:spTgt spid="8194"/>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dissolve">
                                      <p:cBhvr>
                                        <p:cTn id="10" dur="500"/>
                                        <p:tgtEl>
                                          <p:spTgt spid="6"/>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dissolve">
                                      <p:cBhvr>
                                        <p:cTn id="13" dur="500"/>
                                        <p:tgtEl>
                                          <p:spTgt spid="8"/>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8198"/>
                                        </p:tgtEl>
                                        <p:attrNameLst>
                                          <p:attrName>style.visibility</p:attrName>
                                        </p:attrNameLst>
                                      </p:cBhvr>
                                      <p:to>
                                        <p:strVal val="visible"/>
                                      </p:to>
                                    </p:set>
                                    <p:animEffect transition="in" filter="dissolve">
                                      <p:cBhvr>
                                        <p:cTn id="18" dur="500"/>
                                        <p:tgtEl>
                                          <p:spTgt spid="8198"/>
                                        </p:tgtEl>
                                      </p:cBhvr>
                                    </p:animEffect>
                                  </p:childTnLst>
                                </p:cTn>
                              </p:par>
                            </p:childTnLst>
                          </p:cTn>
                        </p:par>
                        <p:par>
                          <p:cTn id="19" fill="hold">
                            <p:stCondLst>
                              <p:cond delay="500"/>
                            </p:stCondLst>
                            <p:childTnLst>
                              <p:par>
                                <p:cTn id="20" presetID="55" presetClass="entr" presetSubtype="0" fill="hold" grpId="0" nodeType="after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p:cTn id="22" dur="1000" fill="hold"/>
                                        <p:tgtEl>
                                          <p:spTgt spid="9"/>
                                        </p:tgtEl>
                                        <p:attrNameLst>
                                          <p:attrName>ppt_w</p:attrName>
                                        </p:attrNameLst>
                                      </p:cBhvr>
                                      <p:tavLst>
                                        <p:tav tm="0">
                                          <p:val>
                                            <p:strVal val="#ppt_w*0.70"/>
                                          </p:val>
                                        </p:tav>
                                        <p:tav tm="100000">
                                          <p:val>
                                            <p:strVal val="#ppt_w"/>
                                          </p:val>
                                        </p:tav>
                                      </p:tavLst>
                                    </p:anim>
                                    <p:anim calcmode="lin" valueType="num">
                                      <p:cBhvr>
                                        <p:cTn id="23" dur="1000" fill="hold"/>
                                        <p:tgtEl>
                                          <p:spTgt spid="9"/>
                                        </p:tgtEl>
                                        <p:attrNameLst>
                                          <p:attrName>ppt_h</p:attrName>
                                        </p:attrNameLst>
                                      </p:cBhvr>
                                      <p:tavLst>
                                        <p:tav tm="0">
                                          <p:val>
                                            <p:strVal val="#ppt_h"/>
                                          </p:val>
                                        </p:tav>
                                        <p:tav tm="100000">
                                          <p:val>
                                            <p:strVal val="#ppt_h"/>
                                          </p:val>
                                        </p:tav>
                                      </p:tavLst>
                                    </p:anim>
                                    <p:animEffect transition="in" filter="fade">
                                      <p:cBhvr>
                                        <p:cTn id="24" dur="10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3">
                                            <p:txEl>
                                              <p:pRg st="0" end="0"/>
                                            </p:txEl>
                                          </p:spTgt>
                                        </p:tgtEl>
                                        <p:attrNameLst>
                                          <p:attrName>style.visibility</p:attrName>
                                        </p:attrNameLst>
                                      </p:cBhvr>
                                      <p:to>
                                        <p:strVal val="visible"/>
                                      </p:to>
                                    </p:set>
                                    <p:animEffect transition="in" filter="blinds(horizontal)">
                                      <p:cBhvr>
                                        <p:cTn id="29" dur="500"/>
                                        <p:tgtEl>
                                          <p:spTgt spid="3">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blinds(horizontal)">
                                      <p:cBhvr>
                                        <p:cTn id="34"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P spid="8" grpId="0" animBg="1"/>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686800" cy="411162"/>
          </a:xfrm>
        </p:spPr>
        <p:txBody>
          <a:bodyPr/>
          <a:lstStyle/>
          <a:p>
            <a:r>
              <a:rPr lang="en-US" sz="3600" b="1" dirty="0" smtClean="0"/>
              <a:t>Outline</a:t>
            </a:r>
            <a:endParaRPr lang="en-US" sz="3600" b="1" dirty="0"/>
          </a:p>
        </p:txBody>
      </p:sp>
      <p:sp>
        <p:nvSpPr>
          <p:cNvPr id="3" name="Content Placeholder 2"/>
          <p:cNvSpPr>
            <a:spLocks noGrp="1"/>
          </p:cNvSpPr>
          <p:nvPr>
            <p:ph idx="1"/>
          </p:nvPr>
        </p:nvSpPr>
        <p:spPr>
          <a:xfrm>
            <a:off x="666750" y="762000"/>
            <a:ext cx="7486650" cy="5715000"/>
          </a:xfrm>
        </p:spPr>
        <p:txBody>
          <a:bodyPr/>
          <a:lstStyle/>
          <a:p>
            <a:r>
              <a:rPr lang="en-US" dirty="0" smtClean="0"/>
              <a:t>Introduction</a:t>
            </a:r>
            <a:endParaRPr lang="en-US" dirty="0"/>
          </a:p>
          <a:p>
            <a:r>
              <a:rPr lang="en-US" dirty="0" smtClean="0"/>
              <a:t>Three Common Ways to Identify Outliers</a:t>
            </a:r>
            <a:endParaRPr lang="en-US" dirty="0" smtClean="0"/>
          </a:p>
          <a:p>
            <a:pPr marL="914400" lvl="1" indent="-457200">
              <a:buFont typeface="+mj-lt"/>
              <a:buAutoNum type="arabicPeriod"/>
            </a:pPr>
            <a:r>
              <a:rPr lang="en-US" dirty="0"/>
              <a:t>Outliers w/ respect to X</a:t>
            </a:r>
          </a:p>
          <a:p>
            <a:pPr marL="914400" lvl="1" indent="-457200">
              <a:buFont typeface="+mj-lt"/>
              <a:buAutoNum type="arabicPeriod"/>
            </a:pPr>
            <a:r>
              <a:rPr lang="en-US" dirty="0"/>
              <a:t>Outliers w/ respect to Y</a:t>
            </a:r>
          </a:p>
          <a:p>
            <a:pPr marL="914400" lvl="1" indent="-457200">
              <a:buFont typeface="+mj-lt"/>
              <a:buAutoNum type="arabicPeriod"/>
            </a:pPr>
            <a:r>
              <a:rPr lang="en-US" dirty="0"/>
              <a:t>Outliers w/ respect to </a:t>
            </a:r>
            <a:r>
              <a:rPr lang="en-US" dirty="0" err="1" smtClean="0"/>
              <a:t>Y</a:t>
            </a:r>
            <a:r>
              <a:rPr lang="en-US" baseline="-25000" dirty="0" err="1" smtClean="0"/>
              <a:t>x</a:t>
            </a:r>
            <a:endParaRPr lang="en-US" baseline="-25000" dirty="0"/>
          </a:p>
          <a:p>
            <a:r>
              <a:rPr lang="en-US" dirty="0" smtClean="0"/>
              <a:t>“</a:t>
            </a:r>
            <a:r>
              <a:rPr lang="en-US" dirty="0" smtClean="0"/>
              <a:t>What to do if you find </a:t>
            </a:r>
            <a:r>
              <a:rPr lang="en-US" dirty="0"/>
              <a:t>an </a:t>
            </a:r>
            <a:r>
              <a:rPr lang="en-US" dirty="0" smtClean="0"/>
              <a:t>Outlier</a:t>
            </a:r>
          </a:p>
          <a:p>
            <a:r>
              <a:rPr lang="en-US" dirty="0"/>
              <a:t>Other Outlier Detection </a:t>
            </a:r>
            <a:r>
              <a:rPr lang="en-US" dirty="0" smtClean="0"/>
              <a:t>Methods</a:t>
            </a:r>
          </a:p>
          <a:p>
            <a:r>
              <a:rPr lang="en-US" dirty="0" smtClean="0"/>
              <a:t>Recap / Conclusion</a:t>
            </a:r>
            <a:endParaRPr lang="en-US" dirty="0" smtClean="0"/>
          </a:p>
          <a:p>
            <a:r>
              <a:rPr lang="en-US" dirty="0" smtClean="0"/>
              <a:t>Notional “Before-and-After” Example </a:t>
            </a:r>
            <a:endParaRPr lang="en-US" dirty="0" smtClean="0"/>
          </a:p>
        </p:txBody>
      </p:sp>
      <p:sp>
        <p:nvSpPr>
          <p:cNvPr id="4" name="Slide Number Placeholder 3"/>
          <p:cNvSpPr>
            <a:spLocks noGrp="1"/>
          </p:cNvSpPr>
          <p:nvPr>
            <p:ph type="sldNum" sz="quarter" idx="10"/>
          </p:nvPr>
        </p:nvSpPr>
        <p:spPr>
          <a:xfrm>
            <a:off x="8172450" y="6543675"/>
            <a:ext cx="914400" cy="390525"/>
          </a:xfrm>
        </p:spPr>
        <p:txBody>
          <a:bodyPr/>
          <a:lstStyle/>
          <a:p>
            <a:pPr>
              <a:defRPr/>
            </a:pPr>
            <a:fld id="{314DA2EF-FA29-4375-B624-5D989056B81D}" type="slidenum">
              <a:rPr lang="en-US" sz="1050" smtClean="0">
                <a:solidFill>
                  <a:schemeClr val="tx1">
                    <a:lumMod val="95000"/>
                    <a:lumOff val="5000"/>
                  </a:schemeClr>
                </a:solidFill>
                <a:latin typeface="Arial" panose="020B0604020202020204" pitchFamily="34" charset="0"/>
                <a:cs typeface="Arial" panose="020B0604020202020204" pitchFamily="34" charset="0"/>
              </a:rPr>
              <a:pPr>
                <a:defRPr/>
              </a:pPr>
              <a:t>3</a:t>
            </a:fld>
            <a:endParaRPr lang="en-US" sz="1050" dirty="0">
              <a:solidFill>
                <a:schemeClr val="tx1">
                  <a:lumMod val="95000"/>
                  <a:lumOff val="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496595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a:xfrm>
            <a:off x="762000" y="92645"/>
            <a:ext cx="7772400" cy="619535"/>
          </a:xfrm>
        </p:spPr>
        <p:txBody>
          <a:bodyPr/>
          <a:lstStyle/>
          <a:p>
            <a:pPr eaLnBrk="1" hangingPunct="1"/>
            <a:r>
              <a:rPr lang="en-US" sz="3600" b="1" dirty="0" smtClean="0"/>
              <a:t>Introduction</a:t>
            </a:r>
            <a:endParaRPr lang="en-US" sz="3600" b="1" dirty="0" smtClean="0"/>
          </a:p>
        </p:txBody>
      </p:sp>
      <p:sp>
        <p:nvSpPr>
          <p:cNvPr id="21508" name="Slide Number Placeholder 5"/>
          <p:cNvSpPr>
            <a:spLocks noGrp="1"/>
          </p:cNvSpPr>
          <p:nvPr>
            <p:ph type="sldNum" sz="quarter" idx="4294967295"/>
          </p:nvPr>
        </p:nvSpPr>
        <p:spPr>
          <a:xfrm>
            <a:off x="8763000" y="6477000"/>
            <a:ext cx="304800" cy="304800"/>
          </a:xfrm>
          <a:prstGeom prst="rect">
            <a:avLst/>
          </a:prstGeom>
          <a:noFill/>
        </p:spPr>
        <p:txBody>
          <a:bodyPr/>
          <a:lstStyle/>
          <a:p>
            <a:pPr algn="r"/>
            <a:fld id="{71473878-435C-4A8C-A507-89AE7314AE48}" type="slidenum">
              <a:rPr lang="en-US" sz="1200" smtClean="0"/>
              <a:pPr algn="r"/>
              <a:t>4</a:t>
            </a:fld>
            <a:endParaRPr lang="en-US" sz="1200" dirty="0" smtClean="0"/>
          </a:p>
        </p:txBody>
      </p:sp>
      <p:sp>
        <p:nvSpPr>
          <p:cNvPr id="4" name="Rectangle 3"/>
          <p:cNvSpPr>
            <a:spLocks noGrp="1" noChangeArrowheads="1"/>
          </p:cNvSpPr>
          <p:nvPr/>
        </p:nvSpPr>
        <p:spPr bwMode="auto">
          <a:xfrm>
            <a:off x="119794" y="808037"/>
            <a:ext cx="8948006"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2400" b="1" kern="1200">
                <a:solidFill>
                  <a:schemeClr val="tx1"/>
                </a:solidFill>
                <a:latin typeface="+mn-lt"/>
                <a:ea typeface="+mn-ea"/>
                <a:cs typeface="+mn-cs"/>
              </a:defRPr>
            </a:lvl1pPr>
            <a:lvl2pPr marL="742950" indent="-285750" algn="l" rtl="0" fontAlgn="base">
              <a:spcBef>
                <a:spcPct val="20000"/>
              </a:spcBef>
              <a:spcAft>
                <a:spcPct val="0"/>
              </a:spcAft>
              <a:buChar char="–"/>
              <a:defRPr sz="2000" b="1" kern="1200">
                <a:solidFill>
                  <a:schemeClr val="tx1"/>
                </a:solidFill>
                <a:latin typeface="+mn-lt"/>
                <a:ea typeface="+mn-ea"/>
                <a:cs typeface="+mn-cs"/>
              </a:defRPr>
            </a:lvl2pPr>
            <a:lvl3pPr marL="1143000" indent="-228600" algn="l" rtl="0" fontAlgn="base">
              <a:spcBef>
                <a:spcPct val="20000"/>
              </a:spcBef>
              <a:spcAft>
                <a:spcPct val="0"/>
              </a:spcAft>
              <a:buChar char="•"/>
              <a:defRPr b="1" kern="1200">
                <a:solidFill>
                  <a:schemeClr val="tx1"/>
                </a:solidFill>
                <a:latin typeface="+mn-lt"/>
                <a:ea typeface="+mn-ea"/>
                <a:cs typeface="+mn-cs"/>
              </a:defRPr>
            </a:lvl3pPr>
            <a:lvl4pPr marL="1600200" indent="-228600" algn="l" rtl="0" fontAlgn="base">
              <a:spcBef>
                <a:spcPct val="20000"/>
              </a:spcBef>
              <a:spcAft>
                <a:spcPct val="0"/>
              </a:spcAft>
              <a:buChar char="–"/>
              <a:defRPr sz="1600" b="1" kern="1200">
                <a:solidFill>
                  <a:schemeClr val="tx1"/>
                </a:solidFill>
                <a:latin typeface="+mn-lt"/>
                <a:ea typeface="+mn-ea"/>
                <a:cs typeface="+mn-cs"/>
              </a:defRPr>
            </a:lvl4pPr>
            <a:lvl5pPr marL="2057400" indent="-228600" algn="l" rtl="0" fontAlgn="base">
              <a:spcBef>
                <a:spcPct val="20000"/>
              </a:spcBef>
              <a:spcAft>
                <a:spcPct val="0"/>
              </a:spcAft>
              <a:buChar char="»"/>
              <a:defRPr sz="1400" b="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en-US" sz="2800" dirty="0" smtClean="0"/>
              <a:t>The underlying principle of outlier analysis is to:</a:t>
            </a:r>
          </a:p>
          <a:p>
            <a:pPr lvl="1"/>
            <a:r>
              <a:rPr lang="en-US" altLang="en-US" b="0" dirty="0" smtClean="0"/>
              <a:t>detect whether a small minority of data observations (e.g. 3 or less) have an unusual amount of influence on the regression line, and</a:t>
            </a:r>
          </a:p>
          <a:p>
            <a:pPr lvl="1"/>
            <a:r>
              <a:rPr lang="en-US" altLang="en-US" b="0" dirty="0" smtClean="0"/>
              <a:t>apply techniques to mitigate this “unusual” amount of influence</a:t>
            </a:r>
            <a:endParaRPr lang="en-US" altLang="en-US" b="0" dirty="0"/>
          </a:p>
          <a:p>
            <a:r>
              <a:rPr lang="en-US" altLang="en-US" sz="2800" dirty="0" smtClean="0"/>
              <a:t>Determining what is deemed “an outlier” does require some judgment on the part of the analyst.</a:t>
            </a:r>
          </a:p>
          <a:p>
            <a:pPr lvl="1"/>
            <a:r>
              <a:rPr lang="en-US" altLang="en-US" b="0" dirty="0" smtClean="0"/>
              <a:t>For example, there is no true consensus in the cost community on “outlier” thresholds for (X, Y) values.  Some analysts prefer 2 standard deviations from the mean, others prefer 3 standard deviations.</a:t>
            </a:r>
          </a:p>
          <a:p>
            <a:pPr lvl="1"/>
            <a:r>
              <a:rPr lang="en-US" altLang="en-US" b="0" dirty="0" smtClean="0"/>
              <a:t>We deal with similar challenges with other </a:t>
            </a:r>
            <a:r>
              <a:rPr lang="en-US" altLang="en-US" b="0" dirty="0"/>
              <a:t>statistical </a:t>
            </a:r>
            <a:r>
              <a:rPr lang="en-US" altLang="en-US" b="0" dirty="0" smtClean="0"/>
              <a:t>measures such as lowest acceptable t-stat, R-threshold for determining </a:t>
            </a:r>
            <a:r>
              <a:rPr lang="en-US" altLang="en-US" b="0" dirty="0" err="1" smtClean="0"/>
              <a:t>multicollinearity</a:t>
            </a:r>
            <a:r>
              <a:rPr lang="en-US" altLang="en-US" b="0" dirty="0" smtClean="0"/>
              <a:t>, “most preferred” confidence level, etc. </a:t>
            </a:r>
            <a:endParaRPr lang="en-US" altLang="en-US" b="0" dirty="0"/>
          </a:p>
        </p:txBody>
      </p:sp>
      <p:sp>
        <p:nvSpPr>
          <p:cNvPr id="7" name="Text Box 9"/>
          <p:cNvSpPr txBox="1">
            <a:spLocks noChangeArrowheads="1"/>
          </p:cNvSpPr>
          <p:nvPr/>
        </p:nvSpPr>
        <p:spPr bwMode="auto">
          <a:xfrm>
            <a:off x="549333" y="5477470"/>
            <a:ext cx="8088927" cy="923330"/>
          </a:xfrm>
          <a:prstGeom prst="rect">
            <a:avLst/>
          </a:prstGeom>
          <a:solidFill>
            <a:srgbClr val="FFFFCC"/>
          </a:solidFill>
          <a:ln w="38100" cmpd="dbl">
            <a:solidFill>
              <a:schemeClr val="tx1"/>
            </a:solidFill>
            <a:miter lim="800000"/>
            <a:headEnd/>
            <a:tailEnd/>
          </a:ln>
          <a:effectLst/>
          <a:extLst/>
        </p:spPr>
        <p:txBody>
          <a:bodyPr wrap="square">
            <a:spAutoFit/>
          </a:bodyPr>
          <a:lstStyle/>
          <a:p>
            <a:pPr algn="ctr"/>
            <a:r>
              <a:rPr lang="en-US" altLang="en-US" b="1" dirty="0" smtClean="0">
                <a:latin typeface="+mn-lt"/>
              </a:rPr>
              <a:t>Note: Examples in this outlier analysis section assume data that’s normally distributed.  The last slide of this section summarizes other methods that tend to also work reasonably well for data not normally distributed.</a:t>
            </a:r>
            <a:endParaRPr lang="en-US" altLang="en-US" b="1" baseline="-25000" dirty="0">
              <a:latin typeface="+mn-lt"/>
              <a:cs typeface="Arial" panose="020B0604020202020204" pitchFamily="34" charset="0"/>
            </a:endParaRPr>
          </a:p>
        </p:txBody>
      </p:sp>
    </p:spTree>
    <p:extLst>
      <p:ext uri="{BB962C8B-B14F-4D97-AF65-F5344CB8AC3E}">
        <p14:creationId xmlns:p14="http://schemas.microsoft.com/office/powerpoint/2010/main" val="4191240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additive="base">
                                        <p:cTn id="2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4">
                                            <p:txEl>
                                              <p:pRg st="5" end="5"/>
                                            </p:txEl>
                                          </p:spTgt>
                                        </p:tgtEl>
                                        <p:attrNameLst>
                                          <p:attrName>style.visibility</p:attrName>
                                        </p:attrNameLst>
                                      </p:cBhvr>
                                      <p:to>
                                        <p:strVal val="visible"/>
                                      </p:to>
                                    </p:set>
                                    <p:anim calcmode="lin" valueType="num">
                                      <p:cBhvr additive="base">
                                        <p:cTn id="29"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cBhvr additive="base">
                                        <p:cTn id="35" dur="500" fill="hold"/>
                                        <p:tgtEl>
                                          <p:spTgt spid="7"/>
                                        </p:tgtEl>
                                        <p:attrNameLst>
                                          <p:attrName>ppt_x</p:attrName>
                                        </p:attrNameLst>
                                      </p:cBhvr>
                                      <p:tavLst>
                                        <p:tav tm="0">
                                          <p:val>
                                            <p:strVal val="#ppt_x"/>
                                          </p:val>
                                        </p:tav>
                                        <p:tav tm="100000">
                                          <p:val>
                                            <p:strVal val="#ppt_x"/>
                                          </p:val>
                                        </p:tav>
                                      </p:tavLst>
                                    </p:anim>
                                    <p:anim calcmode="lin" valueType="num">
                                      <p:cBhvr additive="base">
                                        <p:cTn id="3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a:xfrm>
            <a:off x="462280" y="76200"/>
            <a:ext cx="8366564" cy="489160"/>
          </a:xfrm>
        </p:spPr>
        <p:txBody>
          <a:bodyPr/>
          <a:lstStyle/>
          <a:p>
            <a:pPr eaLnBrk="1" hangingPunct="1"/>
            <a:r>
              <a:rPr lang="en-US" sz="3600" b="1" dirty="0" smtClean="0"/>
              <a:t>3 </a:t>
            </a:r>
            <a:r>
              <a:rPr lang="en-US" sz="3600" b="1" dirty="0" smtClean="0"/>
              <a:t>Common Ways </a:t>
            </a:r>
            <a:r>
              <a:rPr lang="en-US" sz="3600" b="1" dirty="0" smtClean="0"/>
              <a:t>to </a:t>
            </a:r>
            <a:r>
              <a:rPr lang="en-US" sz="3600" b="1" dirty="0" smtClean="0"/>
              <a:t>Identify </a:t>
            </a:r>
            <a:r>
              <a:rPr lang="en-US" sz="3600" b="1" dirty="0" smtClean="0"/>
              <a:t>Outliers</a:t>
            </a:r>
          </a:p>
        </p:txBody>
      </p:sp>
      <p:sp>
        <p:nvSpPr>
          <p:cNvPr id="21508" name="Slide Number Placeholder 5"/>
          <p:cNvSpPr>
            <a:spLocks noGrp="1"/>
          </p:cNvSpPr>
          <p:nvPr>
            <p:ph type="sldNum" sz="quarter" idx="4294967295"/>
          </p:nvPr>
        </p:nvSpPr>
        <p:spPr>
          <a:xfrm>
            <a:off x="8762999" y="6513191"/>
            <a:ext cx="289365" cy="268609"/>
          </a:xfrm>
          <a:prstGeom prst="rect">
            <a:avLst/>
          </a:prstGeom>
          <a:noFill/>
        </p:spPr>
        <p:txBody>
          <a:bodyPr/>
          <a:lstStyle/>
          <a:p>
            <a:pPr algn="r"/>
            <a:fld id="{71473878-435C-4A8C-A507-89AE7314AE48}" type="slidenum">
              <a:rPr lang="en-US" sz="1200" smtClean="0"/>
              <a:pPr algn="r"/>
              <a:t>5</a:t>
            </a:fld>
            <a:endParaRPr lang="en-US" sz="1200" dirty="0" smtClean="0"/>
          </a:p>
        </p:txBody>
      </p:sp>
      <p:sp>
        <p:nvSpPr>
          <p:cNvPr id="4" name="Rectangle 3"/>
          <p:cNvSpPr>
            <a:spLocks noGrp="1" noChangeArrowheads="1"/>
          </p:cNvSpPr>
          <p:nvPr/>
        </p:nvSpPr>
        <p:spPr bwMode="auto">
          <a:xfrm>
            <a:off x="158229" y="960515"/>
            <a:ext cx="8858771"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2400" b="1" kern="1200">
                <a:solidFill>
                  <a:schemeClr val="tx1"/>
                </a:solidFill>
                <a:latin typeface="+mn-lt"/>
                <a:ea typeface="+mn-ea"/>
                <a:cs typeface="+mn-cs"/>
              </a:defRPr>
            </a:lvl1pPr>
            <a:lvl2pPr marL="742950" indent="-285750" algn="l" rtl="0" fontAlgn="base">
              <a:spcBef>
                <a:spcPct val="20000"/>
              </a:spcBef>
              <a:spcAft>
                <a:spcPct val="0"/>
              </a:spcAft>
              <a:buChar char="–"/>
              <a:defRPr sz="2000" b="1" kern="1200">
                <a:solidFill>
                  <a:schemeClr val="tx1"/>
                </a:solidFill>
                <a:latin typeface="+mn-lt"/>
                <a:ea typeface="+mn-ea"/>
                <a:cs typeface="+mn-cs"/>
              </a:defRPr>
            </a:lvl2pPr>
            <a:lvl3pPr marL="1143000" indent="-228600" algn="l" rtl="0" fontAlgn="base">
              <a:spcBef>
                <a:spcPct val="20000"/>
              </a:spcBef>
              <a:spcAft>
                <a:spcPct val="0"/>
              </a:spcAft>
              <a:buChar char="•"/>
              <a:defRPr b="1" kern="1200">
                <a:solidFill>
                  <a:schemeClr val="tx1"/>
                </a:solidFill>
                <a:latin typeface="+mn-lt"/>
                <a:ea typeface="+mn-ea"/>
                <a:cs typeface="+mn-cs"/>
              </a:defRPr>
            </a:lvl3pPr>
            <a:lvl4pPr marL="1600200" indent="-228600" algn="l" rtl="0" fontAlgn="base">
              <a:spcBef>
                <a:spcPct val="20000"/>
              </a:spcBef>
              <a:spcAft>
                <a:spcPct val="0"/>
              </a:spcAft>
              <a:buChar char="–"/>
              <a:defRPr sz="1600" b="1" kern="1200">
                <a:solidFill>
                  <a:schemeClr val="tx1"/>
                </a:solidFill>
                <a:latin typeface="+mn-lt"/>
                <a:ea typeface="+mn-ea"/>
                <a:cs typeface="+mn-cs"/>
              </a:defRPr>
            </a:lvl4pPr>
            <a:lvl5pPr marL="2057400" indent="-228600" algn="l" rtl="0" fontAlgn="base">
              <a:spcBef>
                <a:spcPct val="20000"/>
              </a:spcBef>
              <a:spcAft>
                <a:spcPct val="0"/>
              </a:spcAft>
              <a:buChar char="»"/>
              <a:defRPr sz="1400" b="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en-US" sz="2600" dirty="0" smtClean="0"/>
              <a:t>Outliers can have </a:t>
            </a:r>
            <a:r>
              <a:rPr lang="en-US" altLang="en-US" sz="2600" dirty="0"/>
              <a:t>a significant effect on the regression coefficients</a:t>
            </a:r>
          </a:p>
          <a:p>
            <a:r>
              <a:rPr lang="en-US" altLang="en-US" sz="2600" dirty="0"/>
              <a:t>Which </a:t>
            </a:r>
            <a:r>
              <a:rPr lang="en-US" altLang="en-US" sz="2600" dirty="0" smtClean="0"/>
              <a:t>points </a:t>
            </a:r>
            <a:r>
              <a:rPr lang="en-US" altLang="en-US" sz="2600" dirty="0"/>
              <a:t>on the graph would you predict to be </a:t>
            </a:r>
            <a:r>
              <a:rPr lang="en-US" altLang="en-US" sz="2600" dirty="0" smtClean="0"/>
              <a:t>influential observations?</a:t>
            </a:r>
            <a:endParaRPr lang="en-US" altLang="en-US" sz="2600" dirty="0"/>
          </a:p>
          <a:p>
            <a:r>
              <a:rPr lang="en-US" altLang="en-US" sz="2600" dirty="0" smtClean="0"/>
              <a:t>How </a:t>
            </a:r>
            <a:r>
              <a:rPr lang="en-US" altLang="en-US" sz="2600" dirty="0"/>
              <a:t>do we tell? 3 ways</a:t>
            </a:r>
          </a:p>
          <a:p>
            <a:pPr marL="914400" lvl="1" indent="-457200">
              <a:buFont typeface="+mj-lt"/>
              <a:buAutoNum type="arabicPeriod"/>
            </a:pPr>
            <a:r>
              <a:rPr lang="en-US" altLang="en-US" sz="2400" b="0" dirty="0"/>
              <a:t>Outliers w/ respect to X</a:t>
            </a:r>
          </a:p>
          <a:p>
            <a:pPr marL="914400" lvl="1" indent="-457200">
              <a:buFont typeface="+mj-lt"/>
              <a:buAutoNum type="arabicPeriod"/>
            </a:pPr>
            <a:r>
              <a:rPr lang="en-US" altLang="en-US" sz="2400" b="0" dirty="0"/>
              <a:t>Outliers w/ respect to Y</a:t>
            </a:r>
          </a:p>
          <a:p>
            <a:pPr marL="914400" lvl="1" indent="-457200">
              <a:buFont typeface="+mj-lt"/>
              <a:buAutoNum type="arabicPeriod"/>
            </a:pPr>
            <a:r>
              <a:rPr lang="en-US" altLang="en-US" sz="2400" b="0" dirty="0"/>
              <a:t>Outliers w/ respect to </a:t>
            </a:r>
            <a:r>
              <a:rPr lang="en-US" altLang="en-US" sz="2400" b="0" dirty="0" err="1" smtClean="0"/>
              <a:t>Y</a:t>
            </a:r>
            <a:r>
              <a:rPr lang="en-US" altLang="en-US" sz="2400" b="0" baseline="-25000" dirty="0" err="1" smtClean="0"/>
              <a:t>x</a:t>
            </a:r>
            <a:endParaRPr lang="en-US" altLang="en-US" sz="2400" b="0" baseline="-25000" dirty="0" smtClean="0"/>
          </a:p>
          <a:p>
            <a:r>
              <a:rPr lang="en-US" altLang="en-US" sz="2600" dirty="0" smtClean="0"/>
              <a:t>A best practice is to test each data point in all 3 ways</a:t>
            </a:r>
          </a:p>
          <a:p>
            <a:pPr lvl="1"/>
            <a:r>
              <a:rPr lang="en-US" altLang="en-US" sz="2400" b="0" dirty="0" smtClean="0"/>
              <a:t>Test each as a possible outlier </a:t>
            </a:r>
            <a:r>
              <a:rPr lang="en-US" altLang="en-US" sz="2400" b="0" dirty="0"/>
              <a:t>w/respect to X, Y </a:t>
            </a:r>
            <a:r>
              <a:rPr lang="en-US" altLang="en-US" sz="2400" b="0" dirty="0" smtClean="0"/>
              <a:t>and/or </a:t>
            </a:r>
            <a:r>
              <a:rPr lang="en-US" altLang="en-US" sz="2400" b="0" dirty="0" err="1" smtClean="0"/>
              <a:t>Y</a:t>
            </a:r>
            <a:r>
              <a:rPr lang="en-US" altLang="en-US" sz="2400" b="0" baseline="-25000" dirty="0" err="1" smtClean="0"/>
              <a:t>x</a:t>
            </a:r>
            <a:r>
              <a:rPr lang="en-US" altLang="en-US" sz="2400" b="0" dirty="0" smtClean="0"/>
              <a:t> </a:t>
            </a:r>
            <a:endParaRPr lang="en-US" altLang="en-US" sz="2400" b="0" dirty="0"/>
          </a:p>
          <a:p>
            <a:pPr lvl="1"/>
            <a:endParaRPr lang="en-US" altLang="en-US" sz="2600" b="0" dirty="0"/>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a:xfrm>
            <a:off x="5410200" y="2301047"/>
            <a:ext cx="3048000" cy="215321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 name="Text Box 9"/>
          <p:cNvSpPr txBox="1">
            <a:spLocks noChangeArrowheads="1"/>
          </p:cNvSpPr>
          <p:nvPr/>
        </p:nvSpPr>
        <p:spPr bwMode="auto">
          <a:xfrm>
            <a:off x="1361440" y="5660648"/>
            <a:ext cx="6527996" cy="892552"/>
          </a:xfrm>
          <a:prstGeom prst="rect">
            <a:avLst/>
          </a:prstGeom>
          <a:solidFill>
            <a:srgbClr val="FFFFCC"/>
          </a:solidFill>
          <a:ln w="38100" cmpd="dbl">
            <a:solidFill>
              <a:schemeClr val="tx1"/>
            </a:solidFill>
            <a:miter lim="800000"/>
            <a:headEnd/>
            <a:tailEnd/>
          </a:ln>
          <a:effectLst/>
          <a:extLst/>
        </p:spPr>
        <p:txBody>
          <a:bodyPr wrap="square">
            <a:spAutoFit/>
          </a:bodyPr>
          <a:lstStyle/>
          <a:p>
            <a:pPr algn="ctr"/>
            <a:r>
              <a:rPr lang="en-US" altLang="en-US" sz="2600" b="1" dirty="0" smtClean="0">
                <a:latin typeface="+mn-lt"/>
              </a:rPr>
              <a:t>Assume for our example, that we are evaluating a CER where </a:t>
            </a:r>
            <a:r>
              <a:rPr lang="en-US" altLang="en-US" sz="2600" b="1" dirty="0" err="1" smtClean="0">
                <a:latin typeface="+mn-lt"/>
              </a:rPr>
              <a:t>Y</a:t>
            </a:r>
            <a:r>
              <a:rPr lang="en-US" altLang="en-US" sz="2600" b="1" baseline="-25000" dirty="0" err="1" smtClean="0">
                <a:latin typeface="+mn-lt"/>
              </a:rPr>
              <a:t>x</a:t>
            </a:r>
            <a:r>
              <a:rPr lang="en-US" altLang="en-US" sz="2600" b="1" dirty="0" smtClean="0">
                <a:latin typeface="+mn-lt"/>
              </a:rPr>
              <a:t> = b</a:t>
            </a:r>
            <a:r>
              <a:rPr lang="en-US" altLang="en-US" sz="2600" b="1" baseline="-25000" dirty="0" smtClean="0">
                <a:latin typeface="+mn-lt"/>
              </a:rPr>
              <a:t>1</a:t>
            </a:r>
            <a:r>
              <a:rPr lang="en-US" altLang="en-US" sz="2600" b="1" dirty="0" smtClean="0">
                <a:latin typeface="+mn-lt"/>
              </a:rPr>
              <a:t> + b</a:t>
            </a:r>
            <a:r>
              <a:rPr lang="en-US" altLang="en-US" sz="2600" b="1" baseline="-25000" dirty="0" smtClean="0">
                <a:latin typeface="+mn-lt"/>
              </a:rPr>
              <a:t>2</a:t>
            </a:r>
            <a:r>
              <a:rPr lang="en-US" altLang="en-US" sz="2600" b="1" dirty="0" smtClean="0">
                <a:latin typeface="+mn-lt"/>
              </a:rPr>
              <a:t> X</a:t>
            </a:r>
            <a:endParaRPr lang="en-US" altLang="en-US" sz="2600" b="1" baseline="-25000" dirty="0">
              <a:latin typeface="+mn-lt"/>
              <a:cs typeface="Arial" panose="020B0604020202020204" pitchFamily="34" charset="0"/>
            </a:endParaRPr>
          </a:p>
        </p:txBody>
      </p:sp>
    </p:spTree>
    <p:extLst>
      <p:ext uri="{BB962C8B-B14F-4D97-AF65-F5344CB8AC3E}">
        <p14:creationId xmlns:p14="http://schemas.microsoft.com/office/powerpoint/2010/main" val="199934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a:xfrm>
            <a:off x="152400" y="108426"/>
            <a:ext cx="8915400" cy="544433"/>
          </a:xfrm>
        </p:spPr>
        <p:txBody>
          <a:bodyPr/>
          <a:lstStyle/>
          <a:p>
            <a:pPr eaLnBrk="1" hangingPunct="1"/>
            <a:r>
              <a:rPr lang="en-US" sz="3600" b="1" dirty="0" smtClean="0"/>
              <a:t>Outliers with Respect to X: </a:t>
            </a:r>
            <a:r>
              <a:rPr lang="en-US" sz="3600" b="1" dirty="0" smtClean="0">
                <a:solidFill>
                  <a:srgbClr val="A50021"/>
                </a:solidFill>
              </a:rPr>
              <a:t># Std. </a:t>
            </a:r>
            <a:r>
              <a:rPr lang="en-US" sz="3600" b="1" dirty="0" err="1" smtClean="0">
                <a:solidFill>
                  <a:srgbClr val="A50021"/>
                </a:solidFill>
              </a:rPr>
              <a:t>Devs</a:t>
            </a:r>
            <a:endParaRPr lang="en-US" sz="3600" b="1" dirty="0" smtClean="0">
              <a:solidFill>
                <a:srgbClr val="A50021"/>
              </a:solidFill>
            </a:endParaRPr>
          </a:p>
        </p:txBody>
      </p:sp>
      <p:sp>
        <p:nvSpPr>
          <p:cNvPr id="21508" name="Slide Number Placeholder 5"/>
          <p:cNvSpPr>
            <a:spLocks noGrp="1"/>
          </p:cNvSpPr>
          <p:nvPr>
            <p:ph type="sldNum" sz="quarter" idx="4294967295"/>
          </p:nvPr>
        </p:nvSpPr>
        <p:spPr>
          <a:xfrm>
            <a:off x="8763000" y="6477000"/>
            <a:ext cx="381000" cy="228600"/>
          </a:xfrm>
          <a:prstGeom prst="rect">
            <a:avLst/>
          </a:prstGeom>
          <a:noFill/>
        </p:spPr>
        <p:txBody>
          <a:bodyPr/>
          <a:lstStyle/>
          <a:p>
            <a:fld id="{71473878-435C-4A8C-A507-89AE7314AE48}" type="slidenum">
              <a:rPr lang="en-US" sz="1200" smtClean="0"/>
              <a:pPr/>
              <a:t>6</a:t>
            </a:fld>
            <a:endParaRPr lang="en-US" sz="1200" smtClean="0"/>
          </a:p>
        </p:txBody>
      </p:sp>
      <p:sp>
        <p:nvSpPr>
          <p:cNvPr id="6" name="Rectangle 3"/>
          <p:cNvSpPr txBox="1">
            <a:spLocks noChangeArrowheads="1"/>
          </p:cNvSpPr>
          <p:nvPr/>
        </p:nvSpPr>
        <p:spPr bwMode="auto">
          <a:xfrm>
            <a:off x="368300" y="975466"/>
            <a:ext cx="8442325" cy="328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spcBef>
                <a:spcPct val="20000"/>
              </a:spcBef>
              <a:buChar char="•"/>
              <a:defRPr sz="2800" b="1">
                <a:latin typeface="+mn-lt"/>
                <a:ea typeface="+mn-ea"/>
              </a:defRPr>
            </a:lvl1pPr>
            <a:lvl2pPr marL="742950" lvl="1" indent="-285750">
              <a:spcBef>
                <a:spcPct val="20000"/>
              </a:spcBef>
              <a:buChar char="–"/>
              <a:defRPr b="1">
                <a:latin typeface="+mn-lt"/>
                <a:ea typeface="+mn-ea"/>
              </a:defRPr>
            </a:lvl2pPr>
            <a:lvl3pPr marL="1143000" indent="-228600">
              <a:spcBef>
                <a:spcPct val="20000"/>
              </a:spcBef>
              <a:buChar char="•"/>
              <a:defRPr b="1">
                <a:latin typeface="+mn-lt"/>
                <a:ea typeface="+mn-ea"/>
              </a:defRPr>
            </a:lvl3pPr>
            <a:lvl4pPr marL="1600200" indent="-228600">
              <a:spcBef>
                <a:spcPct val="20000"/>
              </a:spcBef>
              <a:buChar char="–"/>
              <a:defRPr sz="1600" b="1">
                <a:latin typeface="+mn-lt"/>
                <a:ea typeface="+mn-ea"/>
              </a:defRPr>
            </a:lvl4pPr>
            <a:lvl5pPr marL="2057400" indent="-228600">
              <a:spcBef>
                <a:spcPct val="20000"/>
              </a:spcBef>
              <a:buChar char="»"/>
              <a:defRPr sz="1400" b="1">
                <a:latin typeface="+mn-lt"/>
                <a:ea typeface="+mn-ea"/>
              </a:defRPr>
            </a:lvl5pPr>
            <a:lvl6pPr marL="2514600" indent="-228600">
              <a:lnSpc>
                <a:spcPct val="90000"/>
              </a:lnSpc>
              <a:spcBef>
                <a:spcPts val="500"/>
              </a:spcBef>
              <a:buFont typeface="Arial" panose="020B0604020202020204" pitchFamily="34" charset="0"/>
              <a:buChar char="•"/>
              <a:defRPr sz="1800">
                <a:latin typeface="+mn-lt"/>
                <a:ea typeface="+mn-ea"/>
              </a:defRPr>
            </a:lvl6pPr>
            <a:lvl7pPr marL="2971800" indent="-228600">
              <a:lnSpc>
                <a:spcPct val="90000"/>
              </a:lnSpc>
              <a:spcBef>
                <a:spcPts val="500"/>
              </a:spcBef>
              <a:buFont typeface="Arial" panose="020B0604020202020204" pitchFamily="34" charset="0"/>
              <a:buChar char="•"/>
              <a:defRPr sz="1800">
                <a:latin typeface="+mn-lt"/>
                <a:ea typeface="+mn-ea"/>
              </a:defRPr>
            </a:lvl7pPr>
            <a:lvl8pPr marL="3429000" indent="-228600">
              <a:lnSpc>
                <a:spcPct val="90000"/>
              </a:lnSpc>
              <a:spcBef>
                <a:spcPts val="500"/>
              </a:spcBef>
              <a:buFont typeface="Arial" panose="020B0604020202020204" pitchFamily="34" charset="0"/>
              <a:buChar char="•"/>
              <a:defRPr sz="1800">
                <a:latin typeface="+mn-lt"/>
                <a:ea typeface="+mn-ea"/>
              </a:defRPr>
            </a:lvl8pPr>
            <a:lvl9pPr marL="3886200" indent="-228600">
              <a:lnSpc>
                <a:spcPct val="90000"/>
              </a:lnSpc>
              <a:spcBef>
                <a:spcPts val="500"/>
              </a:spcBef>
              <a:buFont typeface="Arial" panose="020B0604020202020204" pitchFamily="34" charset="0"/>
              <a:buChar char="•"/>
              <a:defRPr sz="1800">
                <a:latin typeface="+mn-lt"/>
                <a:ea typeface="+mn-ea"/>
              </a:defRPr>
            </a:lvl9pPr>
          </a:lstStyle>
          <a:p>
            <a:r>
              <a:rPr lang="en-US" altLang="en-US" sz="2400" dirty="0"/>
              <a:t>All data should be from the same </a:t>
            </a:r>
            <a:r>
              <a:rPr lang="en-US" altLang="en-US" sz="2400" dirty="0" smtClean="0"/>
              <a:t>population</a:t>
            </a:r>
          </a:p>
          <a:p>
            <a:pPr lvl="1"/>
            <a:r>
              <a:rPr lang="en-US" altLang="en-US" sz="2000" b="0" dirty="0" smtClean="0"/>
              <a:t>Assumes data is normally distributed</a:t>
            </a:r>
            <a:endParaRPr lang="en-US" altLang="en-US" sz="2000" b="0" dirty="0"/>
          </a:p>
          <a:p>
            <a:r>
              <a:rPr lang="en-US" altLang="en-US" sz="2400" dirty="0"/>
              <a:t>Analyze observations</a:t>
            </a:r>
          </a:p>
          <a:p>
            <a:pPr lvl="1"/>
            <a:r>
              <a:rPr lang="en-US" altLang="en-US" sz="2000" b="0" dirty="0"/>
              <a:t>Based on the values of X for each data point, are there any data points that look very different from the rest</a:t>
            </a:r>
            <a:r>
              <a:rPr lang="en-US" altLang="en-US" sz="2000" b="0" dirty="0" smtClean="0"/>
              <a:t>?</a:t>
            </a:r>
          </a:p>
          <a:p>
            <a:r>
              <a:rPr lang="en-US" altLang="en-US" sz="2400" dirty="0"/>
              <a:t>How to identify </a:t>
            </a:r>
            <a:r>
              <a:rPr lang="en-US" altLang="en-US" sz="2400" dirty="0" smtClean="0"/>
              <a:t>potential outliers </a:t>
            </a:r>
            <a:r>
              <a:rPr lang="en-US" altLang="en-US" sz="2400" dirty="0"/>
              <a:t>with respect to X</a:t>
            </a:r>
          </a:p>
          <a:p>
            <a:pPr lvl="1"/>
            <a:r>
              <a:rPr lang="en-US" altLang="en-US" sz="2000" b="0" dirty="0"/>
              <a:t>Calculate mean and </a:t>
            </a:r>
            <a:r>
              <a:rPr lang="en-US" altLang="en-US" sz="2000" b="0" dirty="0" smtClean="0"/>
              <a:t>standard deviation of X</a:t>
            </a:r>
            <a:r>
              <a:rPr lang="en-US" altLang="en-US" sz="2000" b="0" baseline="-25000" dirty="0" smtClean="0"/>
              <a:t>i</a:t>
            </a:r>
            <a:r>
              <a:rPr lang="en-US" altLang="en-US" sz="2000" b="0" dirty="0" smtClean="0"/>
              <a:t> </a:t>
            </a:r>
            <a:r>
              <a:rPr lang="en-US" altLang="en-US" sz="2000" b="0" dirty="0"/>
              <a:t>values in the dataset</a:t>
            </a:r>
          </a:p>
          <a:p>
            <a:pPr lvl="1"/>
            <a:r>
              <a:rPr lang="en-US" altLang="en-US" sz="2000" b="0" dirty="0"/>
              <a:t>Divide the difference between each X</a:t>
            </a:r>
            <a:r>
              <a:rPr lang="en-US" altLang="en-US" sz="2000" b="0" baseline="-25000" dirty="0"/>
              <a:t>i</a:t>
            </a:r>
            <a:r>
              <a:rPr lang="en-US" altLang="en-US" sz="2000" b="0" dirty="0"/>
              <a:t> and X by the </a:t>
            </a:r>
            <a:r>
              <a:rPr lang="en-US" altLang="en-US" sz="2000" b="0" dirty="0" err="1" smtClean="0"/>
              <a:t>S</a:t>
            </a:r>
            <a:r>
              <a:rPr lang="en-US" altLang="en-US" sz="2000" b="0" baseline="-25000" dirty="0" err="1" smtClean="0"/>
              <a:t>x</a:t>
            </a:r>
            <a:endParaRPr lang="en-US" altLang="en-US" sz="2000" b="0" baseline="-25000" dirty="0"/>
          </a:p>
          <a:p>
            <a:endParaRPr lang="en-US" altLang="en-US" sz="2400" dirty="0"/>
          </a:p>
        </p:txBody>
      </p:sp>
      <p:sp>
        <p:nvSpPr>
          <p:cNvPr id="7" name="Text Box 8"/>
          <p:cNvSpPr txBox="1">
            <a:spLocks noChangeArrowheads="1"/>
          </p:cNvSpPr>
          <p:nvPr/>
        </p:nvSpPr>
        <p:spPr bwMode="auto">
          <a:xfrm>
            <a:off x="5547360" y="3317138"/>
            <a:ext cx="33972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400" b="1" dirty="0"/>
              <a:t>_</a:t>
            </a:r>
          </a:p>
        </p:txBody>
      </p:sp>
      <p:graphicFrame>
        <p:nvGraphicFramePr>
          <p:cNvPr id="8" name="Object 6"/>
          <p:cNvGraphicFramePr>
            <a:graphicFrameLocks noChangeAspect="1"/>
          </p:cNvGraphicFramePr>
          <p:nvPr>
            <p:extLst>
              <p:ext uri="{D42A27DB-BD31-4B8C-83A1-F6EECF244321}">
                <p14:modId xmlns:p14="http://schemas.microsoft.com/office/powerpoint/2010/main" val="541060778"/>
              </p:ext>
            </p:extLst>
          </p:nvPr>
        </p:nvGraphicFramePr>
        <p:xfrm>
          <a:off x="2057400" y="4180762"/>
          <a:ext cx="3900578" cy="1305638"/>
        </p:xfrm>
        <a:graphic>
          <a:graphicData uri="http://schemas.openxmlformats.org/presentationml/2006/ole">
            <mc:AlternateContent xmlns:mc="http://schemas.openxmlformats.org/markup-compatibility/2006">
              <mc:Choice xmlns:v="urn:schemas-microsoft-com:vml" Requires="v">
                <p:oleObj spid="_x0000_s2061" name="Equation" r:id="rId4" imgW="1765080" imgH="609480" progId="Equation.DSMT4">
                  <p:embed/>
                </p:oleObj>
              </mc:Choice>
              <mc:Fallback>
                <p:oleObj name="Equation" r:id="rId4" imgW="1765080" imgH="6094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7400" y="4180762"/>
                        <a:ext cx="3900578" cy="1305638"/>
                      </a:xfrm>
                      <a:prstGeom prst="rect">
                        <a:avLst/>
                      </a:prstGeom>
                      <a:noFill/>
                      <a:ln>
                        <a:noFill/>
                      </a:ln>
                      <a:effectLst/>
                    </p:spPr>
                  </p:pic>
                </p:oleObj>
              </mc:Fallback>
            </mc:AlternateContent>
          </a:graphicData>
        </a:graphic>
      </p:graphicFrame>
      <p:sp>
        <p:nvSpPr>
          <p:cNvPr id="9" name="Text Box 9"/>
          <p:cNvSpPr txBox="1">
            <a:spLocks noChangeArrowheads="1"/>
          </p:cNvSpPr>
          <p:nvPr/>
        </p:nvSpPr>
        <p:spPr bwMode="auto">
          <a:xfrm>
            <a:off x="812800" y="5344381"/>
            <a:ext cx="8181731"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342900" indent="-342900">
              <a:spcBef>
                <a:spcPct val="50000"/>
              </a:spcBef>
              <a:buFontTx/>
              <a:buChar char="-"/>
            </a:pPr>
            <a:r>
              <a:rPr lang="en-US" altLang="en-US" sz="2000" dirty="0" smtClean="0">
                <a:latin typeface="+mn-lt"/>
                <a:ea typeface="+mn-ea"/>
              </a:rPr>
              <a:t>Identify </a:t>
            </a:r>
            <a:r>
              <a:rPr lang="en-US" altLang="en-US" sz="2000" dirty="0">
                <a:latin typeface="+mn-lt"/>
                <a:ea typeface="+mn-ea"/>
              </a:rPr>
              <a:t>observations that fall more than </a:t>
            </a:r>
            <a:r>
              <a:rPr lang="en-US" altLang="en-US" sz="2000" dirty="0">
                <a:solidFill>
                  <a:srgbClr val="A50021"/>
                </a:solidFill>
                <a:latin typeface="+mn-lt"/>
                <a:ea typeface="+mn-ea"/>
              </a:rPr>
              <a:t>2 standard deviations </a:t>
            </a:r>
            <a:r>
              <a:rPr lang="en-US" altLang="en-US" sz="2000" dirty="0">
                <a:latin typeface="+mn-lt"/>
                <a:ea typeface="+mn-ea"/>
              </a:rPr>
              <a:t>from the </a:t>
            </a:r>
            <a:r>
              <a:rPr lang="en-US" altLang="en-US" sz="2000" dirty="0" smtClean="0">
                <a:latin typeface="+mn-lt"/>
                <a:ea typeface="+mn-ea"/>
              </a:rPr>
              <a:t>mean (or 3 standard deviations from the mean, if preferred)</a:t>
            </a:r>
          </a:p>
        </p:txBody>
      </p:sp>
      <p:sp>
        <p:nvSpPr>
          <p:cNvPr id="10" name="Text Box 12"/>
          <p:cNvSpPr txBox="1">
            <a:spLocks noChangeArrowheads="1"/>
          </p:cNvSpPr>
          <p:nvPr/>
        </p:nvSpPr>
        <p:spPr bwMode="auto">
          <a:xfrm>
            <a:off x="5936023" y="4879546"/>
            <a:ext cx="310637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1800" dirty="0" smtClean="0"/>
              <a:t>Standard Deviation of X data</a:t>
            </a:r>
            <a:endParaRPr lang="en-US" altLang="en-US" sz="1800" baseline="-25000" dirty="0"/>
          </a:p>
        </p:txBody>
      </p:sp>
      <p:sp>
        <p:nvSpPr>
          <p:cNvPr id="11" name="Line 13"/>
          <p:cNvSpPr>
            <a:spLocks noChangeShapeType="1"/>
          </p:cNvSpPr>
          <p:nvPr/>
        </p:nvSpPr>
        <p:spPr bwMode="auto">
          <a:xfrm flipH="1" flipV="1">
            <a:off x="5669280" y="4936985"/>
            <a:ext cx="329194" cy="115269"/>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830912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slide(fromBottom)">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childTnLst>
                                </p:cTn>
                              </p:par>
                            </p:childTnLst>
                          </p:cTn>
                        </p:par>
                        <p:par>
                          <p:cTn id="12" fill="hold">
                            <p:stCondLst>
                              <p:cond delay="0"/>
                            </p:stCondLst>
                            <p:childTnLst>
                              <p:par>
                                <p:cTn id="13" presetID="1" presetClass="entr" presetSubtype="0" fill="hold" nodeType="after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par>
                          <p:cTn id="15" fill="hold">
                            <p:stCondLst>
                              <p:cond delay="0"/>
                            </p:stCondLst>
                            <p:childTnLst>
                              <p:par>
                                <p:cTn id="16" presetID="1" presetClass="entr" presetSubtype="0" fill="hold" grpId="0" nodeType="afterEffect">
                                  <p:stCondLst>
                                    <p:cond delay="0"/>
                                  </p:stCondLst>
                                  <p:childTnLst>
                                    <p:set>
                                      <p:cBhvr>
                                        <p:cTn id="17"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a:xfrm>
            <a:off x="270576" y="-76200"/>
            <a:ext cx="8949624" cy="885710"/>
          </a:xfrm>
        </p:spPr>
        <p:txBody>
          <a:bodyPr/>
          <a:lstStyle/>
          <a:p>
            <a:pPr algn="l" eaLnBrk="1" hangingPunct="1"/>
            <a:r>
              <a:rPr lang="en-US" sz="3600" b="1" dirty="0" smtClean="0"/>
              <a:t>Outliers with Respect to X: </a:t>
            </a:r>
            <a:r>
              <a:rPr lang="en-US" sz="3600" b="1" dirty="0">
                <a:solidFill>
                  <a:srgbClr val="A50021"/>
                </a:solidFill>
              </a:rPr>
              <a:t># Std. </a:t>
            </a:r>
            <a:r>
              <a:rPr lang="en-US" sz="3600" b="1" dirty="0" err="1">
                <a:solidFill>
                  <a:srgbClr val="A50021"/>
                </a:solidFill>
              </a:rPr>
              <a:t>Devs</a:t>
            </a:r>
            <a:endParaRPr lang="en-US" sz="3600" b="1" u="sng" dirty="0" smtClean="0"/>
          </a:p>
        </p:txBody>
      </p:sp>
      <p:sp>
        <p:nvSpPr>
          <p:cNvPr id="21508" name="Slide Number Placeholder 5"/>
          <p:cNvSpPr>
            <a:spLocks noGrp="1"/>
          </p:cNvSpPr>
          <p:nvPr>
            <p:ph type="sldNum" sz="quarter" idx="4294967295"/>
          </p:nvPr>
        </p:nvSpPr>
        <p:spPr>
          <a:xfrm>
            <a:off x="8763000" y="6514675"/>
            <a:ext cx="381000" cy="223515"/>
          </a:xfrm>
          <a:prstGeom prst="rect">
            <a:avLst/>
          </a:prstGeom>
          <a:noFill/>
        </p:spPr>
        <p:txBody>
          <a:bodyPr/>
          <a:lstStyle/>
          <a:p>
            <a:fld id="{71473878-435C-4A8C-A507-89AE7314AE48}" type="slidenum">
              <a:rPr lang="en-US" sz="1200" smtClean="0"/>
              <a:pPr/>
              <a:t>7</a:t>
            </a:fld>
            <a:endParaRPr lang="en-US" sz="1200" dirty="0" smtClean="0"/>
          </a:p>
        </p:txBody>
      </p:sp>
      <p:sp>
        <p:nvSpPr>
          <p:cNvPr id="6" name="Rectangle 3"/>
          <p:cNvSpPr txBox="1">
            <a:spLocks noChangeArrowheads="1"/>
          </p:cNvSpPr>
          <p:nvPr/>
        </p:nvSpPr>
        <p:spPr bwMode="auto">
          <a:xfrm>
            <a:off x="270576" y="1000760"/>
            <a:ext cx="7101068" cy="831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spcBef>
                <a:spcPct val="20000"/>
              </a:spcBef>
              <a:buChar char="•"/>
              <a:defRPr sz="2800" b="1">
                <a:latin typeface="+mn-lt"/>
                <a:ea typeface="+mn-ea"/>
              </a:defRPr>
            </a:lvl1pPr>
            <a:lvl2pPr marL="742950" lvl="1" indent="-285750">
              <a:spcBef>
                <a:spcPct val="20000"/>
              </a:spcBef>
              <a:buChar char="–"/>
              <a:defRPr b="1">
                <a:latin typeface="+mn-lt"/>
                <a:ea typeface="+mn-ea"/>
              </a:defRPr>
            </a:lvl2pPr>
            <a:lvl3pPr marL="1143000" indent="-228600">
              <a:spcBef>
                <a:spcPct val="20000"/>
              </a:spcBef>
              <a:buChar char="•"/>
              <a:defRPr b="1">
                <a:latin typeface="+mn-lt"/>
                <a:ea typeface="+mn-ea"/>
              </a:defRPr>
            </a:lvl3pPr>
            <a:lvl4pPr marL="1600200" indent="-228600">
              <a:spcBef>
                <a:spcPct val="20000"/>
              </a:spcBef>
              <a:buChar char="–"/>
              <a:defRPr sz="1600" b="1">
                <a:latin typeface="+mn-lt"/>
                <a:ea typeface="+mn-ea"/>
              </a:defRPr>
            </a:lvl4pPr>
            <a:lvl5pPr marL="2057400" indent="-228600">
              <a:spcBef>
                <a:spcPct val="20000"/>
              </a:spcBef>
              <a:buChar char="»"/>
              <a:defRPr sz="1400" b="1">
                <a:latin typeface="+mn-lt"/>
                <a:ea typeface="+mn-ea"/>
              </a:defRPr>
            </a:lvl5pPr>
            <a:lvl6pPr marL="2514600" indent="-228600">
              <a:lnSpc>
                <a:spcPct val="90000"/>
              </a:lnSpc>
              <a:spcBef>
                <a:spcPts val="500"/>
              </a:spcBef>
              <a:buFont typeface="Arial" panose="020B0604020202020204" pitchFamily="34" charset="0"/>
              <a:buChar char="•"/>
              <a:defRPr sz="1800">
                <a:latin typeface="+mn-lt"/>
                <a:ea typeface="+mn-ea"/>
              </a:defRPr>
            </a:lvl6pPr>
            <a:lvl7pPr marL="2971800" indent="-228600">
              <a:lnSpc>
                <a:spcPct val="90000"/>
              </a:lnSpc>
              <a:spcBef>
                <a:spcPts val="500"/>
              </a:spcBef>
              <a:buFont typeface="Arial" panose="020B0604020202020204" pitchFamily="34" charset="0"/>
              <a:buChar char="•"/>
              <a:defRPr sz="1800">
                <a:latin typeface="+mn-lt"/>
                <a:ea typeface="+mn-ea"/>
              </a:defRPr>
            </a:lvl7pPr>
            <a:lvl8pPr marL="3429000" indent="-228600">
              <a:lnSpc>
                <a:spcPct val="90000"/>
              </a:lnSpc>
              <a:spcBef>
                <a:spcPts val="500"/>
              </a:spcBef>
              <a:buFont typeface="Arial" panose="020B0604020202020204" pitchFamily="34" charset="0"/>
              <a:buChar char="•"/>
              <a:defRPr sz="1800">
                <a:latin typeface="+mn-lt"/>
                <a:ea typeface="+mn-ea"/>
              </a:defRPr>
            </a:lvl8pPr>
            <a:lvl9pPr marL="3886200" indent="-228600">
              <a:lnSpc>
                <a:spcPct val="90000"/>
              </a:lnSpc>
              <a:spcBef>
                <a:spcPts val="500"/>
              </a:spcBef>
              <a:buFont typeface="Arial" panose="020B0604020202020204" pitchFamily="34" charset="0"/>
              <a:buChar char="•"/>
              <a:defRPr sz="1800">
                <a:latin typeface="+mn-lt"/>
                <a:ea typeface="+mn-ea"/>
              </a:defRPr>
            </a:lvl9pPr>
          </a:lstStyle>
          <a:p>
            <a:pPr marL="0" indent="0">
              <a:buNone/>
            </a:pPr>
            <a:r>
              <a:rPr lang="en-US" altLang="en-US" sz="2000" b="0" dirty="0" smtClean="0"/>
              <a:t>Calculated </a:t>
            </a:r>
            <a:r>
              <a:rPr lang="en-US" altLang="en-US" sz="2000" b="0" dirty="0"/>
              <a:t>mean and </a:t>
            </a:r>
            <a:r>
              <a:rPr lang="en-US" altLang="en-US" sz="2000" b="0" dirty="0" smtClean="0"/>
              <a:t>standard deviation of X</a:t>
            </a:r>
            <a:r>
              <a:rPr lang="en-US" altLang="en-US" sz="2000" b="0" baseline="-25000" dirty="0" smtClean="0"/>
              <a:t>i</a:t>
            </a:r>
            <a:r>
              <a:rPr lang="en-US" altLang="en-US" sz="2000" b="0" dirty="0" smtClean="0"/>
              <a:t> </a:t>
            </a:r>
            <a:r>
              <a:rPr lang="en-US" altLang="en-US" sz="2000" b="0" dirty="0"/>
              <a:t>values in the dataset</a:t>
            </a:r>
          </a:p>
          <a:p>
            <a:pPr marL="0" indent="0">
              <a:buNone/>
            </a:pPr>
            <a:r>
              <a:rPr lang="en-US" altLang="en-US" sz="2000" b="0" dirty="0" smtClean="0"/>
              <a:t>Divided </a:t>
            </a:r>
            <a:r>
              <a:rPr lang="en-US" altLang="en-US" sz="2000" b="0" dirty="0"/>
              <a:t>the difference between each X</a:t>
            </a:r>
            <a:r>
              <a:rPr lang="en-US" altLang="en-US" sz="2000" b="0" baseline="-25000" dirty="0"/>
              <a:t>i</a:t>
            </a:r>
            <a:r>
              <a:rPr lang="en-US" altLang="en-US" sz="2000" b="0" dirty="0"/>
              <a:t> and X by the </a:t>
            </a:r>
            <a:r>
              <a:rPr lang="en-US" altLang="en-US" sz="2000" b="0" dirty="0" err="1" smtClean="0"/>
              <a:t>s</a:t>
            </a:r>
            <a:r>
              <a:rPr lang="en-US" altLang="en-US" sz="2000" b="0" baseline="-25000" dirty="0" err="1" smtClean="0"/>
              <a:t>x</a:t>
            </a:r>
            <a:r>
              <a:rPr lang="en-US" altLang="en-US" sz="2000" b="0" baseline="-25000" dirty="0" smtClean="0"/>
              <a:t>  </a:t>
            </a:r>
            <a:r>
              <a:rPr lang="en-US" altLang="en-US" sz="2000" b="0" dirty="0" smtClean="0">
                <a:sym typeface="Wingdings" panose="05000000000000000000" pitchFamily="2" charset="2"/>
              </a:rPr>
              <a:t>-----</a:t>
            </a:r>
            <a:r>
              <a:rPr lang="en-US" altLang="en-US" sz="1400" b="0" dirty="0" smtClean="0">
                <a:sym typeface="Wingdings" panose="05000000000000000000" pitchFamily="2" charset="2"/>
              </a:rPr>
              <a:t>&gt;</a:t>
            </a:r>
            <a:endParaRPr lang="en-US" altLang="en-US" sz="2000" b="0" dirty="0"/>
          </a:p>
          <a:p>
            <a:pPr marL="0" indent="0">
              <a:buNone/>
            </a:pPr>
            <a:endParaRPr lang="en-US" altLang="en-US" sz="1800" b="0" dirty="0"/>
          </a:p>
        </p:txBody>
      </p:sp>
      <p:sp>
        <p:nvSpPr>
          <p:cNvPr id="7" name="Text Box 8"/>
          <p:cNvSpPr txBox="1">
            <a:spLocks noChangeArrowheads="1"/>
          </p:cNvSpPr>
          <p:nvPr/>
        </p:nvSpPr>
        <p:spPr bwMode="auto">
          <a:xfrm>
            <a:off x="4836288" y="1035081"/>
            <a:ext cx="33972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400" b="1" dirty="0" smtClean="0"/>
              <a:t>_</a:t>
            </a:r>
            <a:endParaRPr lang="en-US" altLang="en-US" sz="2400" b="1" dirty="0"/>
          </a:p>
        </p:txBody>
      </p:sp>
      <p:sp>
        <p:nvSpPr>
          <p:cNvPr id="9" name="Text Box 9"/>
          <p:cNvSpPr txBox="1">
            <a:spLocks noChangeArrowheads="1"/>
          </p:cNvSpPr>
          <p:nvPr/>
        </p:nvSpPr>
        <p:spPr bwMode="auto">
          <a:xfrm>
            <a:off x="6822440" y="4085246"/>
            <a:ext cx="219119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en-US" sz="1600" dirty="0" smtClean="0">
                <a:latin typeface="+mn-lt"/>
              </a:rPr>
              <a:t>X</a:t>
            </a:r>
            <a:r>
              <a:rPr lang="en-US" altLang="en-US" sz="1600" baseline="-25000" dirty="0" smtClean="0">
                <a:latin typeface="+mn-lt"/>
              </a:rPr>
              <a:t>15</a:t>
            </a:r>
            <a:r>
              <a:rPr lang="en-US" altLang="en-US" sz="1600" dirty="0" smtClean="0">
                <a:latin typeface="+mn-lt"/>
              </a:rPr>
              <a:t> </a:t>
            </a:r>
            <a:r>
              <a:rPr lang="en-US" altLang="en-US" sz="1600" dirty="0">
                <a:latin typeface="+mn-lt"/>
              </a:rPr>
              <a:t>= </a:t>
            </a:r>
            <a:r>
              <a:rPr lang="en-US" altLang="en-US" sz="1600" dirty="0" smtClean="0">
                <a:latin typeface="+mn-lt"/>
              </a:rPr>
              <a:t>19 and </a:t>
            </a:r>
            <a:r>
              <a:rPr lang="en-US" altLang="en-US" sz="1600" dirty="0" smtClean="0">
                <a:latin typeface="+mn-lt"/>
                <a:ea typeface="+mn-ea"/>
              </a:rPr>
              <a:t>X</a:t>
            </a:r>
            <a:r>
              <a:rPr lang="en-US" altLang="en-US" sz="1600" baseline="-25000" dirty="0" smtClean="0">
                <a:latin typeface="+mn-lt"/>
                <a:ea typeface="+mn-ea"/>
              </a:rPr>
              <a:t>16</a:t>
            </a:r>
            <a:r>
              <a:rPr lang="en-US" altLang="en-US" sz="1600" dirty="0" smtClean="0">
                <a:latin typeface="+mn-lt"/>
                <a:ea typeface="+mn-ea"/>
              </a:rPr>
              <a:t> = 20 are about </a:t>
            </a:r>
            <a:r>
              <a:rPr lang="en-US" altLang="en-US" sz="1600" dirty="0" smtClean="0">
                <a:solidFill>
                  <a:srgbClr val="A50021"/>
                </a:solidFill>
                <a:latin typeface="+mn-lt"/>
                <a:ea typeface="+mn-ea"/>
              </a:rPr>
              <a:t>2 </a:t>
            </a:r>
            <a:r>
              <a:rPr lang="en-US" altLang="en-US" sz="1600" dirty="0">
                <a:solidFill>
                  <a:srgbClr val="A50021"/>
                </a:solidFill>
                <a:latin typeface="+mn-lt"/>
                <a:ea typeface="+mn-ea"/>
              </a:rPr>
              <a:t>standard deviations </a:t>
            </a:r>
            <a:r>
              <a:rPr lang="en-US" altLang="en-US" sz="1600" dirty="0">
                <a:latin typeface="+mn-lt"/>
                <a:ea typeface="+mn-ea"/>
              </a:rPr>
              <a:t>from </a:t>
            </a:r>
            <a:r>
              <a:rPr lang="en-US" altLang="en-US" sz="1600" dirty="0" smtClean="0">
                <a:latin typeface="+mn-lt"/>
                <a:ea typeface="+mn-ea"/>
              </a:rPr>
              <a:t>X</a:t>
            </a:r>
          </a:p>
        </p:txBody>
      </p:sp>
      <p:graphicFrame>
        <p:nvGraphicFramePr>
          <p:cNvPr id="2" name="Object 1"/>
          <p:cNvGraphicFramePr>
            <a:graphicFrameLocks noChangeAspect="1"/>
          </p:cNvGraphicFramePr>
          <p:nvPr>
            <p:extLst/>
          </p:nvPr>
        </p:nvGraphicFramePr>
        <p:xfrm>
          <a:off x="385763" y="1940809"/>
          <a:ext cx="6015037" cy="4140904"/>
        </p:xfrm>
        <a:graphic>
          <a:graphicData uri="http://schemas.openxmlformats.org/presentationml/2006/ole">
            <mc:AlternateContent xmlns:mc="http://schemas.openxmlformats.org/markup-compatibility/2006">
              <mc:Choice xmlns:v="urn:schemas-microsoft-com:vml" Requires="v">
                <p:oleObj spid="_x0000_s3086" name="Worksheet" r:id="rId4" imgW="7077562" imgH="4872375" progId="Excel.Sheet.8">
                  <p:embed/>
                </p:oleObj>
              </mc:Choice>
              <mc:Fallback>
                <p:oleObj name="Worksheet" r:id="rId4" imgW="7077562" imgH="4872375" progId="Excel.Sheet.8">
                  <p:embed/>
                  <p:pic>
                    <p:nvPicPr>
                      <p:cNvPr id="0" name=""/>
                      <p:cNvPicPr/>
                      <p:nvPr/>
                    </p:nvPicPr>
                    <p:blipFill>
                      <a:blip r:embed="rId5"/>
                      <a:stretch>
                        <a:fillRect/>
                      </a:stretch>
                    </p:blipFill>
                    <p:spPr>
                      <a:xfrm>
                        <a:off x="385763" y="1940809"/>
                        <a:ext cx="6015037" cy="4140904"/>
                      </a:xfrm>
                      <a:prstGeom prst="rect">
                        <a:avLst/>
                      </a:prstGeom>
                    </p:spPr>
                  </p:pic>
                </p:oleObj>
              </mc:Fallback>
            </mc:AlternateContent>
          </a:graphicData>
        </a:graphic>
      </p:graphicFrame>
      <p:cxnSp>
        <p:nvCxnSpPr>
          <p:cNvPr id="12" name="Straight Arrow Connector 11"/>
          <p:cNvCxnSpPr>
            <a:stCxn id="9" idx="1"/>
          </p:cNvCxnSpPr>
          <p:nvPr/>
        </p:nvCxnSpPr>
        <p:spPr>
          <a:xfrm flipH="1">
            <a:off x="6367000" y="4500745"/>
            <a:ext cx="455440" cy="82856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5" name="Text Box 9"/>
          <p:cNvSpPr txBox="1">
            <a:spLocks noChangeArrowheads="1"/>
          </p:cNvSpPr>
          <p:nvPr/>
        </p:nvSpPr>
        <p:spPr bwMode="auto">
          <a:xfrm>
            <a:off x="6619433" y="1447979"/>
            <a:ext cx="2191192"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a:spcBef>
                <a:spcPct val="50000"/>
              </a:spcBef>
            </a:pPr>
            <a:r>
              <a:rPr lang="en-US" altLang="en-US" sz="1600" dirty="0" smtClean="0">
                <a:latin typeface="+mn-lt"/>
                <a:ea typeface="+mn-ea"/>
              </a:rPr>
              <a:t>Mean of X</a:t>
            </a:r>
            <a:r>
              <a:rPr lang="en-US" altLang="en-US" sz="1600" baseline="-25000" dirty="0" smtClean="0">
                <a:latin typeface="+mn-lt"/>
                <a:ea typeface="+mn-ea"/>
              </a:rPr>
              <a:t>i</a:t>
            </a:r>
            <a:r>
              <a:rPr lang="en-US" altLang="en-US" sz="1600" dirty="0">
                <a:latin typeface="+mn-lt"/>
                <a:ea typeface="+mn-ea"/>
              </a:rPr>
              <a:t> </a:t>
            </a:r>
            <a:r>
              <a:rPr lang="en-US" altLang="en-US" sz="1600" dirty="0" smtClean="0">
                <a:latin typeface="+mn-lt"/>
                <a:ea typeface="+mn-ea"/>
              </a:rPr>
              <a:t>‘s = 8.73</a:t>
            </a:r>
          </a:p>
          <a:p>
            <a:pPr algn="r">
              <a:spcBef>
                <a:spcPct val="50000"/>
              </a:spcBef>
            </a:pPr>
            <a:r>
              <a:rPr lang="en-US" altLang="en-US" sz="1600" dirty="0" err="1" smtClean="0">
                <a:latin typeface="+mn-lt"/>
              </a:rPr>
              <a:t>Std</a:t>
            </a:r>
            <a:r>
              <a:rPr lang="en-US" altLang="en-US" sz="1600" dirty="0" smtClean="0">
                <a:latin typeface="+mn-lt"/>
              </a:rPr>
              <a:t> Dev of X</a:t>
            </a:r>
            <a:r>
              <a:rPr lang="en-US" altLang="en-US" sz="1600" baseline="-25000" dirty="0" smtClean="0">
                <a:latin typeface="+mn-lt"/>
              </a:rPr>
              <a:t>i </a:t>
            </a:r>
            <a:r>
              <a:rPr lang="en-US" altLang="en-US" sz="1600" dirty="0">
                <a:latin typeface="+mn-lt"/>
              </a:rPr>
              <a:t>‘s</a:t>
            </a:r>
            <a:r>
              <a:rPr lang="en-US" altLang="en-US" sz="1600" dirty="0"/>
              <a:t> </a:t>
            </a:r>
            <a:r>
              <a:rPr lang="en-US" altLang="en-US" sz="1600" dirty="0" smtClean="0">
                <a:latin typeface="+mn-lt"/>
              </a:rPr>
              <a:t>= 5.36</a:t>
            </a:r>
            <a:endParaRPr lang="en-US" altLang="en-US" sz="1600" dirty="0" smtClean="0">
              <a:latin typeface="+mn-lt"/>
              <a:ea typeface="+mn-ea"/>
            </a:endParaRPr>
          </a:p>
        </p:txBody>
      </p:sp>
      <p:sp>
        <p:nvSpPr>
          <p:cNvPr id="13" name="TextBox 12"/>
          <p:cNvSpPr txBox="1"/>
          <p:nvPr/>
        </p:nvSpPr>
        <p:spPr>
          <a:xfrm>
            <a:off x="6553200" y="2596065"/>
            <a:ext cx="1389681" cy="830997"/>
          </a:xfrm>
          <a:prstGeom prst="rect">
            <a:avLst/>
          </a:prstGeom>
          <a:noFill/>
        </p:spPr>
        <p:txBody>
          <a:bodyPr wrap="square" rtlCol="0">
            <a:spAutoFit/>
          </a:bodyPr>
          <a:lstStyle/>
          <a:p>
            <a:pPr algn="ctr"/>
            <a:r>
              <a:rPr lang="en-US" sz="1600" dirty="0" smtClean="0">
                <a:latin typeface="+mn-lt"/>
              </a:rPr>
              <a:t># Standard Deviations = from X  </a:t>
            </a:r>
            <a:endParaRPr lang="en-US" sz="1600" dirty="0">
              <a:latin typeface="+mn-lt"/>
            </a:endParaRPr>
          </a:p>
        </p:txBody>
      </p:sp>
      <p:sp>
        <p:nvSpPr>
          <p:cNvPr id="17" name="Text Box 8"/>
          <p:cNvSpPr txBox="1">
            <a:spLocks noChangeArrowheads="1"/>
          </p:cNvSpPr>
          <p:nvPr/>
        </p:nvSpPr>
        <p:spPr bwMode="auto">
          <a:xfrm>
            <a:off x="7304651" y="2748280"/>
            <a:ext cx="33972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400" b="1" dirty="0" smtClean="0"/>
              <a:t>_</a:t>
            </a:r>
            <a:endParaRPr lang="en-US" altLang="en-US" sz="2400" b="1" dirty="0"/>
          </a:p>
        </p:txBody>
      </p:sp>
      <p:sp>
        <p:nvSpPr>
          <p:cNvPr id="18" name="Text Box 8"/>
          <p:cNvSpPr txBox="1">
            <a:spLocks noChangeArrowheads="1"/>
          </p:cNvSpPr>
          <p:nvPr/>
        </p:nvSpPr>
        <p:spPr bwMode="auto">
          <a:xfrm>
            <a:off x="4744848" y="1724812"/>
            <a:ext cx="33972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1600" b="1" dirty="0" smtClean="0"/>
              <a:t>_</a:t>
            </a:r>
            <a:endParaRPr lang="en-US" altLang="en-US" sz="1600" b="1" dirty="0"/>
          </a:p>
        </p:txBody>
      </p:sp>
      <p:sp>
        <p:nvSpPr>
          <p:cNvPr id="19" name="Text Box 8"/>
          <p:cNvSpPr txBox="1">
            <a:spLocks noChangeArrowheads="1"/>
          </p:cNvSpPr>
          <p:nvPr/>
        </p:nvSpPr>
        <p:spPr bwMode="auto">
          <a:xfrm>
            <a:off x="3796873" y="1714483"/>
            <a:ext cx="33972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1600" b="1" dirty="0" smtClean="0"/>
              <a:t>_</a:t>
            </a:r>
            <a:endParaRPr lang="en-US" altLang="en-US" sz="1600" b="1" dirty="0"/>
          </a:p>
        </p:txBody>
      </p:sp>
      <p:sp>
        <p:nvSpPr>
          <p:cNvPr id="20" name="Text Box 8"/>
          <p:cNvSpPr txBox="1">
            <a:spLocks noChangeArrowheads="1"/>
          </p:cNvSpPr>
          <p:nvPr/>
        </p:nvSpPr>
        <p:spPr bwMode="auto">
          <a:xfrm>
            <a:off x="5685079" y="1719652"/>
            <a:ext cx="33972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1600" b="1" dirty="0" smtClean="0"/>
              <a:t>_</a:t>
            </a:r>
            <a:endParaRPr lang="en-US" altLang="en-US" sz="1600" b="1" dirty="0"/>
          </a:p>
        </p:txBody>
      </p:sp>
      <p:sp>
        <p:nvSpPr>
          <p:cNvPr id="21" name="TextBox 20"/>
          <p:cNvSpPr txBox="1"/>
          <p:nvPr/>
        </p:nvSpPr>
        <p:spPr>
          <a:xfrm>
            <a:off x="2293747" y="1930254"/>
            <a:ext cx="441706" cy="261610"/>
          </a:xfrm>
          <a:prstGeom prst="rect">
            <a:avLst/>
          </a:prstGeom>
          <a:noFill/>
        </p:spPr>
        <p:txBody>
          <a:bodyPr wrap="square" rtlCol="0">
            <a:spAutoFit/>
          </a:bodyPr>
          <a:lstStyle/>
          <a:p>
            <a:r>
              <a:rPr lang="en-US" sz="1050" b="1" dirty="0" smtClean="0">
                <a:latin typeface="+mn-lt"/>
              </a:rPr>
              <a:t>X =  </a:t>
            </a:r>
            <a:endParaRPr lang="en-US" sz="1050" b="1" dirty="0">
              <a:latin typeface="+mn-lt"/>
            </a:endParaRPr>
          </a:p>
        </p:txBody>
      </p:sp>
      <p:sp>
        <p:nvSpPr>
          <p:cNvPr id="22" name="Text Box 8"/>
          <p:cNvSpPr txBox="1">
            <a:spLocks noChangeArrowheads="1"/>
          </p:cNvSpPr>
          <p:nvPr/>
        </p:nvSpPr>
        <p:spPr bwMode="auto">
          <a:xfrm>
            <a:off x="2290953" y="1704154"/>
            <a:ext cx="33972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1600" b="1" dirty="0" smtClean="0"/>
              <a:t>_</a:t>
            </a:r>
            <a:endParaRPr lang="en-US" altLang="en-US" sz="1600" b="1" dirty="0"/>
          </a:p>
        </p:txBody>
      </p:sp>
      <p:sp>
        <p:nvSpPr>
          <p:cNvPr id="23" name="Text Box 8"/>
          <p:cNvSpPr txBox="1">
            <a:spLocks noChangeArrowheads="1"/>
          </p:cNvSpPr>
          <p:nvPr/>
        </p:nvSpPr>
        <p:spPr bwMode="auto">
          <a:xfrm>
            <a:off x="1865776" y="1963659"/>
            <a:ext cx="339725"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1050" b="1" dirty="0" err="1" smtClean="0">
                <a:latin typeface="+mn-lt"/>
              </a:rPr>
              <a:t>i</a:t>
            </a:r>
            <a:endParaRPr lang="en-US" altLang="en-US" sz="1050" b="1" dirty="0">
              <a:latin typeface="+mn-lt"/>
            </a:endParaRPr>
          </a:p>
        </p:txBody>
      </p:sp>
      <p:sp>
        <p:nvSpPr>
          <p:cNvPr id="24" name="Text Box 9"/>
          <p:cNvSpPr txBox="1">
            <a:spLocks noChangeArrowheads="1"/>
          </p:cNvSpPr>
          <p:nvPr/>
        </p:nvSpPr>
        <p:spPr bwMode="auto">
          <a:xfrm>
            <a:off x="7857641" y="2706607"/>
            <a:ext cx="117205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0"/>
              </a:spcBef>
            </a:pPr>
            <a:r>
              <a:rPr lang="en-US" altLang="en-US" sz="1600" u="sng" dirty="0" smtClean="0">
                <a:latin typeface="+mn-lt"/>
                <a:ea typeface="+mn-ea"/>
              </a:rPr>
              <a:t>( X</a:t>
            </a:r>
            <a:r>
              <a:rPr lang="en-US" altLang="en-US" sz="1600" u="sng" baseline="-25000" dirty="0" smtClean="0">
                <a:latin typeface="+mn-lt"/>
                <a:ea typeface="+mn-ea"/>
              </a:rPr>
              <a:t>i</a:t>
            </a:r>
            <a:r>
              <a:rPr lang="en-US" altLang="en-US" sz="1600" u="sng" dirty="0" smtClean="0">
                <a:latin typeface="+mn-lt"/>
                <a:ea typeface="+mn-ea"/>
              </a:rPr>
              <a:t> – 8.73 )</a:t>
            </a:r>
          </a:p>
          <a:p>
            <a:pPr algn="ctr">
              <a:spcBef>
                <a:spcPts val="0"/>
              </a:spcBef>
            </a:pPr>
            <a:r>
              <a:rPr lang="en-US" altLang="en-US" sz="1600" dirty="0" smtClean="0">
                <a:latin typeface="+mn-lt"/>
              </a:rPr>
              <a:t>5.36</a:t>
            </a:r>
            <a:r>
              <a:rPr lang="en-US" altLang="en-US" sz="1600" baseline="-25000" dirty="0" smtClean="0">
                <a:latin typeface="+mn-lt"/>
              </a:rPr>
              <a:t> </a:t>
            </a:r>
            <a:endParaRPr lang="en-US" altLang="en-US" sz="1600" dirty="0" smtClean="0">
              <a:latin typeface="+mn-lt"/>
              <a:ea typeface="+mn-ea"/>
            </a:endParaRPr>
          </a:p>
        </p:txBody>
      </p:sp>
      <p:sp>
        <p:nvSpPr>
          <p:cNvPr id="14" name="Down Arrow 13"/>
          <p:cNvSpPr/>
          <p:nvPr/>
        </p:nvSpPr>
        <p:spPr>
          <a:xfrm>
            <a:off x="8397548" y="2191864"/>
            <a:ext cx="209227" cy="404201"/>
          </a:xfrm>
          <a:prstGeom prst="downArrow">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Down Arrow 26"/>
          <p:cNvSpPr/>
          <p:nvPr/>
        </p:nvSpPr>
        <p:spPr>
          <a:xfrm>
            <a:off x="8420205" y="3514575"/>
            <a:ext cx="209227" cy="404201"/>
          </a:xfrm>
          <a:prstGeom prst="downArrow">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Arrow Connector 30"/>
          <p:cNvCxnSpPr>
            <a:stCxn id="9" idx="1"/>
          </p:cNvCxnSpPr>
          <p:nvPr/>
        </p:nvCxnSpPr>
        <p:spPr>
          <a:xfrm flipH="1">
            <a:off x="6394671" y="4500745"/>
            <a:ext cx="427769" cy="58196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5" name="Text Box 9"/>
          <p:cNvSpPr txBox="1">
            <a:spLocks noChangeArrowheads="1"/>
          </p:cNvSpPr>
          <p:nvPr/>
        </p:nvSpPr>
        <p:spPr bwMode="auto">
          <a:xfrm>
            <a:off x="6762045" y="5464414"/>
            <a:ext cx="219119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en-US" sz="1600" dirty="0" smtClean="0">
                <a:latin typeface="+mn-lt"/>
              </a:rPr>
              <a:t>Therefore, 2 of the 16 observations are </a:t>
            </a:r>
            <a:r>
              <a:rPr lang="en-US" altLang="en-US" sz="1600" u="sng" dirty="0" smtClean="0">
                <a:solidFill>
                  <a:srgbClr val="990000"/>
                </a:solidFill>
                <a:latin typeface="+mn-lt"/>
              </a:rPr>
              <a:t>potential</a:t>
            </a:r>
            <a:r>
              <a:rPr lang="en-US" altLang="en-US" sz="1600" dirty="0" smtClean="0">
                <a:latin typeface="+mn-lt"/>
              </a:rPr>
              <a:t> outliers.</a:t>
            </a:r>
            <a:endParaRPr lang="en-US" altLang="en-US" sz="1600" dirty="0" smtClean="0">
              <a:latin typeface="+mn-lt"/>
              <a:ea typeface="+mn-ea"/>
            </a:endParaRPr>
          </a:p>
        </p:txBody>
      </p:sp>
      <p:sp>
        <p:nvSpPr>
          <p:cNvPr id="36" name="Text Box 8"/>
          <p:cNvSpPr txBox="1">
            <a:spLocks noChangeArrowheads="1"/>
          </p:cNvSpPr>
          <p:nvPr/>
        </p:nvSpPr>
        <p:spPr bwMode="auto">
          <a:xfrm>
            <a:off x="8418195" y="4241847"/>
            <a:ext cx="33972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400" b="1" dirty="0" smtClean="0"/>
              <a:t>_</a:t>
            </a:r>
            <a:endParaRPr lang="en-US" altLang="en-US" sz="2400" b="1" dirty="0"/>
          </a:p>
        </p:txBody>
      </p:sp>
      <p:sp>
        <p:nvSpPr>
          <p:cNvPr id="37" name="Down Arrow 36"/>
          <p:cNvSpPr/>
          <p:nvPr/>
        </p:nvSpPr>
        <p:spPr>
          <a:xfrm>
            <a:off x="8407505" y="5038575"/>
            <a:ext cx="209227" cy="404201"/>
          </a:xfrm>
          <a:prstGeom prst="downArrow">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08438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par>
                          <p:cTn id="19" fill="hold">
                            <p:stCondLst>
                              <p:cond delay="0"/>
                            </p:stCondLst>
                            <p:childTnLst>
                              <p:par>
                                <p:cTn id="20" presetID="1" presetClass="entr" presetSubtype="0" fill="hold" grpId="0" nodeType="afterEffect">
                                  <p:stCondLst>
                                    <p:cond delay="0"/>
                                  </p:stCondLst>
                                  <p:childTnLst>
                                    <p:set>
                                      <p:cBhvr>
                                        <p:cTn id="21" dur="1" fill="hold">
                                          <p:stCondLst>
                                            <p:cond delay="0"/>
                                          </p:stCondLst>
                                        </p:cTn>
                                        <p:tgtEl>
                                          <p:spTgt spid="15"/>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wipe(up)">
                                      <p:cBhvr>
                                        <p:cTn id="26" dur="500"/>
                                        <p:tgtEl>
                                          <p:spTgt spid="14"/>
                                        </p:tgtEl>
                                      </p:cBhvr>
                                    </p:animEffect>
                                  </p:childTnLst>
                                </p:cTn>
                              </p:par>
                            </p:childTnLst>
                          </p:cTn>
                        </p:par>
                        <p:par>
                          <p:cTn id="27" fill="hold">
                            <p:stCondLst>
                              <p:cond delay="500"/>
                            </p:stCondLst>
                            <p:childTnLst>
                              <p:par>
                                <p:cTn id="28" presetID="1" presetClass="entr" presetSubtype="0" fill="hold" grpId="0" nodeType="afterEffect">
                                  <p:stCondLst>
                                    <p:cond delay="0"/>
                                  </p:stCondLst>
                                  <p:childTnLst>
                                    <p:set>
                                      <p:cBhvr>
                                        <p:cTn id="29" dur="1" fill="hold">
                                          <p:stCondLst>
                                            <p:cond delay="0"/>
                                          </p:stCondLst>
                                        </p:cTn>
                                        <p:tgtEl>
                                          <p:spTgt spid="13"/>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17"/>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24"/>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22" presetClass="entr" presetSubtype="1" fill="hold" grpId="0" nodeType="clickEffect">
                                  <p:stCondLst>
                                    <p:cond delay="0"/>
                                  </p:stCondLst>
                                  <p:childTnLst>
                                    <p:set>
                                      <p:cBhvr>
                                        <p:cTn id="37" dur="1" fill="hold">
                                          <p:stCondLst>
                                            <p:cond delay="0"/>
                                          </p:stCondLst>
                                        </p:cTn>
                                        <p:tgtEl>
                                          <p:spTgt spid="27"/>
                                        </p:tgtEl>
                                        <p:attrNameLst>
                                          <p:attrName>style.visibility</p:attrName>
                                        </p:attrNameLst>
                                      </p:cBhvr>
                                      <p:to>
                                        <p:strVal val="visible"/>
                                      </p:to>
                                    </p:set>
                                    <p:animEffect transition="in" filter="wipe(up)">
                                      <p:cBhvr>
                                        <p:cTn id="38" dur="500"/>
                                        <p:tgtEl>
                                          <p:spTgt spid="27"/>
                                        </p:tgtEl>
                                      </p:cBhvr>
                                    </p:animEffect>
                                  </p:childTnLst>
                                </p:cTn>
                              </p:par>
                            </p:childTnLst>
                          </p:cTn>
                        </p:par>
                        <p:par>
                          <p:cTn id="39" fill="hold">
                            <p:stCondLst>
                              <p:cond delay="500"/>
                            </p:stCondLst>
                            <p:childTnLst>
                              <p:par>
                                <p:cTn id="40" presetID="1" presetClass="entr" presetSubtype="0" fill="hold" grpId="0" nodeType="afterEffect">
                                  <p:stCondLst>
                                    <p:cond delay="0"/>
                                  </p:stCondLst>
                                  <p:childTnLst>
                                    <p:set>
                                      <p:cBhvr>
                                        <p:cTn id="41" dur="1" fill="hold">
                                          <p:stCondLst>
                                            <p:cond delay="0"/>
                                          </p:stCondLst>
                                        </p:cTn>
                                        <p:tgtEl>
                                          <p:spTgt spid="9"/>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36"/>
                                        </p:tgtEl>
                                        <p:attrNameLst>
                                          <p:attrName>style.visibility</p:attrName>
                                        </p:attrNameLst>
                                      </p:cBhvr>
                                      <p:to>
                                        <p:strVal val="visible"/>
                                      </p:to>
                                    </p:set>
                                  </p:childTnLst>
                                </p:cTn>
                              </p:par>
                              <p:par>
                                <p:cTn id="44" presetID="22" presetClass="entr" presetSubtype="1" fill="hold" nodeType="with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wipe(up)">
                                      <p:cBhvr>
                                        <p:cTn id="46" dur="500"/>
                                        <p:tgtEl>
                                          <p:spTgt spid="12"/>
                                        </p:tgtEl>
                                      </p:cBhvr>
                                    </p:animEffect>
                                  </p:childTnLst>
                                </p:cTn>
                              </p:par>
                              <p:par>
                                <p:cTn id="47" presetID="22" presetClass="entr" presetSubtype="1" fill="hold" nodeType="withEffect">
                                  <p:stCondLst>
                                    <p:cond delay="0"/>
                                  </p:stCondLst>
                                  <p:childTnLst>
                                    <p:set>
                                      <p:cBhvr>
                                        <p:cTn id="48" dur="1" fill="hold">
                                          <p:stCondLst>
                                            <p:cond delay="0"/>
                                          </p:stCondLst>
                                        </p:cTn>
                                        <p:tgtEl>
                                          <p:spTgt spid="31"/>
                                        </p:tgtEl>
                                        <p:attrNameLst>
                                          <p:attrName>style.visibility</p:attrName>
                                        </p:attrNameLst>
                                      </p:cBhvr>
                                      <p:to>
                                        <p:strVal val="visible"/>
                                      </p:to>
                                    </p:set>
                                    <p:animEffect transition="in" filter="wipe(up)">
                                      <p:cBhvr>
                                        <p:cTn id="49" dur="500"/>
                                        <p:tgtEl>
                                          <p:spTgt spid="31"/>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1" fill="hold" grpId="0" nodeType="clickEffect">
                                  <p:stCondLst>
                                    <p:cond delay="0"/>
                                  </p:stCondLst>
                                  <p:childTnLst>
                                    <p:set>
                                      <p:cBhvr>
                                        <p:cTn id="53" dur="1" fill="hold">
                                          <p:stCondLst>
                                            <p:cond delay="0"/>
                                          </p:stCondLst>
                                        </p:cTn>
                                        <p:tgtEl>
                                          <p:spTgt spid="37"/>
                                        </p:tgtEl>
                                        <p:attrNameLst>
                                          <p:attrName>style.visibility</p:attrName>
                                        </p:attrNameLst>
                                      </p:cBhvr>
                                      <p:to>
                                        <p:strVal val="visible"/>
                                      </p:to>
                                    </p:set>
                                    <p:animEffect transition="in" filter="wipe(up)">
                                      <p:cBhvr>
                                        <p:cTn id="54" dur="500"/>
                                        <p:tgtEl>
                                          <p:spTgt spid="37"/>
                                        </p:tgtEl>
                                      </p:cBhvr>
                                    </p:animEffect>
                                  </p:childTnLst>
                                </p:cTn>
                              </p:par>
                            </p:childTnLst>
                          </p:cTn>
                        </p:par>
                        <p:par>
                          <p:cTn id="55" fill="hold">
                            <p:stCondLst>
                              <p:cond delay="500"/>
                            </p:stCondLst>
                            <p:childTnLst>
                              <p:par>
                                <p:cTn id="56" presetID="1" presetClass="entr" presetSubtype="0" fill="hold" grpId="0" nodeType="afterEffect">
                                  <p:stCondLst>
                                    <p:cond delay="0"/>
                                  </p:stCondLst>
                                  <p:childTnLst>
                                    <p:set>
                                      <p:cBhvr>
                                        <p:cTn id="57"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5" grpId="0"/>
      <p:bldP spid="13" grpId="0"/>
      <p:bldP spid="17" grpId="0"/>
      <p:bldP spid="18" grpId="0"/>
      <p:bldP spid="19" grpId="0"/>
      <p:bldP spid="20" grpId="0"/>
      <p:bldP spid="21" grpId="0"/>
      <p:bldP spid="22" grpId="0"/>
      <p:bldP spid="23" grpId="0"/>
      <p:bldP spid="24" grpId="0"/>
      <p:bldP spid="14" grpId="0" animBg="1"/>
      <p:bldP spid="27" grpId="0" animBg="1"/>
      <p:bldP spid="35" grpId="0"/>
      <p:bldP spid="36" grpId="0"/>
      <p:bldP spid="3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a:xfrm>
            <a:off x="314960" y="0"/>
            <a:ext cx="8610600" cy="775494"/>
          </a:xfrm>
        </p:spPr>
        <p:txBody>
          <a:bodyPr/>
          <a:lstStyle/>
          <a:p>
            <a:pPr eaLnBrk="1" hangingPunct="1"/>
            <a:r>
              <a:rPr lang="en-US" sz="3600" b="1" dirty="0" smtClean="0"/>
              <a:t>Outliers with Respect to X: </a:t>
            </a:r>
            <a:r>
              <a:rPr lang="en-US" sz="3600" b="1" dirty="0" smtClean="0">
                <a:solidFill>
                  <a:srgbClr val="A50021"/>
                </a:solidFill>
              </a:rPr>
              <a:t>Leverage</a:t>
            </a:r>
          </a:p>
        </p:txBody>
      </p:sp>
      <p:sp>
        <p:nvSpPr>
          <p:cNvPr id="21508" name="Slide Number Placeholder 5"/>
          <p:cNvSpPr>
            <a:spLocks noGrp="1"/>
          </p:cNvSpPr>
          <p:nvPr>
            <p:ph type="sldNum" sz="quarter" idx="4294967295"/>
          </p:nvPr>
        </p:nvSpPr>
        <p:spPr>
          <a:xfrm>
            <a:off x="8610600" y="6477000"/>
            <a:ext cx="457200" cy="304800"/>
          </a:xfrm>
          <a:prstGeom prst="rect">
            <a:avLst/>
          </a:prstGeom>
          <a:noFill/>
        </p:spPr>
        <p:txBody>
          <a:bodyPr/>
          <a:lstStyle/>
          <a:p>
            <a:pPr algn="r"/>
            <a:fld id="{71473878-435C-4A8C-A507-89AE7314AE48}" type="slidenum">
              <a:rPr lang="en-US" sz="1200" smtClean="0"/>
              <a:pPr algn="r"/>
              <a:t>8</a:t>
            </a:fld>
            <a:endParaRPr lang="en-US" sz="1200" dirty="0" smtClean="0"/>
          </a:p>
        </p:txBody>
      </p:sp>
      <p:sp>
        <p:nvSpPr>
          <p:cNvPr id="10" name="Rectangle 3"/>
          <p:cNvSpPr txBox="1">
            <a:spLocks noChangeArrowheads="1"/>
          </p:cNvSpPr>
          <p:nvPr/>
        </p:nvSpPr>
        <p:spPr bwMode="auto">
          <a:xfrm>
            <a:off x="314960" y="990600"/>
            <a:ext cx="8610600" cy="396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spcBef>
                <a:spcPct val="20000"/>
              </a:spcBef>
              <a:buChar char="•"/>
              <a:defRPr b="1">
                <a:latin typeface="+mn-lt"/>
                <a:ea typeface="+mn-ea"/>
              </a:defRPr>
            </a:lvl1pPr>
            <a:lvl2pPr marL="742950" lvl="1" indent="-285750">
              <a:spcBef>
                <a:spcPct val="20000"/>
              </a:spcBef>
              <a:buChar char="–"/>
              <a:defRPr sz="2000" b="0">
                <a:latin typeface="+mn-lt"/>
                <a:ea typeface="+mn-ea"/>
              </a:defRPr>
            </a:lvl2pPr>
            <a:lvl3pPr marL="1143000" indent="-228600">
              <a:spcBef>
                <a:spcPct val="20000"/>
              </a:spcBef>
              <a:buChar char="•"/>
              <a:defRPr b="1">
                <a:latin typeface="+mn-lt"/>
                <a:ea typeface="+mn-ea"/>
              </a:defRPr>
            </a:lvl3pPr>
            <a:lvl4pPr marL="1600200" indent="-228600">
              <a:spcBef>
                <a:spcPct val="20000"/>
              </a:spcBef>
              <a:buChar char="–"/>
              <a:defRPr sz="1600" b="1">
                <a:latin typeface="+mn-lt"/>
                <a:ea typeface="+mn-ea"/>
              </a:defRPr>
            </a:lvl4pPr>
            <a:lvl5pPr marL="2057400" indent="-228600">
              <a:spcBef>
                <a:spcPct val="20000"/>
              </a:spcBef>
              <a:buChar char="»"/>
              <a:defRPr sz="1400" b="1">
                <a:latin typeface="+mn-lt"/>
                <a:ea typeface="+mn-ea"/>
              </a:defRPr>
            </a:lvl5pPr>
            <a:lvl6pPr marL="2514600" indent="-228600">
              <a:lnSpc>
                <a:spcPct val="90000"/>
              </a:lnSpc>
              <a:spcBef>
                <a:spcPts val="500"/>
              </a:spcBef>
              <a:buFont typeface="Arial" panose="020B0604020202020204" pitchFamily="34" charset="0"/>
              <a:buChar char="•"/>
              <a:defRPr sz="1800">
                <a:latin typeface="+mn-lt"/>
                <a:ea typeface="+mn-ea"/>
              </a:defRPr>
            </a:lvl6pPr>
            <a:lvl7pPr marL="2971800" indent="-228600">
              <a:lnSpc>
                <a:spcPct val="90000"/>
              </a:lnSpc>
              <a:spcBef>
                <a:spcPts val="500"/>
              </a:spcBef>
              <a:buFont typeface="Arial" panose="020B0604020202020204" pitchFamily="34" charset="0"/>
              <a:buChar char="•"/>
              <a:defRPr sz="1800">
                <a:latin typeface="+mn-lt"/>
                <a:ea typeface="+mn-ea"/>
              </a:defRPr>
            </a:lvl7pPr>
            <a:lvl8pPr marL="3429000" indent="-228600">
              <a:lnSpc>
                <a:spcPct val="90000"/>
              </a:lnSpc>
              <a:spcBef>
                <a:spcPts val="500"/>
              </a:spcBef>
              <a:buFont typeface="Arial" panose="020B0604020202020204" pitchFamily="34" charset="0"/>
              <a:buChar char="•"/>
              <a:defRPr sz="1800">
                <a:latin typeface="+mn-lt"/>
                <a:ea typeface="+mn-ea"/>
              </a:defRPr>
            </a:lvl8pPr>
            <a:lvl9pPr marL="3886200" indent="-228600">
              <a:lnSpc>
                <a:spcPct val="90000"/>
              </a:lnSpc>
              <a:spcBef>
                <a:spcPts val="500"/>
              </a:spcBef>
              <a:buFont typeface="Arial" panose="020B0604020202020204" pitchFamily="34" charset="0"/>
              <a:buChar char="•"/>
              <a:defRPr sz="1800">
                <a:latin typeface="+mn-lt"/>
                <a:ea typeface="+mn-ea"/>
              </a:defRPr>
            </a:lvl9pPr>
          </a:lstStyle>
          <a:p>
            <a:r>
              <a:rPr lang="en-US" altLang="en-US" sz="2600" dirty="0" smtClean="0">
                <a:solidFill>
                  <a:srgbClr val="A50021"/>
                </a:solidFill>
              </a:rPr>
              <a:t>Leverage Value </a:t>
            </a:r>
            <a:r>
              <a:rPr lang="en-US" altLang="en-US" sz="2600" dirty="0" smtClean="0"/>
              <a:t>is one indicator on the degree of influence a given X</a:t>
            </a:r>
            <a:r>
              <a:rPr lang="en-US" altLang="en-US" sz="2600" baseline="-25000" dirty="0" smtClean="0"/>
              <a:t>i</a:t>
            </a:r>
            <a:r>
              <a:rPr lang="en-US" altLang="en-US" sz="2600" dirty="0" smtClean="0"/>
              <a:t> may have on regression coefficients</a:t>
            </a:r>
            <a:endParaRPr lang="en-US" altLang="en-US" sz="2600" dirty="0">
              <a:solidFill>
                <a:srgbClr val="A50021"/>
              </a:solidFill>
            </a:endParaRPr>
          </a:p>
          <a:p>
            <a:r>
              <a:rPr lang="en-US" altLang="en-US" sz="2600" dirty="0"/>
              <a:t>Looks at how much influence an observation could have on the coefficients of the regression equation</a:t>
            </a:r>
          </a:p>
          <a:p>
            <a:pPr lvl="1"/>
            <a:r>
              <a:rPr lang="en-US" altLang="en-US" sz="2400" dirty="0"/>
              <a:t>Leverage values sum up to p (# of parameters)</a:t>
            </a:r>
          </a:p>
          <a:p>
            <a:pPr lvl="1"/>
            <a:r>
              <a:rPr lang="en-US" altLang="en-US" sz="2400" dirty="0"/>
              <a:t>Average leverage value = </a:t>
            </a:r>
            <a:r>
              <a:rPr lang="en-US" altLang="en-US" sz="2400" dirty="0" err="1"/>
              <a:t>p/n</a:t>
            </a:r>
            <a:r>
              <a:rPr lang="en-US" altLang="en-US" sz="2400" dirty="0"/>
              <a:t>   (n = # of observations)</a:t>
            </a:r>
          </a:p>
          <a:p>
            <a:pPr lvl="1"/>
            <a:r>
              <a:rPr lang="en-US" altLang="en-US" sz="2400" dirty="0"/>
              <a:t>An observation is considered </a:t>
            </a:r>
            <a:r>
              <a:rPr lang="en-US" altLang="en-US" sz="2400" dirty="0" smtClean="0"/>
              <a:t>a potential </a:t>
            </a:r>
            <a:r>
              <a:rPr lang="en-US" altLang="en-US" sz="2400" dirty="0"/>
              <a:t>outlier with respect to X if its leverage value is greater than 2(p/n) to 3(p/n)</a:t>
            </a:r>
          </a:p>
          <a:p>
            <a:endParaRPr lang="en-US" altLang="en-US" sz="2000" dirty="0"/>
          </a:p>
        </p:txBody>
      </p:sp>
      <p:graphicFrame>
        <p:nvGraphicFramePr>
          <p:cNvPr id="11" name="Object 6"/>
          <p:cNvGraphicFramePr>
            <a:graphicFrameLocks/>
          </p:cNvGraphicFramePr>
          <p:nvPr>
            <p:extLst>
              <p:ext uri="{D42A27DB-BD31-4B8C-83A1-F6EECF244321}">
                <p14:modId xmlns:p14="http://schemas.microsoft.com/office/powerpoint/2010/main" val="4266454468"/>
              </p:ext>
            </p:extLst>
          </p:nvPr>
        </p:nvGraphicFramePr>
        <p:xfrm>
          <a:off x="2093912" y="5095875"/>
          <a:ext cx="4611688" cy="1304925"/>
        </p:xfrm>
        <a:graphic>
          <a:graphicData uri="http://schemas.openxmlformats.org/presentationml/2006/ole">
            <mc:AlternateContent xmlns:mc="http://schemas.openxmlformats.org/markup-compatibility/2006">
              <mc:Choice xmlns:v="urn:schemas-microsoft-com:vml" Requires="v">
                <p:oleObj spid="_x0000_s4109" name="Equation" r:id="rId4" imgW="2004840" imgH="556920" progId="Equation.DSMT4">
                  <p:embed/>
                </p:oleObj>
              </mc:Choice>
              <mc:Fallback>
                <p:oleObj name="Equation" r:id="rId4" imgW="2004840" imgH="556920" progId="Equation.DSMT4">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93912" y="5095875"/>
                        <a:ext cx="4611688" cy="1304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806116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xEl>
                                              <p:pRg st="1" end="1"/>
                                            </p:txEl>
                                          </p:spTgt>
                                        </p:tgtEl>
                                        <p:attrNameLst>
                                          <p:attrName>style.visibility</p:attrName>
                                        </p:attrNameLst>
                                      </p:cBhvr>
                                      <p:to>
                                        <p:strVal val="visible"/>
                                      </p:to>
                                    </p:set>
                                    <p:anim calcmode="lin" valueType="num">
                                      <p:cBhvr additive="base">
                                        <p:cTn id="13"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 calcmode="lin" valueType="num">
                                      <p:cBhvr additive="base">
                                        <p:cTn id="17"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0">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0">
                                            <p:txEl>
                                              <p:pRg st="3" end="3"/>
                                            </p:txEl>
                                          </p:spTgt>
                                        </p:tgtEl>
                                        <p:attrNameLst>
                                          <p:attrName>style.visibility</p:attrName>
                                        </p:attrNameLst>
                                      </p:cBhvr>
                                      <p:to>
                                        <p:strVal val="visible"/>
                                      </p:to>
                                    </p:set>
                                    <p:anim calcmode="lin" valueType="num">
                                      <p:cBhvr additive="base">
                                        <p:cTn id="21" dur="500" fill="hold"/>
                                        <p:tgtEl>
                                          <p:spTgt spid="10">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0">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0">
                                            <p:txEl>
                                              <p:pRg st="4" end="4"/>
                                            </p:txEl>
                                          </p:spTgt>
                                        </p:tgtEl>
                                        <p:attrNameLst>
                                          <p:attrName>style.visibility</p:attrName>
                                        </p:attrNameLst>
                                      </p:cBhvr>
                                      <p:to>
                                        <p:strVal val="visible"/>
                                      </p:to>
                                    </p:set>
                                    <p:anim calcmode="lin" valueType="num">
                                      <p:cBhvr additive="base">
                                        <p:cTn id="25" dur="500" fill="hold"/>
                                        <p:tgtEl>
                                          <p:spTgt spid="10">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a:xfrm>
            <a:off x="372175" y="-23807"/>
            <a:ext cx="8467025" cy="729122"/>
          </a:xfrm>
        </p:spPr>
        <p:txBody>
          <a:bodyPr/>
          <a:lstStyle/>
          <a:p>
            <a:pPr eaLnBrk="1" hangingPunct="1"/>
            <a:r>
              <a:rPr lang="en-US" sz="3600" b="1" dirty="0" smtClean="0"/>
              <a:t>Outliers with Respect to X: </a:t>
            </a:r>
            <a:r>
              <a:rPr lang="en-US" sz="3600" b="1" dirty="0" smtClean="0">
                <a:solidFill>
                  <a:srgbClr val="A50021"/>
                </a:solidFill>
              </a:rPr>
              <a:t>Leverage</a:t>
            </a:r>
            <a:endParaRPr lang="en-US" sz="3600" b="1" u="sng" dirty="0" smtClean="0"/>
          </a:p>
        </p:txBody>
      </p:sp>
      <p:sp>
        <p:nvSpPr>
          <p:cNvPr id="21508" name="Slide Number Placeholder 5"/>
          <p:cNvSpPr>
            <a:spLocks noGrp="1"/>
          </p:cNvSpPr>
          <p:nvPr>
            <p:ph type="sldNum" sz="quarter" idx="4294967295"/>
          </p:nvPr>
        </p:nvSpPr>
        <p:spPr>
          <a:xfrm>
            <a:off x="8848240" y="6526178"/>
            <a:ext cx="371960" cy="255622"/>
          </a:xfrm>
          <a:prstGeom prst="rect">
            <a:avLst/>
          </a:prstGeom>
          <a:noFill/>
        </p:spPr>
        <p:txBody>
          <a:bodyPr/>
          <a:lstStyle/>
          <a:p>
            <a:fld id="{71473878-435C-4A8C-A507-89AE7314AE48}" type="slidenum">
              <a:rPr lang="en-US" sz="1200" smtClean="0"/>
              <a:pPr/>
              <a:t>9</a:t>
            </a:fld>
            <a:endParaRPr lang="en-US" sz="1200" dirty="0" smtClean="0"/>
          </a:p>
        </p:txBody>
      </p:sp>
      <p:sp>
        <p:nvSpPr>
          <p:cNvPr id="9" name="Text Box 9"/>
          <p:cNvSpPr txBox="1">
            <a:spLocks noChangeArrowheads="1"/>
          </p:cNvSpPr>
          <p:nvPr/>
        </p:nvSpPr>
        <p:spPr bwMode="auto">
          <a:xfrm>
            <a:off x="6708729" y="3760065"/>
            <a:ext cx="2254591"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en-US" sz="1600" dirty="0" smtClean="0">
                <a:latin typeface="+mn-lt"/>
              </a:rPr>
              <a:t>X</a:t>
            </a:r>
            <a:r>
              <a:rPr lang="en-US" altLang="en-US" sz="1600" baseline="-25000" dirty="0" smtClean="0">
                <a:latin typeface="+mn-lt"/>
              </a:rPr>
              <a:t>15</a:t>
            </a:r>
            <a:r>
              <a:rPr lang="en-US" altLang="en-US" sz="1600" dirty="0" smtClean="0">
                <a:latin typeface="+mn-lt"/>
              </a:rPr>
              <a:t> </a:t>
            </a:r>
            <a:r>
              <a:rPr lang="en-US" altLang="en-US" sz="1600" dirty="0">
                <a:latin typeface="+mn-lt"/>
              </a:rPr>
              <a:t>= </a:t>
            </a:r>
            <a:r>
              <a:rPr lang="en-US" altLang="en-US" sz="1600" dirty="0" smtClean="0">
                <a:latin typeface="+mn-lt"/>
              </a:rPr>
              <a:t>19 and </a:t>
            </a:r>
            <a:r>
              <a:rPr lang="en-US" altLang="en-US" sz="1600" dirty="0" smtClean="0">
                <a:latin typeface="+mn-lt"/>
                <a:ea typeface="+mn-ea"/>
              </a:rPr>
              <a:t>X</a:t>
            </a:r>
            <a:r>
              <a:rPr lang="en-US" altLang="en-US" sz="1600" baseline="-25000" dirty="0" smtClean="0">
                <a:latin typeface="+mn-lt"/>
                <a:ea typeface="+mn-ea"/>
              </a:rPr>
              <a:t>16</a:t>
            </a:r>
            <a:r>
              <a:rPr lang="en-US" altLang="en-US" sz="1600" dirty="0" smtClean="0">
                <a:latin typeface="+mn-lt"/>
                <a:ea typeface="+mn-ea"/>
              </a:rPr>
              <a:t> = 20 have leverage values </a:t>
            </a:r>
            <a:r>
              <a:rPr lang="en-US" altLang="en-US" sz="1600" dirty="0" smtClean="0">
                <a:solidFill>
                  <a:srgbClr val="A50021"/>
                </a:solidFill>
                <a:latin typeface="+mn-lt"/>
                <a:ea typeface="+mn-ea"/>
              </a:rPr>
              <a:t>exceeding 2(p/n).</a:t>
            </a:r>
          </a:p>
        </p:txBody>
      </p:sp>
      <p:sp>
        <p:nvSpPr>
          <p:cNvPr id="15" name="Text Box 9"/>
          <p:cNvSpPr txBox="1">
            <a:spLocks noChangeArrowheads="1"/>
          </p:cNvSpPr>
          <p:nvPr/>
        </p:nvSpPr>
        <p:spPr bwMode="auto">
          <a:xfrm>
            <a:off x="247353" y="724281"/>
            <a:ext cx="870868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1600" dirty="0" smtClean="0">
                <a:latin typeface="+mn-lt"/>
                <a:ea typeface="+mn-ea"/>
              </a:rPr>
              <a:t>p = 2 &amp; n = 16, (p/n) = 2/16 = 0.125.   2(p/n) = </a:t>
            </a:r>
            <a:r>
              <a:rPr lang="en-US" altLang="en-US" sz="1600" b="1" dirty="0" smtClean="0">
                <a:solidFill>
                  <a:srgbClr val="A50021"/>
                </a:solidFill>
                <a:latin typeface="+mn-lt"/>
                <a:ea typeface="+mn-ea"/>
              </a:rPr>
              <a:t>0.25</a:t>
            </a:r>
            <a:r>
              <a:rPr lang="en-US" altLang="en-US" sz="1600" dirty="0" smtClean="0">
                <a:latin typeface="+mn-lt"/>
                <a:ea typeface="+mn-ea"/>
              </a:rPr>
              <a:t>.   3(p/n) = </a:t>
            </a:r>
            <a:r>
              <a:rPr lang="en-US" altLang="en-US" sz="1600" b="1" dirty="0" smtClean="0">
                <a:solidFill>
                  <a:srgbClr val="A50021"/>
                </a:solidFill>
                <a:latin typeface="+mn-lt"/>
                <a:ea typeface="+mn-ea"/>
              </a:rPr>
              <a:t>0.375</a:t>
            </a:r>
            <a:r>
              <a:rPr lang="en-US" altLang="en-US" sz="1600" dirty="0" smtClean="0">
                <a:latin typeface="+mn-lt"/>
                <a:ea typeface="+mn-ea"/>
              </a:rPr>
              <a:t>.,  X = 8.73 &amp; </a:t>
            </a:r>
            <a:r>
              <a:rPr lang="en-US" altLang="en-US" sz="1600" dirty="0" smtClean="0">
                <a:latin typeface="+mn-lt"/>
              </a:rPr>
              <a:t>SD of X</a:t>
            </a:r>
            <a:r>
              <a:rPr lang="en-US" altLang="en-US" sz="1600" baseline="-25000" dirty="0" smtClean="0">
                <a:latin typeface="+mn-lt"/>
              </a:rPr>
              <a:t>i </a:t>
            </a:r>
            <a:r>
              <a:rPr lang="en-US" altLang="en-US" sz="1600" dirty="0" smtClean="0">
                <a:latin typeface="+mn-lt"/>
              </a:rPr>
              <a:t>’s</a:t>
            </a:r>
            <a:r>
              <a:rPr lang="en-US" altLang="en-US" sz="1600" dirty="0" smtClean="0"/>
              <a:t> </a:t>
            </a:r>
            <a:r>
              <a:rPr lang="en-US" altLang="en-US" sz="1600" dirty="0" smtClean="0">
                <a:latin typeface="+mn-lt"/>
              </a:rPr>
              <a:t>= 5.36</a:t>
            </a:r>
            <a:endParaRPr lang="en-US" altLang="en-US" sz="1600" dirty="0" smtClean="0">
              <a:latin typeface="+mn-lt"/>
              <a:ea typeface="+mn-ea"/>
            </a:endParaRPr>
          </a:p>
        </p:txBody>
      </p:sp>
      <p:sp>
        <p:nvSpPr>
          <p:cNvPr id="17" name="Text Box 8"/>
          <p:cNvSpPr txBox="1">
            <a:spLocks noChangeArrowheads="1"/>
          </p:cNvSpPr>
          <p:nvPr/>
        </p:nvSpPr>
        <p:spPr bwMode="auto">
          <a:xfrm>
            <a:off x="2403367" y="937195"/>
            <a:ext cx="33972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1800" b="1" dirty="0" smtClean="0">
                <a:latin typeface="+mn-lt"/>
              </a:rPr>
              <a:t>_</a:t>
            </a:r>
            <a:endParaRPr lang="en-US" altLang="en-US" sz="1800" b="1" dirty="0">
              <a:latin typeface="+mn-lt"/>
            </a:endParaRPr>
          </a:p>
        </p:txBody>
      </p:sp>
      <p:sp>
        <p:nvSpPr>
          <p:cNvPr id="22" name="Text Box 8"/>
          <p:cNvSpPr txBox="1">
            <a:spLocks noChangeArrowheads="1"/>
          </p:cNvSpPr>
          <p:nvPr/>
        </p:nvSpPr>
        <p:spPr bwMode="auto">
          <a:xfrm>
            <a:off x="6162675" y="497551"/>
            <a:ext cx="33972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1600" b="1" dirty="0" smtClean="0"/>
              <a:t>_</a:t>
            </a:r>
            <a:endParaRPr lang="en-US" altLang="en-US" sz="1600" b="1" dirty="0"/>
          </a:p>
        </p:txBody>
      </p:sp>
      <p:cxnSp>
        <p:nvCxnSpPr>
          <p:cNvPr id="31" name="Straight Arrow Connector 30"/>
          <p:cNvCxnSpPr>
            <a:stCxn id="9" idx="1"/>
            <a:endCxn id="4" idx="6"/>
          </p:cNvCxnSpPr>
          <p:nvPr/>
        </p:nvCxnSpPr>
        <p:spPr>
          <a:xfrm flipH="1">
            <a:off x="3958047" y="4175564"/>
            <a:ext cx="2750682" cy="66009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aphicFrame>
        <p:nvGraphicFramePr>
          <p:cNvPr id="3" name="Object 2"/>
          <p:cNvGraphicFramePr>
            <a:graphicFrameLocks noChangeAspect="1"/>
          </p:cNvGraphicFramePr>
          <p:nvPr>
            <p:extLst/>
          </p:nvPr>
        </p:nvGraphicFramePr>
        <p:xfrm>
          <a:off x="367337" y="1158245"/>
          <a:ext cx="6288076" cy="4843105"/>
        </p:xfrm>
        <a:graphic>
          <a:graphicData uri="http://schemas.openxmlformats.org/presentationml/2006/ole">
            <mc:AlternateContent xmlns:mc="http://schemas.openxmlformats.org/markup-compatibility/2006">
              <mc:Choice xmlns:v="urn:schemas-microsoft-com:vml" Requires="v">
                <p:oleObj spid="_x0000_s5144" name="Worksheet" r:id="rId4" imgW="5893350" imgH="4538538" progId="Excel.Sheet.8">
                  <p:embed/>
                </p:oleObj>
              </mc:Choice>
              <mc:Fallback>
                <p:oleObj name="Worksheet" r:id="rId4" imgW="5893350" imgH="4538538" progId="Excel.Sheet.8">
                  <p:embed/>
                  <p:pic>
                    <p:nvPicPr>
                      <p:cNvPr id="0" name=""/>
                      <p:cNvPicPr/>
                      <p:nvPr/>
                    </p:nvPicPr>
                    <p:blipFill>
                      <a:blip r:embed="rId5"/>
                      <a:stretch>
                        <a:fillRect/>
                      </a:stretch>
                    </p:blipFill>
                    <p:spPr>
                      <a:xfrm>
                        <a:off x="367337" y="1158245"/>
                        <a:ext cx="6288076" cy="4843105"/>
                      </a:xfrm>
                      <a:prstGeom prst="rect">
                        <a:avLst/>
                      </a:prstGeom>
                    </p:spPr>
                  </p:pic>
                </p:oleObj>
              </mc:Fallback>
            </mc:AlternateContent>
          </a:graphicData>
        </a:graphic>
      </p:graphicFrame>
      <p:sp>
        <p:nvSpPr>
          <p:cNvPr id="4" name="Oval 3"/>
          <p:cNvSpPr/>
          <p:nvPr/>
        </p:nvSpPr>
        <p:spPr>
          <a:xfrm>
            <a:off x="3198280" y="4587396"/>
            <a:ext cx="759767" cy="496523"/>
          </a:xfrm>
          <a:prstGeom prst="ellips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 Box 9"/>
          <p:cNvSpPr txBox="1">
            <a:spLocks noChangeArrowheads="1"/>
          </p:cNvSpPr>
          <p:nvPr/>
        </p:nvSpPr>
        <p:spPr bwMode="auto">
          <a:xfrm>
            <a:off x="6740428" y="4898241"/>
            <a:ext cx="219119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en-US" sz="1600" dirty="0" smtClean="0">
                <a:latin typeface="+mn-lt"/>
              </a:rPr>
              <a:t>Therefore, these 2 observations are potential outliers.</a:t>
            </a:r>
            <a:endParaRPr lang="en-US" altLang="en-US" sz="1600" dirty="0" smtClean="0">
              <a:latin typeface="+mn-lt"/>
              <a:ea typeface="+mn-ea"/>
            </a:endParaRPr>
          </a:p>
        </p:txBody>
      </p:sp>
      <p:graphicFrame>
        <p:nvGraphicFramePr>
          <p:cNvPr id="33" name="Object 7"/>
          <p:cNvGraphicFramePr>
            <a:graphicFrameLocks noChangeAspect="1"/>
          </p:cNvGraphicFramePr>
          <p:nvPr>
            <p:extLst/>
          </p:nvPr>
        </p:nvGraphicFramePr>
        <p:xfrm>
          <a:off x="3371096" y="6040082"/>
          <a:ext cx="4379913" cy="536575"/>
        </p:xfrm>
        <a:graphic>
          <a:graphicData uri="http://schemas.openxmlformats.org/presentationml/2006/ole">
            <mc:AlternateContent xmlns:mc="http://schemas.openxmlformats.org/markup-compatibility/2006">
              <mc:Choice xmlns:v="urn:schemas-microsoft-com:vml" Requires="v">
                <p:oleObj spid="_x0000_s5145" name="Equation" r:id="rId6" imgW="3213000" imgH="393480" progId="Equation.DSMT4">
                  <p:embed/>
                </p:oleObj>
              </mc:Choice>
              <mc:Fallback>
                <p:oleObj name="Equation" r:id="rId6" imgW="3213000" imgH="39348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371096" y="6040082"/>
                        <a:ext cx="4379913" cy="536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4" name="Text Box 9"/>
          <p:cNvSpPr txBox="1">
            <a:spLocks noChangeArrowheads="1"/>
          </p:cNvSpPr>
          <p:nvPr/>
        </p:nvSpPr>
        <p:spPr bwMode="auto">
          <a:xfrm>
            <a:off x="1588822" y="6165468"/>
            <a:ext cx="18084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en-US" sz="1600" dirty="0" smtClean="0">
                <a:latin typeface="+mn-lt"/>
              </a:rPr>
              <a:t>* Example for X</a:t>
            </a:r>
            <a:r>
              <a:rPr lang="en-US" altLang="en-US" sz="1600" baseline="-25000" dirty="0" smtClean="0">
                <a:latin typeface="+mn-lt"/>
              </a:rPr>
              <a:t>1</a:t>
            </a:r>
            <a:r>
              <a:rPr lang="en-US" altLang="en-US" sz="1600" dirty="0" smtClean="0">
                <a:latin typeface="+mn-lt"/>
              </a:rPr>
              <a:t> : </a:t>
            </a:r>
            <a:endParaRPr lang="en-US" altLang="en-US" sz="1600" dirty="0" smtClean="0">
              <a:latin typeface="+mn-lt"/>
              <a:ea typeface="+mn-ea"/>
            </a:endParaRPr>
          </a:p>
        </p:txBody>
      </p:sp>
      <p:sp>
        <p:nvSpPr>
          <p:cNvPr id="25" name="Freeform 24"/>
          <p:cNvSpPr/>
          <p:nvPr/>
        </p:nvSpPr>
        <p:spPr>
          <a:xfrm>
            <a:off x="134929" y="1529384"/>
            <a:ext cx="1458740" cy="4754613"/>
          </a:xfrm>
          <a:custGeom>
            <a:avLst/>
            <a:gdLst>
              <a:gd name="connsiteX0" fmla="*/ 753345 w 1458740"/>
              <a:gd name="connsiteY0" fmla="*/ 38159 h 4754613"/>
              <a:gd name="connsiteX1" fmla="*/ 400648 w 1458740"/>
              <a:gd name="connsiteY1" fmla="*/ 273290 h 4754613"/>
              <a:gd name="connsiteX2" fmla="*/ 74077 w 1458740"/>
              <a:gd name="connsiteY2" fmla="*/ 2075965 h 4754613"/>
              <a:gd name="connsiteX3" fmla="*/ 21825 w 1458740"/>
              <a:gd name="connsiteY3" fmla="*/ 3813325 h 4754613"/>
              <a:gd name="connsiteX4" fmla="*/ 361460 w 1458740"/>
              <a:gd name="connsiteY4" fmla="*/ 4597096 h 4754613"/>
              <a:gd name="connsiteX5" fmla="*/ 1145231 w 1458740"/>
              <a:gd name="connsiteY5" fmla="*/ 4740787 h 4754613"/>
              <a:gd name="connsiteX6" fmla="*/ 1458740 w 1458740"/>
              <a:gd name="connsiteY6" fmla="*/ 4740787 h 47546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8740" h="4754613">
                <a:moveTo>
                  <a:pt x="753345" y="38159"/>
                </a:moveTo>
                <a:cubicBezTo>
                  <a:pt x="633602" y="-14093"/>
                  <a:pt x="513859" y="-66344"/>
                  <a:pt x="400648" y="273290"/>
                </a:cubicBezTo>
                <a:cubicBezTo>
                  <a:pt x="287437" y="612924"/>
                  <a:pt x="137214" y="1485959"/>
                  <a:pt x="74077" y="2075965"/>
                </a:cubicBezTo>
                <a:cubicBezTo>
                  <a:pt x="10940" y="2665971"/>
                  <a:pt x="-26072" y="3393137"/>
                  <a:pt x="21825" y="3813325"/>
                </a:cubicBezTo>
                <a:cubicBezTo>
                  <a:pt x="69722" y="4233513"/>
                  <a:pt x="174226" y="4442519"/>
                  <a:pt x="361460" y="4597096"/>
                </a:cubicBezTo>
                <a:cubicBezTo>
                  <a:pt x="548694" y="4751673"/>
                  <a:pt x="962351" y="4716839"/>
                  <a:pt x="1145231" y="4740787"/>
                </a:cubicBezTo>
                <a:cubicBezTo>
                  <a:pt x="1328111" y="4764736"/>
                  <a:pt x="1393425" y="4752761"/>
                  <a:pt x="1458740" y="4740787"/>
                </a:cubicBezTo>
              </a:path>
            </a:pathLst>
          </a:custGeom>
          <a:ln>
            <a:tailEnd type="triangle"/>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6" name="Text Box 8"/>
          <p:cNvSpPr txBox="1">
            <a:spLocks noChangeArrowheads="1"/>
          </p:cNvSpPr>
          <p:nvPr/>
        </p:nvSpPr>
        <p:spPr bwMode="auto">
          <a:xfrm>
            <a:off x="4466621" y="5863778"/>
            <a:ext cx="33972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1600" b="1" dirty="0" smtClean="0"/>
              <a:t>_</a:t>
            </a:r>
            <a:endParaRPr lang="en-US" altLang="en-US" sz="1600" b="1" dirty="0"/>
          </a:p>
        </p:txBody>
      </p:sp>
      <p:sp>
        <p:nvSpPr>
          <p:cNvPr id="18" name="Text Box 8"/>
          <p:cNvSpPr txBox="1">
            <a:spLocks noChangeArrowheads="1"/>
          </p:cNvSpPr>
          <p:nvPr/>
        </p:nvSpPr>
        <p:spPr bwMode="auto">
          <a:xfrm>
            <a:off x="4566269" y="6086516"/>
            <a:ext cx="33972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1600" b="1" dirty="0" smtClean="0"/>
              <a:t>_</a:t>
            </a:r>
            <a:endParaRPr lang="en-US" altLang="en-US" sz="1600" b="1" dirty="0"/>
          </a:p>
        </p:txBody>
      </p:sp>
      <p:sp>
        <p:nvSpPr>
          <p:cNvPr id="19" name="Text Box 9"/>
          <p:cNvSpPr txBox="1">
            <a:spLocks noChangeArrowheads="1"/>
          </p:cNvSpPr>
          <p:nvPr/>
        </p:nvSpPr>
        <p:spPr bwMode="auto">
          <a:xfrm>
            <a:off x="6649799" y="1419080"/>
            <a:ext cx="2399962"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en-US" sz="1600" dirty="0" smtClean="0">
                <a:latin typeface="+mn-lt"/>
              </a:rPr>
              <a:t>Recall from Slide </a:t>
            </a:r>
            <a:r>
              <a:rPr lang="en-US" altLang="en-US" sz="1600" dirty="0">
                <a:latin typeface="+mn-lt"/>
              </a:rPr>
              <a:t>4</a:t>
            </a:r>
            <a:r>
              <a:rPr lang="en-US" altLang="en-US" sz="1600" dirty="0" smtClean="0">
                <a:latin typeface="+mn-lt"/>
              </a:rPr>
              <a:t> </a:t>
            </a:r>
            <a:r>
              <a:rPr lang="en-US" altLang="en-US" sz="1600" dirty="0" smtClean="0">
                <a:latin typeface="+mn-lt"/>
              </a:rPr>
              <a:t>that we have a CER with 2 population parameters,  Therefore, p = 2.</a:t>
            </a:r>
            <a:endParaRPr lang="en-US" altLang="en-US" sz="1600" dirty="0" smtClean="0">
              <a:solidFill>
                <a:srgbClr val="A50021"/>
              </a:solidFill>
              <a:latin typeface="+mn-lt"/>
              <a:ea typeface="+mn-ea"/>
            </a:endParaRPr>
          </a:p>
        </p:txBody>
      </p:sp>
    </p:spTree>
    <p:extLst>
      <p:ext uri="{BB962C8B-B14F-4D97-AF65-F5344CB8AC3E}">
        <p14:creationId xmlns:p14="http://schemas.microsoft.com/office/powerpoint/2010/main" val="74456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up)">
                                      <p:cBhvr>
                                        <p:cTn id="17" dur="500"/>
                                        <p:tgtEl>
                                          <p:spTgt spid="25"/>
                                        </p:tgtEl>
                                      </p:cBhvr>
                                    </p:animEffect>
                                  </p:childTnLst>
                                </p:cTn>
                              </p:par>
                            </p:childTnLst>
                          </p:cTn>
                        </p:par>
                        <p:par>
                          <p:cTn id="18" fill="hold">
                            <p:stCondLst>
                              <p:cond delay="500"/>
                            </p:stCondLst>
                            <p:childTnLst>
                              <p:par>
                                <p:cTn id="19" presetID="1" presetClass="entr" presetSubtype="0" fill="hold" grpId="0" nodeType="afterEffect">
                                  <p:stCondLst>
                                    <p:cond delay="0"/>
                                  </p:stCondLst>
                                  <p:childTnLst>
                                    <p:set>
                                      <p:cBhvr>
                                        <p:cTn id="20" dur="1" fill="hold">
                                          <p:stCondLst>
                                            <p:cond delay="0"/>
                                          </p:stCondLst>
                                        </p:cTn>
                                        <p:tgtEl>
                                          <p:spTgt spid="3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par>
                                <p:cTn id="25" presetID="2" presetClass="entr" presetSubtype="4" fill="hold" nodeType="withEffect">
                                  <p:stCondLst>
                                    <p:cond delay="0"/>
                                  </p:stCondLst>
                                  <p:childTnLst>
                                    <p:set>
                                      <p:cBhvr>
                                        <p:cTn id="26" dur="1" fill="hold">
                                          <p:stCondLst>
                                            <p:cond delay="0"/>
                                          </p:stCondLst>
                                        </p:cTn>
                                        <p:tgtEl>
                                          <p:spTgt spid="33"/>
                                        </p:tgtEl>
                                        <p:attrNameLst>
                                          <p:attrName>style.visibility</p:attrName>
                                        </p:attrNameLst>
                                      </p:cBhvr>
                                      <p:to>
                                        <p:strVal val="visible"/>
                                      </p:to>
                                    </p:set>
                                    <p:anim calcmode="lin" valueType="num">
                                      <p:cBhvr additive="base">
                                        <p:cTn id="27" dur="500" fill="hold"/>
                                        <p:tgtEl>
                                          <p:spTgt spid="33"/>
                                        </p:tgtEl>
                                        <p:attrNameLst>
                                          <p:attrName>ppt_x</p:attrName>
                                        </p:attrNameLst>
                                      </p:cBhvr>
                                      <p:tavLst>
                                        <p:tav tm="0">
                                          <p:val>
                                            <p:strVal val="#ppt_x"/>
                                          </p:val>
                                        </p:tav>
                                        <p:tav tm="100000">
                                          <p:val>
                                            <p:strVal val="#ppt_x"/>
                                          </p:val>
                                        </p:tav>
                                      </p:tavLst>
                                    </p:anim>
                                    <p:anim calcmode="lin" valueType="num">
                                      <p:cBhvr additive="base">
                                        <p:cTn id="28"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childTnLst>
                                </p:cTn>
                              </p:par>
                            </p:childTnLst>
                          </p:cTn>
                        </p:par>
                        <p:par>
                          <p:cTn id="33" fill="hold">
                            <p:stCondLst>
                              <p:cond delay="0"/>
                            </p:stCondLst>
                            <p:childTnLst>
                              <p:par>
                                <p:cTn id="34" presetID="22" presetClass="entr" presetSubtype="1" fill="hold" nodeType="afterEffect">
                                  <p:stCondLst>
                                    <p:cond delay="0"/>
                                  </p:stCondLst>
                                  <p:childTnLst>
                                    <p:set>
                                      <p:cBhvr>
                                        <p:cTn id="35" dur="1" fill="hold">
                                          <p:stCondLst>
                                            <p:cond delay="0"/>
                                          </p:stCondLst>
                                        </p:cTn>
                                        <p:tgtEl>
                                          <p:spTgt spid="31"/>
                                        </p:tgtEl>
                                        <p:attrNameLst>
                                          <p:attrName>style.visibility</p:attrName>
                                        </p:attrNameLst>
                                      </p:cBhvr>
                                      <p:to>
                                        <p:strVal val="visible"/>
                                      </p:to>
                                    </p:set>
                                    <p:animEffect transition="in" filter="wipe(up)">
                                      <p:cBhvr>
                                        <p:cTn id="36" dur="500"/>
                                        <p:tgtEl>
                                          <p:spTgt spid="31"/>
                                        </p:tgtEl>
                                      </p:cBhvr>
                                    </p:animEffect>
                                  </p:childTnLst>
                                </p:cTn>
                              </p:par>
                            </p:childTnLst>
                          </p:cTn>
                        </p:par>
                        <p:par>
                          <p:cTn id="37" fill="hold">
                            <p:stCondLst>
                              <p:cond delay="500"/>
                            </p:stCondLst>
                            <p:childTnLst>
                              <p:par>
                                <p:cTn id="38" presetID="22" presetClass="entr" presetSubtype="1" fill="hold" grpId="0" nodeType="afterEffect">
                                  <p:stCondLst>
                                    <p:cond delay="0"/>
                                  </p:stCondLst>
                                  <p:childTnLst>
                                    <p:set>
                                      <p:cBhvr>
                                        <p:cTn id="39" dur="1" fill="hold">
                                          <p:stCondLst>
                                            <p:cond delay="0"/>
                                          </p:stCondLst>
                                        </p:cTn>
                                        <p:tgtEl>
                                          <p:spTgt spid="4"/>
                                        </p:tgtEl>
                                        <p:attrNameLst>
                                          <p:attrName>style.visibility</p:attrName>
                                        </p:attrNameLst>
                                      </p:cBhvr>
                                      <p:to>
                                        <p:strVal val="visible"/>
                                      </p:to>
                                    </p:set>
                                    <p:animEffect transition="in" filter="wipe(up)">
                                      <p:cBhvr>
                                        <p:cTn id="40" dur="500"/>
                                        <p:tgtEl>
                                          <p:spTgt spid="4"/>
                                        </p:tgtEl>
                                      </p:cBhvr>
                                    </p:animEffec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5" grpId="0"/>
      <p:bldP spid="22" grpId="0"/>
      <p:bldP spid="4" grpId="0" animBg="1"/>
      <p:bldP spid="29" grpId="0"/>
      <p:bldP spid="34" grpId="0"/>
      <p:bldP spid="25" grpId="0" animBg="1"/>
      <p:bldP spid="16" grpId="0"/>
      <p:bldP spid="18" grpId="0"/>
      <p:bldP spid="19" grpId="0"/>
    </p:bldLst>
  </p:timing>
</p:sld>
</file>

<file path=ppt/theme/theme1.xml><?xml version="1.0" encoding="utf-8"?>
<a:theme xmlns:a="http://schemas.openxmlformats.org/drawingml/2006/main" name="Powerpoint Template">
  <a:themeElements>
    <a:clrScheme name="defaul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a:majorFont>
        <a:latin typeface="Gill Sans MT"/>
        <a:ea typeface=""/>
        <a:cs typeface=""/>
      </a:majorFont>
      <a:minorFont>
        <a:latin typeface="Gill Sans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tab pos="6286500" algn="l"/>
          </a:tabLst>
          <a:defRPr kumimoji="0" lang="en-US" sz="1400" b="1"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tab pos="6286500" algn="l"/>
          </a:tabLst>
          <a:defRPr kumimoji="0" lang="en-US" sz="1400" b="1" i="0" u="none" strike="noStrike" cap="none" normalizeH="0" baseline="0" smtClean="0">
            <a:ln>
              <a:noFill/>
            </a:ln>
            <a:solidFill>
              <a:schemeClr val="tx1"/>
            </a:solidFill>
            <a:effectLst/>
            <a:latin typeface="Verdana" pitchFamily="34" charset="0"/>
          </a:defRPr>
        </a:defPPr>
      </a:lstStyle>
    </a:lnDef>
  </a:objectDefaults>
  <a:extraClrSchemeLst>
    <a:extraClrScheme>
      <a:clrScheme name="defaul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 Template</Template>
  <TotalTime>9500</TotalTime>
  <Words>3064</Words>
  <Application>Microsoft Office PowerPoint</Application>
  <PresentationFormat>On-screen Show (4:3)</PresentationFormat>
  <Paragraphs>290</Paragraphs>
  <Slides>18</Slides>
  <Notes>18</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18</vt:i4>
      </vt:variant>
    </vt:vector>
  </HeadingPairs>
  <TitlesOfParts>
    <vt:vector size="30" baseType="lpstr">
      <vt:lpstr>MS PGothic</vt:lpstr>
      <vt:lpstr>Arial</vt:lpstr>
      <vt:lpstr>Calibri</vt:lpstr>
      <vt:lpstr>Cambria Math</vt:lpstr>
      <vt:lpstr>Gill Sans MT</vt:lpstr>
      <vt:lpstr>Symbol</vt:lpstr>
      <vt:lpstr>Times New Roman</vt:lpstr>
      <vt:lpstr>Verdana</vt:lpstr>
      <vt:lpstr>Wingdings</vt:lpstr>
      <vt:lpstr>Powerpoint Template</vt:lpstr>
      <vt:lpstr>Equation</vt:lpstr>
      <vt:lpstr>Worksheet</vt:lpstr>
      <vt:lpstr>Outlier Analysis</vt:lpstr>
      <vt:lpstr>D.O.U.S.</vt:lpstr>
      <vt:lpstr>Outline</vt:lpstr>
      <vt:lpstr>Introduction</vt:lpstr>
      <vt:lpstr>3 Common Ways to Identify Outliers</vt:lpstr>
      <vt:lpstr>Outliers with Respect to X: # Std. Devs</vt:lpstr>
      <vt:lpstr>Outliers with Respect to X: # Std. Devs</vt:lpstr>
      <vt:lpstr>Outliers with Respect to X: Leverage</vt:lpstr>
      <vt:lpstr>Outliers with Respect to X: Leverage</vt:lpstr>
      <vt:lpstr>Outliers with Respect to Y and Yx</vt:lpstr>
      <vt:lpstr>Outliers with Respect to Yx: # Std. Errors</vt:lpstr>
      <vt:lpstr>Outliers with Respect to Y and Yx Evaluating “flagged” Obs. #9 and #16 by calculating Standard Deviations &amp; Standard Errors</vt:lpstr>
      <vt:lpstr>PowerPoint Presentation</vt:lpstr>
      <vt:lpstr>Outliers with Respect to Yx Observations Influencing the Regression Coefficients </vt:lpstr>
      <vt:lpstr>Outliers with Respect to Yx   Observations Influencing the Regression Coefficients </vt:lpstr>
      <vt:lpstr>What to do if you find an Outlier</vt:lpstr>
      <vt:lpstr>Other Outlier Detection Methods</vt:lpstr>
      <vt:lpstr>Recap / 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Operating and Support Cost Estimating Methods:  An approach to estimate the US Navy’s future cost of Ballistic Missile Defense</dc:title>
  <dc:creator>bwelsh</dc:creator>
  <cp:lastModifiedBy>GREENBERG, MARC W. (HQ-AI011)</cp:lastModifiedBy>
  <cp:revision>1040</cp:revision>
  <cp:lastPrinted>2016-03-22T21:47:36Z</cp:lastPrinted>
  <dcterms:created xsi:type="dcterms:W3CDTF">2011-03-21T20:49:47Z</dcterms:created>
  <dcterms:modified xsi:type="dcterms:W3CDTF">2016-03-22T22:01:04Z</dcterms:modified>
</cp:coreProperties>
</file>