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2" r:id="rId1"/>
    <p:sldMasterId id="2147483753" r:id="rId2"/>
    <p:sldMasterId id="2147483766" r:id="rId3"/>
    <p:sldMasterId id="2147483779" r:id="rId4"/>
    <p:sldMasterId id="2147483792" r:id="rId5"/>
    <p:sldMasterId id="2147483806" r:id="rId6"/>
    <p:sldMasterId id="2147483648" r:id="rId7"/>
  </p:sldMasterIdLst>
  <p:notesMasterIdLst>
    <p:notesMasterId r:id="rId49"/>
  </p:notesMasterIdLst>
  <p:handoutMasterIdLst>
    <p:handoutMasterId r:id="rId50"/>
  </p:handoutMasterIdLst>
  <p:sldIdLst>
    <p:sldId id="257" r:id="rId8"/>
    <p:sldId id="391" r:id="rId9"/>
    <p:sldId id="406" r:id="rId10"/>
    <p:sldId id="452" r:id="rId11"/>
    <p:sldId id="453" r:id="rId12"/>
    <p:sldId id="454" r:id="rId13"/>
    <p:sldId id="474" r:id="rId14"/>
    <p:sldId id="475" r:id="rId15"/>
    <p:sldId id="476" r:id="rId16"/>
    <p:sldId id="478" r:id="rId17"/>
    <p:sldId id="428" r:id="rId18"/>
    <p:sldId id="429" r:id="rId19"/>
    <p:sldId id="487" r:id="rId20"/>
    <p:sldId id="492" r:id="rId21"/>
    <p:sldId id="503" r:id="rId22"/>
    <p:sldId id="504" r:id="rId23"/>
    <p:sldId id="505" r:id="rId24"/>
    <p:sldId id="506" r:id="rId25"/>
    <p:sldId id="507" r:id="rId26"/>
    <p:sldId id="508" r:id="rId27"/>
    <p:sldId id="509" r:id="rId28"/>
    <p:sldId id="383" r:id="rId29"/>
    <p:sldId id="384" r:id="rId30"/>
    <p:sldId id="385" r:id="rId31"/>
    <p:sldId id="386" r:id="rId32"/>
    <p:sldId id="387" r:id="rId33"/>
    <p:sldId id="388" r:id="rId34"/>
    <p:sldId id="488" r:id="rId35"/>
    <p:sldId id="489" r:id="rId36"/>
    <p:sldId id="486" r:id="rId37"/>
    <p:sldId id="432" r:id="rId38"/>
    <p:sldId id="490" r:id="rId39"/>
    <p:sldId id="491" r:id="rId40"/>
    <p:sldId id="493" r:id="rId41"/>
    <p:sldId id="494" r:id="rId42"/>
    <p:sldId id="495" r:id="rId43"/>
    <p:sldId id="496" r:id="rId44"/>
    <p:sldId id="497" r:id="rId45"/>
    <p:sldId id="498" r:id="rId46"/>
    <p:sldId id="499" r:id="rId47"/>
    <p:sldId id="485" r:id="rId4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orient="horz" pos="2064">
          <p15:clr>
            <a:srgbClr val="A4A3A4"/>
          </p15:clr>
        </p15:guide>
        <p15:guide id="3" orient="horz" pos="4272">
          <p15:clr>
            <a:srgbClr val="A4A3A4"/>
          </p15:clr>
        </p15:guide>
        <p15:guide id="4" orient="horz" pos="2928">
          <p15:clr>
            <a:srgbClr val="A4A3A4"/>
          </p15:clr>
        </p15:guide>
        <p15:guide id="5" orient="horz" pos="4032">
          <p15:clr>
            <a:srgbClr val="A4A3A4"/>
          </p15:clr>
        </p15:guide>
        <p15:guide id="6" pos="2016">
          <p15:clr>
            <a:srgbClr val="A4A3A4"/>
          </p15:clr>
        </p15:guide>
        <p15:guide id="7" pos="912">
          <p15:clr>
            <a:srgbClr val="A4A3A4"/>
          </p15:clr>
        </p15:guide>
        <p15:guide id="8" pos="2880">
          <p15:clr>
            <a:srgbClr val="A4A3A4"/>
          </p15:clr>
        </p15:guide>
        <p15:guide id="9" pos="3744">
          <p15:clr>
            <a:srgbClr val="A4A3A4"/>
          </p15:clr>
        </p15:guide>
        <p15:guide id="10" pos="4608">
          <p15:clr>
            <a:srgbClr val="A4A3A4"/>
          </p15:clr>
        </p15:guide>
        <p15:guide id="11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C0C0C0"/>
    <a:srgbClr val="536C9C"/>
    <a:srgbClr val="087233"/>
    <a:srgbClr val="B5D2D9"/>
    <a:srgbClr val="CDE0E5"/>
    <a:srgbClr val="25252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3" autoAdjust="0"/>
    <p:restoredTop sz="94728" autoAdjust="0"/>
  </p:normalViewPr>
  <p:slideViewPr>
    <p:cSldViewPr>
      <p:cViewPr varScale="1">
        <p:scale>
          <a:sx n="86" d="100"/>
          <a:sy n="86" d="100"/>
        </p:scale>
        <p:origin x="1402" y="72"/>
      </p:cViewPr>
      <p:guideLst>
        <p:guide orient="horz" pos="1152"/>
        <p:guide orient="horz" pos="2064"/>
        <p:guide orient="horz" pos="4272"/>
        <p:guide orient="horz" pos="2928"/>
        <p:guide orient="horz" pos="4032"/>
        <p:guide pos="2016"/>
        <p:guide pos="912"/>
        <p:guide pos="2880"/>
        <p:guide pos="3744"/>
        <p:guide pos="460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8" y="15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handoutMaster" Target="handoutMasters/handout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25358-F341-2D4A-A4E7-580AB6575A56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2BE5E88F-162E-084A-8251-86B4EDF4CCE9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 lIns="0" rIns="0"/>
        <a:lstStyle/>
        <a:p>
          <a:r>
            <a:rPr lang="en-US" sz="900" dirty="0">
              <a:latin typeface="Calibri" panose="020F0502020204030204" pitchFamily="34" charset="0"/>
            </a:rPr>
            <a:t>Conduct Fit/Gap Build</a:t>
          </a:r>
        </a:p>
      </dgm:t>
    </dgm:pt>
    <dgm:pt modelId="{23BB75FC-2DDE-2F45-A845-F5BCAA91E3E6}" type="parTrans" cxnId="{BEAEFC0F-5354-3743-B57F-E8A5D7A6CFC2}">
      <dgm:prSet/>
      <dgm:spPr/>
      <dgm:t>
        <a:bodyPr/>
        <a:lstStyle/>
        <a:p>
          <a:endParaRPr lang="en-US" sz="1800"/>
        </a:p>
      </dgm:t>
    </dgm:pt>
    <dgm:pt modelId="{F327C015-0177-004A-AAB7-861768C57AC0}" type="sibTrans" cxnId="{BEAEFC0F-5354-3743-B57F-E8A5D7A6CFC2}">
      <dgm:prSet/>
      <dgm:spPr/>
      <dgm:t>
        <a:bodyPr/>
        <a:lstStyle/>
        <a:p>
          <a:endParaRPr lang="en-US" sz="1800"/>
        </a:p>
      </dgm:t>
    </dgm:pt>
    <dgm:pt modelId="{9894D505-8B82-BA4A-9065-1AF9FEE35D0C}" type="pres">
      <dgm:prSet presAssocID="{06D25358-F341-2D4A-A4E7-580AB6575A56}" presName="Name0" presStyleCnt="0">
        <dgm:presLayoutVars>
          <dgm:dir/>
          <dgm:animLvl val="lvl"/>
          <dgm:resizeHandles val="exact"/>
        </dgm:presLayoutVars>
      </dgm:prSet>
      <dgm:spPr/>
    </dgm:pt>
    <dgm:pt modelId="{B65864D4-30B7-8943-BC45-D970D68DF6DF}" type="pres">
      <dgm:prSet presAssocID="{2BE5E88F-162E-084A-8251-86B4EDF4CCE9}" presName="parTxOnly" presStyleLbl="node1" presStyleIdx="0" presStyleCnt="1" custLinFactNeighborX="4892" custLinFactNeighborY="2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EFC0F-5354-3743-B57F-E8A5D7A6CFC2}" srcId="{06D25358-F341-2D4A-A4E7-580AB6575A56}" destId="{2BE5E88F-162E-084A-8251-86B4EDF4CCE9}" srcOrd="0" destOrd="0" parTransId="{23BB75FC-2DDE-2F45-A845-F5BCAA91E3E6}" sibTransId="{F327C015-0177-004A-AAB7-861768C57AC0}"/>
    <dgm:cxn modelId="{9D168291-A01D-1349-9127-8540769EE70E}" type="presOf" srcId="{2BE5E88F-162E-084A-8251-86B4EDF4CCE9}" destId="{B65864D4-30B7-8943-BC45-D970D68DF6DF}" srcOrd="0" destOrd="0" presId="urn:microsoft.com/office/officeart/2005/8/layout/chevron1"/>
    <dgm:cxn modelId="{7C4642C7-A10C-D046-B77F-3CB21E2B6E02}" type="presOf" srcId="{06D25358-F341-2D4A-A4E7-580AB6575A56}" destId="{9894D505-8B82-BA4A-9065-1AF9FEE35D0C}" srcOrd="0" destOrd="0" presId="urn:microsoft.com/office/officeart/2005/8/layout/chevron1"/>
    <dgm:cxn modelId="{387954A5-07C4-C744-BBA7-E4D4A20C8201}" type="presParOf" srcId="{9894D505-8B82-BA4A-9065-1AF9FEE35D0C}" destId="{B65864D4-30B7-8943-BC45-D970D68DF6D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25358-F341-2D4A-A4E7-580AB6575A56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2BE5E88F-162E-084A-8251-86B4EDF4CCE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900" dirty="0"/>
            <a:t>Preliminary Design Planning</a:t>
          </a:r>
        </a:p>
      </dgm:t>
    </dgm:pt>
    <dgm:pt modelId="{23BB75FC-2DDE-2F45-A845-F5BCAA91E3E6}" type="parTrans" cxnId="{BEAEFC0F-5354-3743-B57F-E8A5D7A6CFC2}">
      <dgm:prSet/>
      <dgm:spPr/>
      <dgm:t>
        <a:bodyPr/>
        <a:lstStyle/>
        <a:p>
          <a:endParaRPr lang="en-US"/>
        </a:p>
      </dgm:t>
    </dgm:pt>
    <dgm:pt modelId="{F327C015-0177-004A-AAB7-861768C57AC0}" type="sibTrans" cxnId="{BEAEFC0F-5354-3743-B57F-E8A5D7A6CFC2}">
      <dgm:prSet/>
      <dgm:spPr/>
      <dgm:t>
        <a:bodyPr/>
        <a:lstStyle/>
        <a:p>
          <a:endParaRPr lang="en-US"/>
        </a:p>
      </dgm:t>
    </dgm:pt>
    <dgm:pt modelId="{9894D505-8B82-BA4A-9065-1AF9FEE35D0C}" type="pres">
      <dgm:prSet presAssocID="{06D25358-F341-2D4A-A4E7-580AB6575A56}" presName="Name0" presStyleCnt="0">
        <dgm:presLayoutVars>
          <dgm:dir/>
          <dgm:animLvl val="lvl"/>
          <dgm:resizeHandles val="exact"/>
        </dgm:presLayoutVars>
      </dgm:prSet>
      <dgm:spPr/>
    </dgm:pt>
    <dgm:pt modelId="{B65864D4-30B7-8943-BC45-D970D68DF6DF}" type="pres">
      <dgm:prSet presAssocID="{2BE5E88F-162E-084A-8251-86B4EDF4CCE9}" presName="parTxOnly" presStyleLbl="node1" presStyleIdx="0" presStyleCnt="1" custLinFactNeighborX="4892" custLinFactNeighborY="2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AEFC0F-5354-3743-B57F-E8A5D7A6CFC2}" srcId="{06D25358-F341-2D4A-A4E7-580AB6575A56}" destId="{2BE5E88F-162E-084A-8251-86B4EDF4CCE9}" srcOrd="0" destOrd="0" parTransId="{23BB75FC-2DDE-2F45-A845-F5BCAA91E3E6}" sibTransId="{F327C015-0177-004A-AAB7-861768C57AC0}"/>
    <dgm:cxn modelId="{696CE349-785D-4441-A05A-5313A6403352}" type="presOf" srcId="{2BE5E88F-162E-084A-8251-86B4EDF4CCE9}" destId="{B65864D4-30B7-8943-BC45-D970D68DF6DF}" srcOrd="0" destOrd="0" presId="urn:microsoft.com/office/officeart/2005/8/layout/chevron1"/>
    <dgm:cxn modelId="{004FE97F-5B27-1245-877D-1226D7FA8B44}" type="presOf" srcId="{06D25358-F341-2D4A-A4E7-580AB6575A56}" destId="{9894D505-8B82-BA4A-9065-1AF9FEE35D0C}" srcOrd="0" destOrd="0" presId="urn:microsoft.com/office/officeart/2005/8/layout/chevron1"/>
    <dgm:cxn modelId="{C6ED45AD-BE0E-A84E-A914-A62E16DDECEA}" type="presParOf" srcId="{9894D505-8B82-BA4A-9065-1AF9FEE35D0C}" destId="{B65864D4-30B7-8943-BC45-D970D68DF6DF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864D4-30B7-8943-BC45-D970D68DF6DF}">
      <dsp:nvSpPr>
        <dsp:cNvPr id="0" name=""/>
        <dsp:cNvSpPr/>
      </dsp:nvSpPr>
      <dsp:spPr>
        <a:xfrm>
          <a:off x="0" y="298746"/>
          <a:ext cx="1270768" cy="50830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002" rIns="0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Calibri" panose="020F0502020204030204" pitchFamily="34" charset="0"/>
            </a:rPr>
            <a:t>Conduct Fit/Gap Build</a:t>
          </a:r>
        </a:p>
      </dsp:txBody>
      <dsp:txXfrm>
        <a:off x="254154" y="298746"/>
        <a:ext cx="762461" cy="508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864D4-30B7-8943-BC45-D970D68DF6DF}">
      <dsp:nvSpPr>
        <dsp:cNvPr id="0" name=""/>
        <dsp:cNvSpPr/>
      </dsp:nvSpPr>
      <dsp:spPr>
        <a:xfrm>
          <a:off x="0" y="298746"/>
          <a:ext cx="1270768" cy="508307"/>
        </a:xfrm>
        <a:prstGeom prst="chevron">
          <a:avLst/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Preliminary Design Planning</a:t>
          </a:r>
        </a:p>
      </dsp:txBody>
      <dsp:txXfrm>
        <a:off x="254154" y="298746"/>
        <a:ext cx="762461" cy="508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-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-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8C0B07A4-3BD4-4E36-ABCC-4F6071439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77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-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3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21188"/>
            <a:ext cx="51498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pitchFamily="-16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3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43963"/>
            <a:ext cx="30432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2D87D8D-542C-4AB2-BA88-EAA346BF34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174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9597FA7-4A17-4BBC-82CA-4A14FEE269C5}" type="slidenum">
              <a:rPr lang="en-US" altLang="en-US" sz="1200" smtClean="0">
                <a:latin typeface="Times" panose="02020603050405020304" pitchFamily="18" charset="0"/>
              </a:rPr>
              <a:pPr/>
              <a:t>1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44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595434A-310F-430B-92CA-E0F5BD3E93FA}" type="slidenum">
              <a:rPr lang="en-US" altLang="en-US" sz="1200" smtClean="0"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3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tif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2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Relationship Id="rId3" Type="http://schemas.openxmlformats.org/officeDocument/2006/relationships/image" Target="../media/image2.tif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Relationship Id="rId3" Type="http://schemas.openxmlformats.org/officeDocument/2006/relationships/image" Target="../media/image2.tif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Relationship Id="rId3" Type="http://schemas.openxmlformats.org/officeDocument/2006/relationships/image" Target="../media/image2.tif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Relationship Id="rId3" Type="http://schemas.openxmlformats.org/officeDocument/2006/relationships/image" Target="../media/image2.tiff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238571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88" y="152400"/>
            <a:ext cx="7315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31900"/>
            <a:ext cx="4152900" cy="5264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31924"/>
            <a:ext cx="4152900" cy="255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40199"/>
            <a:ext cx="4152900" cy="2555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	   </a:t>
            </a:r>
            <a:fld id="{4C311C87-558C-4571-81E2-52A46DFDE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72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505200"/>
            <a:ext cx="7924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19600"/>
            <a:ext cx="7239000" cy="685800"/>
          </a:xfrm>
        </p:spPr>
        <p:txBody>
          <a:bodyPr/>
          <a:lstStyle>
            <a:lvl1pPr marL="0" indent="0">
              <a:buFont typeface="Times" pitchFamily="-1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 algn="l">
              <a:defRPr sz="800">
                <a:latin typeface="Times" pitchFamily="-16" charset="0"/>
              </a:defRPr>
            </a:lvl1pPr>
          </a:lstStyle>
          <a:p>
            <a:pPr>
              <a:defRPr/>
            </a:pPr>
            <a:r>
              <a:rPr lang="en-US"/>
              <a:t>Copyright Galorath Incorporated 2008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32" y="5444979"/>
            <a:ext cx="207873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744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66251C8A-94E9-4A90-9312-8B228D226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82997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CA99303E-E8D7-42C8-9CA0-34FD197866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068914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D64DF1AF-6704-4704-B036-1B217D4ED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871518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6802FEBA-C285-4F76-BDED-6E18A508F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857043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1885EC4A-92FF-426B-85D4-2999105FF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596511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84DB159A-48A6-42D8-BB56-45A147BD8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605519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C2325FE3-2EDC-4764-B1F6-9249A6E9F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276587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8B0685AB-1462-4446-B72C-171B931FC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034482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771983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7A43C694-78AC-4CB4-9A37-C2EEE2B35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584657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0383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9626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F5156825-8264-4B24-BA4F-D9206A712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888058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25685" y="114300"/>
            <a:ext cx="6918325" cy="717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9425" y="984250"/>
            <a:ext cx="4122738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73" y="984250"/>
            <a:ext cx="4122737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9425" y="3632200"/>
            <a:ext cx="4122738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73" y="3632200"/>
            <a:ext cx="4122737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D510-AA6E-4D72-A996-88A748BED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983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505200"/>
            <a:ext cx="7924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19600"/>
            <a:ext cx="7239000" cy="685800"/>
          </a:xfrm>
        </p:spPr>
        <p:txBody>
          <a:bodyPr/>
          <a:lstStyle>
            <a:lvl1pPr marL="0" indent="0">
              <a:buFont typeface="Times" pitchFamily="-1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 algn="l">
              <a:defRPr sz="800">
                <a:latin typeface="Times" pitchFamily="-16" charset="0"/>
              </a:defRPr>
            </a:lvl1pPr>
          </a:lstStyle>
          <a:p>
            <a:pPr>
              <a:defRPr/>
            </a:pPr>
            <a:r>
              <a:rPr lang="en-US"/>
              <a:t>Copyright Galorath Incorporated 2008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32" y="5450666"/>
            <a:ext cx="207873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8515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BD908654-F173-44DD-AF2D-2D0B7CBF9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237090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7A3E1355-E066-4EEA-99DD-384460C28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28398"/>
      </p:ext>
    </p:extLst>
  </p:cSld>
  <p:clrMapOvr>
    <a:masterClrMapping/>
  </p:clrMapOvr>
  <p:transition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FC3306D2-A8E3-4162-945B-77D3188C6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581667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C1347089-73A1-44F4-9188-442D1CC8C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492682"/>
      </p:ext>
    </p:extLst>
  </p:cSld>
  <p:clrMapOvr>
    <a:masterClrMapping/>
  </p:clrMapOvr>
  <p:transition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4B2C62E4-1C3F-453C-B89F-73D7575A8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728908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32FBD9D4-B52C-4D20-9AA8-D59DF6144B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873793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4720104"/>
      </p:ext>
    </p:extLst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85A620F5-4722-4CEC-8C2E-20C31842D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357160"/>
      </p:ext>
    </p:extLst>
  </p:cSld>
  <p:clrMapOvr>
    <a:masterClrMapping/>
  </p:clrMapOvr>
  <p:transition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592B940F-C223-49BC-AEA0-DFE78794B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94938"/>
      </p:ext>
    </p:extLst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D8AF1D40-0EBA-4911-ACFC-00A8BA2D8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841164"/>
      </p:ext>
    </p:extLst>
  </p:cSld>
  <p:clrMapOvr>
    <a:masterClrMapping/>
  </p:clrMapOvr>
  <p:transition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0383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9626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69067F5D-A7D3-4DFF-9609-FA481696A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13391"/>
      </p:ext>
    </p:extLst>
  </p:cSld>
  <p:clrMapOvr>
    <a:masterClrMapping/>
  </p:clrMapOvr>
  <p:transition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25679" y="114300"/>
            <a:ext cx="6918325" cy="717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9425" y="984250"/>
            <a:ext cx="4122738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7" y="984250"/>
            <a:ext cx="4122737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9425" y="3632200"/>
            <a:ext cx="4122738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67" y="3632200"/>
            <a:ext cx="4122737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768C-23C3-48E5-A98C-281BEC132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57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505200"/>
            <a:ext cx="7924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19600"/>
            <a:ext cx="7239000" cy="685800"/>
          </a:xfrm>
        </p:spPr>
        <p:txBody>
          <a:bodyPr/>
          <a:lstStyle>
            <a:lvl1pPr marL="0" indent="0">
              <a:buFont typeface="Times" pitchFamily="-1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553200"/>
            <a:ext cx="2133600" cy="304800"/>
          </a:xfrm>
        </p:spPr>
        <p:txBody>
          <a:bodyPr/>
          <a:lstStyle>
            <a:lvl1pPr algn="l">
              <a:defRPr sz="800">
                <a:latin typeface="Times" pitchFamily="-16" charset="0"/>
              </a:defRPr>
            </a:lvl1pPr>
          </a:lstStyle>
          <a:p>
            <a:pPr>
              <a:defRPr/>
            </a:pPr>
            <a:r>
              <a:rPr lang="en-US"/>
              <a:t>Copyright Galorath Incorporated 2008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438155"/>
            <a:ext cx="207873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47388"/>
      </p:ext>
    </p:extLst>
  </p:cSld>
  <p:clrMapOvr>
    <a:masterClrMapping/>
  </p:clrMapOvr>
  <p:transition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364D72BC-2051-4320-99FE-766E5410B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667409"/>
      </p:ext>
    </p:extLst>
  </p:cSld>
  <p:clrMapOvr>
    <a:masterClrMapping/>
  </p:clrMapOvr>
  <p:transition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B9924C94-42F5-47E6-A167-E23F244AF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09529"/>
      </p:ext>
    </p:extLst>
  </p:cSld>
  <p:clrMapOvr>
    <a:masterClrMapping/>
  </p:clrMapOvr>
  <p:transition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4EA109AA-C496-4428-8150-AD33C5D74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706005"/>
      </p:ext>
    </p:extLst>
  </p:cSld>
  <p:clrMapOvr>
    <a:masterClrMapping/>
  </p:clrMapOvr>
  <p:transition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08C65DEC-E330-4A80-81D3-C11CD52D3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78658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755509"/>
      </p:ext>
    </p:extLst>
  </p:cSld>
  <p:clrMapOvr>
    <a:masterClrMapping/>
  </p:clrMapOvr>
  <p:transition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5F88B12F-5F29-47FE-94A4-658B93E71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81652"/>
      </p:ext>
    </p:extLst>
  </p:cSld>
  <p:clrMapOvr>
    <a:masterClrMapping/>
  </p:clrMapOvr>
  <p:transition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947C37AE-F789-45C6-97E9-03501B48C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281249"/>
      </p:ext>
    </p:extLst>
  </p:cSld>
  <p:clrMapOvr>
    <a:masterClrMapping/>
  </p:clrMapOvr>
  <p:transition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2011 Copyright Galorath Incorporated					   </a:t>
            </a:r>
            <a:fld id="{554C51D2-6188-47B8-AC3A-93E467E22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57718"/>
      </p:ext>
    </p:extLst>
  </p:cSld>
  <p:clrMapOvr>
    <a:masterClrMapping/>
  </p:clrMapOvr>
  <p:transition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7DE43D07-E54D-471C-90E9-C2BA7F8E7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864742"/>
      </p:ext>
    </p:extLst>
  </p:cSld>
  <p:clrMapOvr>
    <a:masterClrMapping/>
  </p:clrMapOvr>
  <p:transition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B66B7739-8B12-4474-8E90-E29DFF196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678249"/>
      </p:ext>
    </p:extLst>
  </p:cSld>
  <p:clrMapOvr>
    <a:masterClrMapping/>
  </p:clrMapOvr>
  <p:transition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0383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9626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53EAD1AA-7A6E-4AF5-A3D6-2A3273D67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229388"/>
      </p:ext>
    </p:extLst>
  </p:cSld>
  <p:clrMapOvr>
    <a:masterClrMapping/>
  </p:clrMapOvr>
  <p:transition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25684" y="114300"/>
            <a:ext cx="6918325" cy="717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9425" y="984250"/>
            <a:ext cx="4122738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72" y="984250"/>
            <a:ext cx="4122737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9425" y="3632200"/>
            <a:ext cx="4122738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572" y="3632200"/>
            <a:ext cx="4122737" cy="2495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129A-9FE4-4770-A5BB-36C1F63804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947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505200"/>
            <a:ext cx="7924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19600"/>
            <a:ext cx="7239000" cy="685800"/>
          </a:xfrm>
        </p:spPr>
        <p:txBody>
          <a:bodyPr/>
          <a:lstStyle>
            <a:lvl1pPr marL="0" indent="0">
              <a:buFont typeface="Times" pitchFamily="-1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Galorath Incorporated 2013			</a:t>
            </a:r>
            <a:fld id="{B5463B84-5DA3-40C1-9D13-D774EA2BF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504688"/>
            <a:ext cx="207873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91374"/>
      </p:ext>
    </p:extLst>
  </p:cSld>
  <p:clrMapOvr>
    <a:masterClrMapping/>
  </p:clrMapOvr>
  <p:transition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2014 Copyright Galorath Incorporated					   </a:t>
            </a:r>
            <a:fld id="{637EC172-01C6-4D8F-A806-BB312C821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937012"/>
      </p:ext>
    </p:extLst>
  </p:cSld>
  <p:clrMapOvr>
    <a:masterClrMapping/>
  </p:clrMapOvr>
  <p:transition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			   </a:t>
            </a:r>
            <a:fld id="{D256E5D6-0378-4B58-B969-641FB6AF4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14378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61270" y="-59433"/>
            <a:ext cx="4815843" cy="79095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929197"/>
      </p:ext>
    </p:extLst>
  </p:cSld>
  <p:clrMapOvr>
    <a:masterClrMapping/>
  </p:clrMapOvr>
  <p:transition>
    <p:cut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			   </a:t>
            </a:r>
            <a:fld id="{E544843F-D5EB-4915-A2DE-5676D8330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34930"/>
      </p:ext>
    </p:extLst>
  </p:cSld>
  <p:clrMapOvr>
    <a:masterClrMapping/>
  </p:clrMapOvr>
  <p:transition>
    <p:cut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			   </a:t>
            </a:r>
            <a:fld id="{8B4A4571-85F6-4E02-B545-A9D41CBE1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402492"/>
      </p:ext>
    </p:extLst>
  </p:cSld>
  <p:clrMapOvr>
    <a:masterClrMapping/>
  </p:clrMapOvr>
  <p:transition>
    <p:cut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			   </a:t>
            </a:r>
            <a:fld id="{A898198F-B327-4C25-863B-CCD46316E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700642"/>
      </p:ext>
    </p:extLst>
  </p:cSld>
  <p:clrMapOvr>
    <a:masterClrMapping/>
  </p:clrMapOvr>
  <p:transition>
    <p:cut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			   </a:t>
            </a:r>
            <a:fld id="{BC5CD1ED-AE1E-4208-8115-A151FB155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21590"/>
      </p:ext>
    </p:extLst>
  </p:cSld>
  <p:clrMapOvr>
    <a:masterClrMapping/>
  </p:clrMapOvr>
  <p:transition>
    <p:cu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			   </a:t>
            </a:r>
            <a:fld id="{999703BD-6043-4237-ADEB-2EDC96F75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178825"/>
      </p:ext>
    </p:extLst>
  </p:cSld>
  <p:clrMapOvr>
    <a:masterClrMapping/>
  </p:clrMapOvr>
  <p:transition>
    <p:cu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			   </a:t>
            </a:r>
            <a:fld id="{6508AA22-1736-48D4-9C8C-EBC431C74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665455"/>
      </p:ext>
    </p:extLst>
  </p:cSld>
  <p:clrMapOvr>
    <a:masterClrMapping/>
  </p:clrMapOvr>
  <p:transition>
    <p:cu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			   </a:t>
            </a:r>
            <a:fld id="{C8C0C75C-F395-4228-B166-9FEBFA1F4C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741256"/>
      </p:ext>
    </p:extLst>
  </p:cSld>
  <p:clrMapOvr>
    <a:masterClrMapping/>
  </p:clrMapOvr>
  <p:transition>
    <p:cu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0383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9626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			   </a:t>
            </a:r>
            <a:fld id="{127174CF-4E46-4E94-BD09-E4F7F973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444721"/>
      </p:ext>
    </p:extLst>
  </p:cSld>
  <p:clrMapOvr>
    <a:masterClrMapping/>
  </p:clrMapOvr>
  <p:transition>
    <p:cu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800607"/>
      </p:ext>
    </p:extLst>
  </p:cSld>
  <p:clrMapOvr>
    <a:masterClrMapping/>
  </p:clrMapOvr>
  <p:transition>
    <p:cu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88" y="152400"/>
            <a:ext cx="7315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31900"/>
            <a:ext cx="4152900" cy="5264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31900"/>
            <a:ext cx="4152900" cy="5264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	   </a:t>
            </a:r>
            <a:fld id="{F7F98310-2C68-473B-BC93-0195144E3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6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87362"/>
            <a:ext cx="1962150" cy="6175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87362"/>
            <a:ext cx="5734050" cy="6175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931908"/>
      </p:ext>
    </p:extLst>
  </p:cSld>
  <p:clrMapOvr>
    <a:masterClrMapping/>
  </p:clrMapOvr>
  <p:transition>
    <p:cut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505200"/>
            <a:ext cx="7924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19600"/>
            <a:ext cx="7239000" cy="685800"/>
          </a:xfrm>
        </p:spPr>
        <p:txBody>
          <a:bodyPr/>
          <a:lstStyle>
            <a:lvl1pPr marL="0" indent="0">
              <a:buFont typeface="Times" pitchFamily="-1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Galorath Incorporated 2009			</a:t>
            </a:r>
            <a:fld id="{7689552D-E4DD-48FF-82AF-368F13172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64" y="5447945"/>
            <a:ext cx="207873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78766"/>
      </p:ext>
    </p:extLst>
  </p:cSld>
  <p:clrMapOvr>
    <a:masterClrMapping/>
  </p:clrMapOvr>
  <p:transition>
    <p:cu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   </a:t>
            </a:r>
            <a:fld id="{B23DAC83-2DE6-4DEB-BB75-E03E1415B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477412"/>
      </p:ext>
    </p:extLst>
  </p:cSld>
  <p:clrMapOvr>
    <a:masterClrMapping/>
  </p:clrMapOvr>
  <p:transition>
    <p:cu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   </a:t>
            </a:r>
            <a:fld id="{64E3EB90-982F-4D2B-9B8C-93FF044B5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435590"/>
      </p:ext>
    </p:extLst>
  </p:cSld>
  <p:clrMapOvr>
    <a:masterClrMapping/>
  </p:clrMapOvr>
  <p:transition>
    <p:cu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   </a:t>
            </a:r>
            <a:fld id="{8DD23726-0FFE-4D8D-9665-2F65562DC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252291"/>
      </p:ext>
    </p:extLst>
  </p:cSld>
  <p:clrMapOvr>
    <a:masterClrMapping/>
  </p:clrMapOvr>
  <p:transition>
    <p:cu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   </a:t>
            </a:r>
            <a:fld id="{E4D817C9-2999-4AFF-AA15-3539C32ED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742775"/>
      </p:ext>
    </p:extLst>
  </p:cSld>
  <p:clrMapOvr>
    <a:masterClrMapping/>
  </p:clrMapOvr>
  <p:transition>
    <p:cu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   </a:t>
            </a:r>
            <a:fld id="{54DA66A0-E03F-41E7-8129-048CE8FD8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30413"/>
      </p:ext>
    </p:extLst>
  </p:cSld>
  <p:clrMapOvr>
    <a:masterClrMapping/>
  </p:clrMapOvr>
  <p:transition>
    <p:cu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   </a:t>
            </a:r>
            <a:fld id="{6CE14084-46D6-4104-802A-9D1C8D183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384580"/>
      </p:ext>
    </p:extLst>
  </p:cSld>
  <p:clrMapOvr>
    <a:masterClrMapping/>
  </p:clrMapOvr>
  <p:transition>
    <p:cu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   </a:t>
            </a:r>
            <a:fld id="{E64DAF47-9D62-4783-8789-2F34BAAA0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172614"/>
      </p:ext>
    </p:extLst>
  </p:cSld>
  <p:clrMapOvr>
    <a:masterClrMapping/>
  </p:clrMapOvr>
  <p:transition>
    <p:cut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	   </a:t>
            </a:r>
            <a:fld id="{95A67262-D931-48F6-A7A5-B3EC45C3D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789178"/>
      </p:ext>
    </p:extLst>
  </p:cSld>
  <p:clrMapOvr>
    <a:masterClrMapping/>
  </p:clrMapOvr>
  <p:transition>
    <p:cut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	   </a:t>
            </a:r>
            <a:fld id="{32CFA739-56A8-4759-8562-45C06C5FB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359112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88" y="152400"/>
            <a:ext cx="7315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31900"/>
            <a:ext cx="4152900" cy="5264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31900"/>
            <a:ext cx="4152900" cy="5264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905000" y="6629400"/>
            <a:ext cx="7239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	   </a:t>
            </a:r>
            <a:fld id="{7F48A6F2-4078-4A1D-9CBD-BD6232B1E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7252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03835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9626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	   </a:t>
            </a:r>
            <a:fld id="{28063BEA-FA4B-4FCB-9E2D-1D355CE40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418634"/>
      </p:ext>
    </p:extLst>
  </p:cSld>
  <p:clrMapOvr>
    <a:masterClrMapping/>
  </p:clrMapOvr>
  <p:transition>
    <p:cut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788" y="152400"/>
            <a:ext cx="7315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31900"/>
            <a:ext cx="4152900" cy="5264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31900"/>
            <a:ext cx="4152900" cy="5264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2009 Copyright Galorath Incorporated					   </a:t>
            </a:r>
            <a:fld id="{734BA055-06D3-47CB-A1E6-DE4488165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305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46138" y="469900"/>
            <a:ext cx="6115050" cy="63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6138" y="1123984"/>
            <a:ext cx="3917950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6489" y="1123984"/>
            <a:ext cx="3917950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46138" y="3838609"/>
            <a:ext cx="3917950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489" y="3838609"/>
            <a:ext cx="3917950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551156"/>
      </p:ext>
    </p:extLst>
  </p:cSld>
  <p:clrMapOvr>
    <a:masterClrMapping/>
  </p:clrMapOvr>
  <p:transition>
    <p:cut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505200"/>
            <a:ext cx="7924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19600"/>
            <a:ext cx="7239000" cy="685800"/>
          </a:xfrm>
        </p:spPr>
        <p:txBody>
          <a:bodyPr/>
          <a:lstStyle>
            <a:lvl1pPr marL="0" indent="0">
              <a:buFont typeface="Times" pitchFamily="-1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© 2016 Copyright Galorath Federal Incorporated	</a:t>
            </a:r>
            <a:r>
              <a:rPr lang="en-US" altLang="en-US" sz="1200" dirty="0">
                <a:latin typeface="Times" panose="02020603050405020304" pitchFamily="18" charset="0"/>
              </a:rPr>
              <a:t>			   </a:t>
            </a:r>
            <a:fld id="{F91E5288-9315-4D1C-8A66-445255BD9F62}" type="slidenum">
              <a:rPr lang="en-US" altLang="en-US" sz="1200" smtClean="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 dirty="0">
              <a:latin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504688"/>
            <a:ext cx="207873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1554"/>
      </p:ext>
    </p:extLst>
  </p:cSld>
  <p:clrMapOvr>
    <a:masterClrMapping/>
  </p:clrMapOvr>
  <p:transition>
    <p:cut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2015 Copyright Galorath Federal Incorporated</a:t>
            </a:r>
            <a:r>
              <a:rPr lang="en-US" altLang="en-US" sz="1200">
                <a:latin typeface="Times" panose="02020603050405020304" pitchFamily="18" charset="0"/>
              </a:rPr>
              <a:t>				   </a:t>
            </a:r>
            <a:fld id="{4B64B327-0714-48F8-88F1-DC45D023C759}" type="slidenum">
              <a:rPr lang="en-US" altLang="en-US" sz="120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03201"/>
      </p:ext>
    </p:extLst>
  </p:cSld>
  <p:clrMapOvr>
    <a:masterClrMapping/>
  </p:clrMapOvr>
  <p:transition>
    <p:cut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</a:t>
            </a:r>
            <a:r>
              <a:rPr lang="en-US" altLang="en-US" sz="1200">
                <a:latin typeface="Times" panose="02020603050405020304" pitchFamily="18" charset="0"/>
              </a:rPr>
              <a:t>				   </a:t>
            </a:r>
            <a:fld id="{C1770DA0-4786-4B2E-9491-B3B2BCA146D8}" type="slidenum">
              <a:rPr lang="en-US" altLang="en-US" sz="120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90137"/>
      </p:ext>
    </p:extLst>
  </p:cSld>
  <p:clrMapOvr>
    <a:masterClrMapping/>
  </p:clrMapOvr>
  <p:transition>
    <p:cu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914400"/>
            <a:ext cx="40005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</a:t>
            </a:r>
            <a:r>
              <a:rPr lang="en-US" altLang="en-US" sz="1200">
                <a:latin typeface="Times" panose="02020603050405020304" pitchFamily="18" charset="0"/>
              </a:rPr>
              <a:t>					   </a:t>
            </a:r>
            <a:fld id="{60BE7759-2E56-49BD-B0E7-C0B4BC60030F}" type="slidenum">
              <a:rPr lang="en-US" altLang="en-US" sz="120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81760"/>
      </p:ext>
    </p:extLst>
  </p:cSld>
  <p:clrMapOvr>
    <a:masterClrMapping/>
  </p:clrMapOvr>
  <p:transition>
    <p:cu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</a:t>
            </a:r>
            <a:r>
              <a:rPr lang="en-US" altLang="en-US" sz="1200">
                <a:latin typeface="Times" panose="02020603050405020304" pitchFamily="18" charset="0"/>
              </a:rPr>
              <a:t>					   </a:t>
            </a:r>
            <a:fld id="{642F5C58-D4CF-430C-91DE-F670794F8BF6}" type="slidenum">
              <a:rPr lang="en-US" altLang="en-US" sz="120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24805"/>
      </p:ext>
    </p:extLst>
  </p:cSld>
  <p:clrMapOvr>
    <a:masterClrMapping/>
  </p:clrMapOvr>
  <p:transition>
    <p:cu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</a:t>
            </a:r>
            <a:r>
              <a:rPr lang="en-US" altLang="en-US" sz="1200">
                <a:latin typeface="Times" panose="02020603050405020304" pitchFamily="18" charset="0"/>
              </a:rPr>
              <a:t>					   </a:t>
            </a:r>
            <a:fld id="{D4F270BD-71F6-4F2B-AF11-1BD32312252E}" type="slidenum">
              <a:rPr lang="en-US" altLang="en-US" sz="120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71684"/>
      </p:ext>
    </p:extLst>
  </p:cSld>
  <p:clrMapOvr>
    <a:masterClrMapping/>
  </p:clrMapOvr>
  <p:transition>
    <p:cu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</a:t>
            </a:r>
            <a:r>
              <a:rPr lang="en-US" altLang="en-US" sz="1200">
                <a:latin typeface="Times" panose="02020603050405020304" pitchFamily="18" charset="0"/>
              </a:rPr>
              <a:t>					   </a:t>
            </a:r>
            <a:fld id="{E61F6B21-658D-4865-958B-9CEA69652533}" type="slidenum">
              <a:rPr lang="en-US" altLang="en-US" sz="120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019901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46138" y="469900"/>
            <a:ext cx="6115050" cy="63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46138" y="1123974"/>
            <a:ext cx="3917950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6489" y="1123974"/>
            <a:ext cx="3917950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46138" y="3838599"/>
            <a:ext cx="3917950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489" y="3838599"/>
            <a:ext cx="3917950" cy="2562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524155"/>
      </p:ext>
    </p:extLst>
  </p:cSld>
  <p:clrMapOvr>
    <a:masterClrMapping/>
  </p:clrMapOvr>
  <p:transition>
    <p:cut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</a:t>
            </a:r>
            <a:r>
              <a:rPr lang="en-US" altLang="en-US" sz="1200">
                <a:latin typeface="Times" panose="02020603050405020304" pitchFamily="18" charset="0"/>
              </a:rPr>
              <a:t>					   </a:t>
            </a:r>
            <a:fld id="{E75A5067-9492-48C2-8A39-F0D9873CE897}" type="slidenum">
              <a:rPr lang="en-US" altLang="en-US" sz="120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62831"/>
      </p:ext>
    </p:extLst>
  </p:cSld>
  <p:clrMapOvr>
    <a:masterClrMapping/>
  </p:clrMapOvr>
  <p:transition>
    <p:cu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</a:t>
            </a:r>
            <a:r>
              <a:rPr lang="en-US" altLang="en-US" sz="1200">
                <a:latin typeface="Times" panose="02020603050405020304" pitchFamily="18" charset="0"/>
              </a:rPr>
              <a:t>					   </a:t>
            </a:r>
            <a:fld id="{4FA74649-E3F6-47CE-A4D0-03C8EB1519A4}" type="slidenum">
              <a:rPr lang="en-US" altLang="en-US" sz="120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64492"/>
      </p:ext>
    </p:extLst>
  </p:cSld>
  <p:clrMapOvr>
    <a:masterClrMapping/>
  </p:clrMapOvr>
  <p:transition>
    <p:cu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</a:t>
            </a:r>
            <a:r>
              <a:rPr lang="en-US" altLang="en-US" sz="1200">
                <a:latin typeface="Times" panose="02020603050405020304" pitchFamily="18" charset="0"/>
              </a:rPr>
              <a:t>					   </a:t>
            </a:r>
            <a:fld id="{E82FEB4F-81FF-4401-AE08-67B2B568262E}" type="slidenum">
              <a:rPr lang="en-US" altLang="en-US" sz="120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3662"/>
      </p:ext>
    </p:extLst>
  </p:cSld>
  <p:clrMapOvr>
    <a:masterClrMapping/>
  </p:clrMapOvr>
  <p:transition>
    <p:cu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038350" cy="6324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96265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2013 Copyright Galorath Incorporated	</a:t>
            </a:r>
            <a:r>
              <a:rPr lang="en-US" altLang="en-US" sz="1200">
                <a:latin typeface="Times" panose="02020603050405020304" pitchFamily="18" charset="0"/>
              </a:rPr>
              <a:t>					   </a:t>
            </a:r>
            <a:fld id="{8248CEC8-3770-498A-89DD-B21863B8B81E}" type="slidenum">
              <a:rPr lang="en-US" altLang="en-US" sz="1200">
                <a:latin typeface="Times" panose="02020603050405020304" pitchFamily="18" charset="0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39660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0600"/>
            <a:ext cx="9144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98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505200"/>
            <a:ext cx="7924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598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19600"/>
            <a:ext cx="7239000" cy="685800"/>
          </a:xfrm>
        </p:spPr>
        <p:txBody>
          <a:bodyPr/>
          <a:lstStyle>
            <a:lvl1pPr marL="0" indent="0">
              <a:buFont typeface="Times" pitchFamily="-16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" y="6553200"/>
            <a:ext cx="8001000" cy="2905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Copyright Galorath Incorporated 2009			</a:t>
            </a:r>
            <a:fld id="{4EDEC930-804E-4EB2-99BD-AC888E9F6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64" y="5466588"/>
            <a:ext cx="2078736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29529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14" Type="http://schemas.openxmlformats.org/officeDocument/2006/relationships/image" Target="../media/image4.jpeg"/><Relationship Id="rId15" Type="http://schemas.openxmlformats.org/officeDocument/2006/relationships/image" Target="../media/image2.tiff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4.jpeg"/><Relationship Id="rId15" Type="http://schemas.openxmlformats.org/officeDocument/2006/relationships/image" Target="../media/image2.tif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4" Type="http://schemas.openxmlformats.org/officeDocument/2006/relationships/image" Target="../media/image4.jpeg"/><Relationship Id="rId15" Type="http://schemas.openxmlformats.org/officeDocument/2006/relationships/image" Target="../media/image2.tiff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theme" Target="../theme/theme5.xml"/><Relationship Id="rId15" Type="http://schemas.openxmlformats.org/officeDocument/2006/relationships/image" Target="../media/image4.jpeg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<Relationship Id="rId14" Type="http://schemas.openxmlformats.org/officeDocument/2006/relationships/theme" Target="../theme/theme6.xml"/><Relationship Id="rId15" Type="http://schemas.openxmlformats.org/officeDocument/2006/relationships/image" Target="../media/image4.jpeg"/><Relationship Id="rId16" Type="http://schemas.openxmlformats.org/officeDocument/2006/relationships/image" Target="../media/image2.tiff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13" Type="http://schemas.openxmlformats.org/officeDocument/2006/relationships/image" Target="../media/image4.jpeg"/><Relationship Id="rId14" Type="http://schemas.openxmlformats.org/officeDocument/2006/relationships/image" Target="../media/image2.tiff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4" descr="R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24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87338"/>
            <a:ext cx="6115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55725"/>
            <a:ext cx="78486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8382000" y="6503988"/>
            <a:ext cx="476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defRPr/>
            </a:pPr>
            <a:fld id="{DF6B6611-9AD1-425B-9358-0034131D5885}" type="slidenum">
              <a:rPr lang="en-US" altLang="en-US" sz="1100" smtClean="0">
                <a:solidFill>
                  <a:srgbClr val="424547"/>
                </a:solidFill>
              </a:rPr>
              <a:pPr algn="r">
                <a:defRPr/>
              </a:pPr>
              <a:t>‹#›</a:t>
            </a:fld>
            <a:endParaRPr lang="en-US" altLang="en-US" sz="1100">
              <a:solidFill>
                <a:srgbClr val="424547"/>
              </a:solidFill>
            </a:endParaRPr>
          </a:p>
        </p:txBody>
      </p:sp>
      <p:sp>
        <p:nvSpPr>
          <p:cNvPr id="1031" name="Text Box 28"/>
          <p:cNvSpPr txBox="1">
            <a:spLocks noChangeArrowheads="1"/>
          </p:cNvSpPr>
          <p:nvPr/>
        </p:nvSpPr>
        <p:spPr bwMode="auto">
          <a:xfrm>
            <a:off x="3603625" y="6530975"/>
            <a:ext cx="19335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-16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-16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-16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-16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-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-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-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-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-16" charset="0"/>
              </a:defRPr>
            </a:lvl9pPr>
          </a:lstStyle>
          <a:p>
            <a:pPr algn="ctr">
              <a:defRPr/>
            </a:pPr>
            <a:r>
              <a:rPr lang="en-US" altLang="en-US" sz="1000" baseline="20000">
                <a:solidFill>
                  <a:srgbClr val="424547"/>
                </a:solidFill>
              </a:rPr>
              <a:t>©</a:t>
            </a:r>
            <a:r>
              <a:rPr lang="en-US" altLang="en-US" sz="900">
                <a:solidFill>
                  <a:srgbClr val="424547"/>
                </a:solidFill>
              </a:rPr>
              <a:t> 2014 Galorath Incorporated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0" y="299848"/>
            <a:ext cx="2078736" cy="725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97" r:id="rId7"/>
    <p:sldLayoutId id="2147485385" r:id="rId8"/>
    <p:sldLayoutId id="2147485398" r:id="rId9"/>
    <p:sldLayoutId id="2147485399" r:id="rId10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SzPct val="135000"/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5" descr="GAL12828_PowerPoint-second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815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05000" y="6629400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solidFill>
                  <a:srgbClr val="424547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77533EDE-9029-490F-BD9C-A64A165E5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32" y="36576"/>
            <a:ext cx="2078736" cy="725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386" r:id="rId9"/>
    <p:sldLayoutId id="2147485387" r:id="rId10"/>
    <p:sldLayoutId id="2147485388" r:id="rId11"/>
    <p:sldLayoutId id="2147485408" r:id="rId12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SzPct val="135000"/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5" descr="GAL12828_PowerPoint-second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815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05000" y="6629400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solidFill>
                  <a:srgbClr val="424547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6B08B75D-73DE-46DB-A706-63D89B850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32" y="36576"/>
            <a:ext cx="2078736" cy="725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  <p:sldLayoutId id="2147485410" r:id="rId2"/>
    <p:sldLayoutId id="2147485411" r:id="rId3"/>
    <p:sldLayoutId id="2147485412" r:id="rId4"/>
    <p:sldLayoutId id="2147485413" r:id="rId5"/>
    <p:sldLayoutId id="2147485414" r:id="rId6"/>
    <p:sldLayoutId id="2147485415" r:id="rId7"/>
    <p:sldLayoutId id="2147485416" r:id="rId8"/>
    <p:sldLayoutId id="2147485389" r:id="rId9"/>
    <p:sldLayoutId id="2147485390" r:id="rId10"/>
    <p:sldLayoutId id="2147485391" r:id="rId11"/>
    <p:sldLayoutId id="2147485417" r:id="rId12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SzPct val="135000"/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" descr="GAL12828_PowerPoint-second-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815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05000" y="6629400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solidFill>
                  <a:srgbClr val="424547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2008 Copyright Galorath Incorporated					   </a:t>
            </a:r>
            <a:fld id="{72A132FC-E07E-4C5F-8A61-462875A18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4773"/>
            <a:ext cx="2078736" cy="725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8" r:id="rId1"/>
    <p:sldLayoutId id="2147485419" r:id="rId2"/>
    <p:sldLayoutId id="2147485420" r:id="rId3"/>
    <p:sldLayoutId id="2147485421" r:id="rId4"/>
    <p:sldLayoutId id="2147485422" r:id="rId5"/>
    <p:sldLayoutId id="2147485423" r:id="rId6"/>
    <p:sldLayoutId id="2147485424" r:id="rId7"/>
    <p:sldLayoutId id="2147485425" r:id="rId8"/>
    <p:sldLayoutId id="2147485392" r:id="rId9"/>
    <p:sldLayoutId id="2147485393" r:id="rId10"/>
    <p:sldLayoutId id="2147485394" r:id="rId11"/>
    <p:sldLayoutId id="2147485426" r:id="rId12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SzPct val="135000"/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GAL12828_PowerPoint-second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815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" y="6629400"/>
            <a:ext cx="807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i="1">
                <a:solidFill>
                  <a:srgbClr val="424547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 2013 Copyright Galorath Incorporated				   </a:t>
            </a:r>
            <a:fld id="{60C5297F-D3F3-4743-BCB2-3DDAC50F1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232" y="94488"/>
            <a:ext cx="2078736" cy="725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395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  <p:sldLayoutId id="2147485437" r:id="rId12"/>
    <p:sldLayoutId id="2147485438" r:id="rId13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SzPct val="135000"/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 descr="GAL12828_PowerPoint-second-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815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" y="6629400"/>
            <a:ext cx="807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i="1">
                <a:solidFill>
                  <a:srgbClr val="424547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 2009 Copyright Galorath Incorporated					   </a:t>
            </a:r>
            <a:fld id="{40926EDE-10C6-46C3-AA3E-3D3D6B852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4119"/>
            <a:ext cx="2078736" cy="725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39" r:id="rId1"/>
    <p:sldLayoutId id="2147485440" r:id="rId2"/>
    <p:sldLayoutId id="2147485441" r:id="rId3"/>
    <p:sldLayoutId id="2147485442" r:id="rId4"/>
    <p:sldLayoutId id="2147485443" r:id="rId5"/>
    <p:sldLayoutId id="2147485444" r:id="rId6"/>
    <p:sldLayoutId id="2147485445" r:id="rId7"/>
    <p:sldLayoutId id="2147485446" r:id="rId8"/>
    <p:sldLayoutId id="2147485447" r:id="rId9"/>
    <p:sldLayoutId id="2147485448" r:id="rId10"/>
    <p:sldLayoutId id="2147485449" r:id="rId11"/>
    <p:sldLayoutId id="2147485396" r:id="rId12"/>
    <p:sldLayoutId id="2147485450" r:id="rId13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SzPct val="135000"/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5" descr="GAL12828_PowerPoint-second-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815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" y="6629400"/>
            <a:ext cx="807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i="1"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 2013 Copyright Galorath Incorporated	</a:t>
            </a:r>
            <a:r>
              <a:rPr lang="en-US" altLang="en-US" sz="1200">
                <a:latin typeface="Times" panose="02020603050405020304" pitchFamily="18" charset="0"/>
                <a:ea typeface="+mn-ea"/>
                <a:cs typeface="+mn-cs"/>
              </a:rPr>
              <a:t>					   </a:t>
            </a:r>
            <a:fld id="{A39B323D-8620-4ADC-89E3-A8488579D5A7}" type="slidenum">
              <a:rPr lang="en-US" altLang="en-US" sz="1200">
                <a:latin typeface="Times" panose="02020603050405020304" pitchFamily="18" charset="0"/>
                <a:ea typeface="+mn-ea"/>
                <a:cs typeface="+mn-cs"/>
              </a:rPr>
              <a:pPr>
                <a:defRPr/>
              </a:pPr>
              <a:t>‹#›</a:t>
            </a:fld>
            <a:endParaRPr lang="en-US" altLang="en-US" sz="1200">
              <a:latin typeface="Times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264" y="36576"/>
            <a:ext cx="2078736" cy="725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  <p:sldLayoutId id="2147485455" r:id="rId5"/>
    <p:sldLayoutId id="2147485456" r:id="rId6"/>
    <p:sldLayoutId id="2147485457" r:id="rId7"/>
    <p:sldLayoutId id="2147485458" r:id="rId8"/>
    <p:sldLayoutId id="2147485459" r:id="rId9"/>
    <p:sldLayoutId id="2147485460" r:id="rId10"/>
    <p:sldLayoutId id="2147485461" r:id="rId11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-16" charset="0"/>
        </a:defRPr>
      </a:lvl9pPr>
    </p:titleStyle>
    <p:bodyStyle>
      <a:lvl1pPr marL="342900" indent="-3429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SzPct val="135000"/>
        <a:buFont typeface="Times" panose="02020603050405020304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5000"/>
        </a:spcBef>
        <a:spcAft>
          <a:spcPct val="0"/>
        </a:spcAft>
        <a:buClr>
          <a:schemeClr val="tx2"/>
        </a:buClr>
        <a:buFont typeface="Times" panose="02020603050405020304" pitchFamily="18" charset="0"/>
        <a:buChar char="•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5000"/>
        </a:spcBef>
        <a:spcAft>
          <a:spcPct val="0"/>
        </a:spcAft>
        <a:buClr>
          <a:schemeClr val="tx2"/>
        </a:buClr>
        <a:buFont typeface="Times" pitchFamily="-16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hyperlink" Target="http://www.agilealliance.org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hyperlink" Target="mailto:BHunt@Galorath.com" TargetMode="External"/><Relationship Id="rId3" Type="http://schemas.openxmlformats.org/officeDocument/2006/relationships/hyperlink" Target="mailto:mthompson@galorath.co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://thisiswhatgoodlookslike.files.wordpress.com/2012/06/gartner-fig-2.jpg" TargetMode="External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4.xml"/><Relationship Id="rId2" Type="http://schemas.openxmlformats.org/officeDocument/2006/relationships/hyperlink" Target="http://thisiswhatgoodlookslike.files.wordpress.com/2012/06/gartner-fig-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hyperlink" Target="http://en.wikipedia.org/wiki/Image:Rayleigh_distributionPDF.png" TargetMode="Externa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24.png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25.png"/><Relationship Id="rId3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ctrTitle"/>
          </p:nvPr>
        </p:nvSpPr>
        <p:spPr>
          <a:xfrm>
            <a:off x="609600" y="3733800"/>
            <a:ext cx="7924800" cy="914400"/>
          </a:xfrm>
        </p:spPr>
        <p:txBody>
          <a:bodyPr/>
          <a:lstStyle/>
          <a:p>
            <a:pPr algn="ctr">
              <a:defRPr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Applying Earned Value Management to Agile Software Development Programs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altLang="en-US" sz="1800" baseline="70000" dirty="0"/>
              <a:t/>
            </a:r>
            <a:br>
              <a:rPr lang="en-US" altLang="en-US" sz="1800" baseline="70000" dirty="0"/>
            </a:br>
            <a:r>
              <a:rPr lang="en-US" altLang="en-US" sz="2400" baseline="70000" dirty="0"/>
              <a:t/>
            </a:r>
            <a:br>
              <a:rPr lang="en-US" altLang="en-US" sz="2400" baseline="70000" dirty="0"/>
            </a:br>
            <a:r>
              <a:rPr lang="en-US" altLang="en-US" sz="2000" i="1" dirty="0"/>
              <a:t/>
            </a:r>
            <a:br>
              <a:rPr lang="en-US" altLang="en-US" sz="2000" i="1" dirty="0"/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b="1" baseline="70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6803" name="TextBox 1"/>
          <p:cNvSpPr txBox="1">
            <a:spLocks noChangeArrowheads="1"/>
          </p:cNvSpPr>
          <p:nvPr/>
        </p:nvSpPr>
        <p:spPr bwMode="auto">
          <a:xfrm>
            <a:off x="381000" y="4568499"/>
            <a:ext cx="5562600" cy="190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None/>
            </a:pPr>
            <a:r>
              <a:rPr lang="en-US" b="1" dirty="0"/>
              <a:t>Bob Hunt</a:t>
            </a:r>
          </a:p>
          <a:p>
            <a:pPr>
              <a:buNone/>
            </a:pPr>
            <a:r>
              <a:rPr lang="en-US" b="1" dirty="0"/>
              <a:t>Michael Thompson</a:t>
            </a:r>
          </a:p>
          <a:p>
            <a:pPr>
              <a:buNone/>
            </a:pPr>
            <a:r>
              <a:rPr lang="en-US" b="1" dirty="0"/>
              <a:t>Gordon Kranz</a:t>
            </a:r>
          </a:p>
          <a:p>
            <a:pPr>
              <a:buNone/>
            </a:pPr>
            <a:r>
              <a:rPr lang="en-US" b="1" i="1" dirty="0"/>
              <a:t>Galorath Federal Incorporated</a:t>
            </a:r>
            <a:endParaRPr lang="en-US" i="1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1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858000" cy="609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Agile 101 -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697832"/>
            <a:ext cx="8534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</a:rPr>
              <a:t>Waterfall faces challenges in a large-scale ERP implementation.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Significant effort to build and maintain momentum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High risk of a resulting product that does not meet needs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694" y="1484061"/>
            <a:ext cx="55795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</a:rPr>
              <a:t>Looking for an alternative: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Best candidate is Scaled Agile Framework (SAFe)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Lower risk implementation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Produces better results, meets large software program’s 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Allows us to confirm that we are building the right thing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Gets early buy-in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Reduces the risk of rework when it is too late and more costly to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Improved understanding of progress and cost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906" y="3718908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</a:rPr>
              <a:t>Better software development process, better user experience: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Break work into smaller, more manageable segments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Measure progress based on working software product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Drive functionality working on through to completion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Emphasize showing working versions of product early and often to validate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Use product to review whether it meets requirements – shift to As-Built documentation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Use government time and resources better by reviewing software, not paper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Use cumulative assembly testing for earlier validation of product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Have automated regression test bed available on go-live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74618" y="6567488"/>
            <a:ext cx="7564582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10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289269943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Agile Building Blocks*</a:t>
            </a:r>
          </a:p>
        </p:txBody>
      </p:sp>
      <p:sp>
        <p:nvSpPr>
          <p:cNvPr id="87043" name="Oval 5"/>
          <p:cNvSpPr>
            <a:spLocks noChangeArrowheads="1"/>
          </p:cNvSpPr>
          <p:nvPr/>
        </p:nvSpPr>
        <p:spPr bwMode="auto">
          <a:xfrm>
            <a:off x="3276600" y="5265738"/>
            <a:ext cx="503238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44" name="Oval 6"/>
          <p:cNvSpPr>
            <a:spLocks noChangeArrowheads="1"/>
          </p:cNvSpPr>
          <p:nvPr/>
        </p:nvSpPr>
        <p:spPr bwMode="auto">
          <a:xfrm>
            <a:off x="1881188" y="5265738"/>
            <a:ext cx="503237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45" name="Oval 7"/>
          <p:cNvSpPr>
            <a:spLocks noChangeArrowheads="1"/>
          </p:cNvSpPr>
          <p:nvPr/>
        </p:nvSpPr>
        <p:spPr bwMode="auto">
          <a:xfrm>
            <a:off x="3581400" y="4800600"/>
            <a:ext cx="503238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46" name="Oval 8"/>
          <p:cNvSpPr>
            <a:spLocks noChangeArrowheads="1"/>
          </p:cNvSpPr>
          <p:nvPr/>
        </p:nvSpPr>
        <p:spPr bwMode="auto">
          <a:xfrm>
            <a:off x="3200400" y="4267200"/>
            <a:ext cx="503238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47" name="Oval 9"/>
          <p:cNvSpPr>
            <a:spLocks noChangeArrowheads="1"/>
          </p:cNvSpPr>
          <p:nvPr/>
        </p:nvSpPr>
        <p:spPr bwMode="auto">
          <a:xfrm>
            <a:off x="1941513" y="4194175"/>
            <a:ext cx="503237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48" name="Oval 10"/>
          <p:cNvSpPr>
            <a:spLocks noChangeArrowheads="1"/>
          </p:cNvSpPr>
          <p:nvPr/>
        </p:nvSpPr>
        <p:spPr bwMode="auto">
          <a:xfrm>
            <a:off x="1916113" y="4724400"/>
            <a:ext cx="50165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49" name="Oval 12"/>
          <p:cNvSpPr>
            <a:spLocks noChangeArrowheads="1"/>
          </p:cNvSpPr>
          <p:nvPr/>
        </p:nvSpPr>
        <p:spPr bwMode="auto">
          <a:xfrm>
            <a:off x="5257800" y="5191125"/>
            <a:ext cx="503238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50" name="Oval 13"/>
          <p:cNvSpPr>
            <a:spLocks noChangeArrowheads="1"/>
          </p:cNvSpPr>
          <p:nvPr/>
        </p:nvSpPr>
        <p:spPr bwMode="auto">
          <a:xfrm>
            <a:off x="5281613" y="4495800"/>
            <a:ext cx="503237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51" name="Oval 14"/>
          <p:cNvSpPr>
            <a:spLocks noChangeArrowheads="1"/>
          </p:cNvSpPr>
          <p:nvPr/>
        </p:nvSpPr>
        <p:spPr bwMode="auto">
          <a:xfrm>
            <a:off x="4090988" y="5075238"/>
            <a:ext cx="503237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52" name="Oval 15"/>
          <p:cNvSpPr>
            <a:spLocks noChangeArrowheads="1"/>
          </p:cNvSpPr>
          <p:nvPr/>
        </p:nvSpPr>
        <p:spPr bwMode="auto">
          <a:xfrm>
            <a:off x="4084638" y="4319588"/>
            <a:ext cx="503237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53" name="Rectangle 17"/>
          <p:cNvSpPr>
            <a:spLocks noChangeArrowheads="1"/>
          </p:cNvSpPr>
          <p:nvPr/>
        </p:nvSpPr>
        <p:spPr bwMode="auto">
          <a:xfrm>
            <a:off x="1560513" y="3886200"/>
            <a:ext cx="1182687" cy="2133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54" name="Rectangle 18"/>
          <p:cNvSpPr>
            <a:spLocks noChangeArrowheads="1"/>
          </p:cNvSpPr>
          <p:nvPr/>
        </p:nvSpPr>
        <p:spPr bwMode="auto">
          <a:xfrm>
            <a:off x="3089275" y="3886200"/>
            <a:ext cx="1635125" cy="2133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55" name="Rectangle 19"/>
          <p:cNvSpPr>
            <a:spLocks noChangeArrowheads="1"/>
          </p:cNvSpPr>
          <p:nvPr/>
        </p:nvSpPr>
        <p:spPr bwMode="auto">
          <a:xfrm>
            <a:off x="4945063" y="3886200"/>
            <a:ext cx="1182687" cy="2133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56" name="Right Brace 20"/>
          <p:cNvSpPr>
            <a:spLocks/>
          </p:cNvSpPr>
          <p:nvPr/>
        </p:nvSpPr>
        <p:spPr bwMode="auto">
          <a:xfrm>
            <a:off x="6477000" y="3886200"/>
            <a:ext cx="228600" cy="2133600"/>
          </a:xfrm>
          <a:prstGeom prst="rightBrace">
            <a:avLst>
              <a:gd name="adj1" fmla="val 834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57" name="TextBox 21"/>
          <p:cNvSpPr txBox="1">
            <a:spLocks noChangeArrowheads="1"/>
          </p:cNvSpPr>
          <p:nvPr/>
        </p:nvSpPr>
        <p:spPr bwMode="auto">
          <a:xfrm>
            <a:off x="6869113" y="47244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Sprints</a:t>
            </a:r>
            <a:endParaRPr lang="en-US" altLang="en-US"/>
          </a:p>
        </p:txBody>
      </p:sp>
      <p:sp>
        <p:nvSpPr>
          <p:cNvPr id="87058" name="TextBox 22"/>
          <p:cNvSpPr txBox="1">
            <a:spLocks noChangeArrowheads="1"/>
          </p:cNvSpPr>
          <p:nvPr/>
        </p:nvSpPr>
        <p:spPr bwMode="auto">
          <a:xfrm>
            <a:off x="1676400" y="2959100"/>
            <a:ext cx="1217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Epic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Feature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User Story 1</a:t>
            </a:r>
            <a:endParaRPr lang="en-US" altLang="en-US" sz="1600"/>
          </a:p>
        </p:txBody>
      </p:sp>
      <p:sp>
        <p:nvSpPr>
          <p:cNvPr id="87059" name="TextBox 25"/>
          <p:cNvSpPr txBox="1">
            <a:spLocks noChangeArrowheads="1"/>
          </p:cNvSpPr>
          <p:nvPr/>
        </p:nvSpPr>
        <p:spPr bwMode="auto">
          <a:xfrm>
            <a:off x="3390900" y="2967038"/>
            <a:ext cx="1257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Epic 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Feature 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User Story 2</a:t>
            </a:r>
            <a:endParaRPr lang="en-US" altLang="en-US" sz="1600"/>
          </a:p>
        </p:txBody>
      </p:sp>
      <p:sp>
        <p:nvSpPr>
          <p:cNvPr id="87060" name="TextBox 26"/>
          <p:cNvSpPr txBox="1">
            <a:spLocks noChangeArrowheads="1"/>
          </p:cNvSpPr>
          <p:nvPr/>
        </p:nvSpPr>
        <p:spPr bwMode="auto">
          <a:xfrm>
            <a:off x="4954588" y="2941638"/>
            <a:ext cx="1217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Epic 2 Feature 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User Story 3</a:t>
            </a:r>
            <a:endParaRPr lang="en-US" altLang="en-US" sz="1600"/>
          </a:p>
        </p:txBody>
      </p:sp>
      <p:sp>
        <p:nvSpPr>
          <p:cNvPr id="87061" name="Rectangle 27"/>
          <p:cNvSpPr>
            <a:spLocks noChangeArrowheads="1"/>
          </p:cNvSpPr>
          <p:nvPr/>
        </p:nvSpPr>
        <p:spPr bwMode="auto">
          <a:xfrm>
            <a:off x="1312863" y="2251075"/>
            <a:ext cx="5087937" cy="39211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62" name="TextBox 28"/>
          <p:cNvSpPr txBox="1">
            <a:spLocks noChangeArrowheads="1"/>
          </p:cNvSpPr>
          <p:nvPr/>
        </p:nvSpPr>
        <p:spPr bwMode="auto">
          <a:xfrm>
            <a:off x="2640013" y="1949450"/>
            <a:ext cx="2568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Theme/Increment 1</a:t>
            </a:r>
            <a:endParaRPr lang="en-US" altLang="en-US" sz="1600"/>
          </a:p>
        </p:txBody>
      </p:sp>
      <p:sp>
        <p:nvSpPr>
          <p:cNvPr id="87063" name="TextBox 29"/>
          <p:cNvSpPr txBox="1">
            <a:spLocks noChangeArrowheads="1"/>
          </p:cNvSpPr>
          <p:nvPr/>
        </p:nvSpPr>
        <p:spPr bwMode="auto">
          <a:xfrm>
            <a:off x="1220788" y="1152525"/>
            <a:ext cx="6854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Release 1 (made up of multiple Themes/Increments</a:t>
            </a:r>
            <a:endParaRPr lang="en-US" altLang="en-US" sz="1600"/>
          </a:p>
        </p:txBody>
      </p:sp>
      <p:sp>
        <p:nvSpPr>
          <p:cNvPr id="87064" name="Rectangle 30"/>
          <p:cNvSpPr>
            <a:spLocks noChangeArrowheads="1"/>
          </p:cNvSpPr>
          <p:nvPr/>
        </p:nvSpPr>
        <p:spPr bwMode="auto">
          <a:xfrm>
            <a:off x="1211263" y="1069975"/>
            <a:ext cx="6688137" cy="444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65" name="TextBox 31"/>
          <p:cNvSpPr txBox="1">
            <a:spLocks noChangeArrowheads="1"/>
          </p:cNvSpPr>
          <p:nvPr/>
        </p:nvSpPr>
        <p:spPr bwMode="auto">
          <a:xfrm>
            <a:off x="6869113" y="5176838"/>
            <a:ext cx="1257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Cost Estimating done at the Sprint Level</a:t>
            </a:r>
            <a:endParaRPr lang="en-US" altLang="en-US" sz="1600"/>
          </a:p>
        </p:txBody>
      </p:sp>
      <p:sp>
        <p:nvSpPr>
          <p:cNvPr id="87066" name="Right Brace 32"/>
          <p:cNvSpPr>
            <a:spLocks/>
          </p:cNvSpPr>
          <p:nvPr/>
        </p:nvSpPr>
        <p:spPr bwMode="auto">
          <a:xfrm>
            <a:off x="6553200" y="2214563"/>
            <a:ext cx="293688" cy="1589087"/>
          </a:xfrm>
          <a:prstGeom prst="rightBrace">
            <a:avLst>
              <a:gd name="adj1" fmla="val 836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87067" name="TextBox 33"/>
          <p:cNvSpPr txBox="1">
            <a:spLocks noChangeArrowheads="1"/>
          </p:cNvSpPr>
          <p:nvPr/>
        </p:nvSpPr>
        <p:spPr bwMode="auto">
          <a:xfrm>
            <a:off x="6959600" y="2489200"/>
            <a:ext cx="1257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EVM work Packages identified at Epic or Theme level</a:t>
            </a:r>
            <a:endParaRPr lang="en-US" altLang="en-US" sz="1600"/>
          </a:p>
        </p:txBody>
      </p:sp>
      <p:sp>
        <p:nvSpPr>
          <p:cNvPr id="87068" name="TextBox 34"/>
          <p:cNvSpPr txBox="1">
            <a:spLocks noChangeArrowheads="1"/>
          </p:cNvSpPr>
          <p:nvPr/>
        </p:nvSpPr>
        <p:spPr bwMode="auto">
          <a:xfrm>
            <a:off x="1403350" y="6248400"/>
            <a:ext cx="76088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FF0000"/>
                </a:solidFill>
              </a:rPr>
              <a:t>* These “building blocks” are program specific and may be called by different names</a:t>
            </a: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87069" name="TextBox 35"/>
          <p:cNvSpPr txBox="1">
            <a:spLocks noChangeArrowheads="1"/>
          </p:cNvSpPr>
          <p:nvPr/>
        </p:nvSpPr>
        <p:spPr bwMode="auto">
          <a:xfrm>
            <a:off x="602457" y="2341473"/>
            <a:ext cx="803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Feature Point values applied to each Feature</a:t>
            </a:r>
            <a:endParaRPr lang="en-US" altLang="en-US" sz="1600" dirty="0"/>
          </a:p>
        </p:txBody>
      </p:sp>
      <p:sp>
        <p:nvSpPr>
          <p:cNvPr id="87070" name="Right Brace 36"/>
          <p:cNvSpPr>
            <a:spLocks/>
          </p:cNvSpPr>
          <p:nvPr/>
        </p:nvSpPr>
        <p:spPr bwMode="auto">
          <a:xfrm rot="10800000">
            <a:off x="1295400" y="3886200"/>
            <a:ext cx="134938" cy="2122488"/>
          </a:xfrm>
          <a:prstGeom prst="rightBrace">
            <a:avLst>
              <a:gd name="adj1" fmla="val 0"/>
              <a:gd name="adj2" fmla="val 48764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74618" y="6567488"/>
            <a:ext cx="7564582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11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Hybrid Agile </a:t>
            </a:r>
            <a:r>
              <a:rPr lang="en-US" altLang="en-US" sz="2400"/>
              <a:t>Development/Acquisition</a:t>
            </a:r>
            <a:endParaRPr lang="en-US" altLang="en-US"/>
          </a:p>
        </p:txBody>
      </p:sp>
      <p:pic>
        <p:nvPicPr>
          <p:cNvPr id="911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5438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5257800" y="14478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/>
              <a:t>Agile</a:t>
            </a:r>
          </a:p>
        </p:txBody>
      </p:sp>
      <p:sp>
        <p:nvSpPr>
          <p:cNvPr id="91142" name="TextBox 6"/>
          <p:cNvSpPr txBox="1">
            <a:spLocks noChangeArrowheads="1"/>
          </p:cNvSpPr>
          <p:nvPr/>
        </p:nvSpPr>
        <p:spPr bwMode="auto">
          <a:xfrm>
            <a:off x="6477000" y="5346700"/>
            <a:ext cx="243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Testing and Sustainment ?</a:t>
            </a:r>
          </a:p>
        </p:txBody>
      </p:sp>
      <p:sp>
        <p:nvSpPr>
          <p:cNvPr id="91143" name="Down Arrow 7"/>
          <p:cNvSpPr>
            <a:spLocks noChangeArrowheads="1"/>
          </p:cNvSpPr>
          <p:nvPr/>
        </p:nvSpPr>
        <p:spPr bwMode="auto">
          <a:xfrm>
            <a:off x="7086600" y="4910138"/>
            <a:ext cx="457200" cy="4365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74618" y="6567488"/>
            <a:ext cx="7564582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12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Earned Value Management Process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06" y="1524001"/>
            <a:ext cx="8197694" cy="4057054"/>
          </a:xfrm>
          <a:prstGeom prst="rect">
            <a:avLst/>
          </a:prstGeom>
        </p:spPr>
      </p:pic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13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012917552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EVM fit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As long as there is a plan and product, which can be measured EVM can be used</a:t>
            </a:r>
          </a:p>
          <a:p>
            <a:r>
              <a:rPr lang="en-US" sz="2000" dirty="0"/>
              <a:t>The product backlog defines the product, and sprints are used to time phase the work.</a:t>
            </a:r>
          </a:p>
          <a:p>
            <a:r>
              <a:rPr lang="en-US" sz="2000" dirty="0"/>
              <a:t>Status of each Sprint is rolled up at the EPIC Level, which in this example is the Control Account (CA)</a:t>
            </a:r>
          </a:p>
          <a:p>
            <a:pPr lvl="1"/>
            <a:r>
              <a:rPr lang="en-US" sz="1800" dirty="0"/>
              <a:t>Below the EPIC is the Feature at the Work Package (WP) level, which breaks the EPIC into functional packages</a:t>
            </a:r>
          </a:p>
          <a:p>
            <a:pPr lvl="1"/>
            <a:r>
              <a:rPr lang="en-US" sz="1800" dirty="0"/>
              <a:t>Features are decomposed into Stories and Story points</a:t>
            </a:r>
          </a:p>
          <a:p>
            <a:pPr lvl="1"/>
            <a:r>
              <a:rPr lang="en-US" sz="1800" dirty="0"/>
              <a:t>Sprints are statused by, in this case, Stories and Story Points, which are maintained in an Agile Program Management Tool</a:t>
            </a:r>
          </a:p>
          <a:p>
            <a:r>
              <a:rPr lang="en-US" sz="2000"/>
              <a:t>As </a:t>
            </a:r>
            <a:r>
              <a:rPr lang="en-US" sz="2000" dirty="0"/>
              <a:t>Features are completed the percent complete is rolled up to the EPIC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2015 Copyright Galorath Federal Incorporated</a:t>
            </a:r>
            <a:r>
              <a:rPr lang="en-US" altLang="en-US" sz="1200">
                <a:latin typeface="Times" panose="02020603050405020304" pitchFamily="18" charset="0"/>
              </a:rPr>
              <a:t>				   </a:t>
            </a:r>
            <a:fld id="{4B64B327-0714-48F8-88F1-DC45D023C759}" type="slidenum">
              <a:rPr lang="en-US" altLang="en-US" sz="1200" smtClean="0">
                <a:latin typeface="Times" panose="02020603050405020304" pitchFamily="18" charset="0"/>
              </a:rPr>
              <a:pPr>
                <a:defRPr/>
              </a:pPr>
              <a:t>14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35805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Traceability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59" y="1432581"/>
            <a:ext cx="2083225" cy="9707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3607" y="1652655"/>
            <a:ext cx="1939126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50" dirty="0"/>
              <a:t>Contractor CWBS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58" y="3409314"/>
            <a:ext cx="3567062" cy="1928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9280" y="3812925"/>
            <a:ext cx="157643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50" dirty="0"/>
              <a:t>CSDR CWBS Matrix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129" y="1905000"/>
            <a:ext cx="5017871" cy="2289924"/>
          </a:xfrm>
          <a:prstGeom prst="rect">
            <a:avLst/>
          </a:prstGeom>
        </p:spPr>
      </p:pic>
      <p:sp>
        <p:nvSpPr>
          <p:cNvPr id="9" name="Up-Down Arrow 8"/>
          <p:cNvSpPr/>
          <p:nvPr/>
        </p:nvSpPr>
        <p:spPr>
          <a:xfrm>
            <a:off x="1370832" y="2354542"/>
            <a:ext cx="160787" cy="7985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12" name="Up-Down Arrow 11"/>
          <p:cNvSpPr/>
          <p:nvPr/>
        </p:nvSpPr>
        <p:spPr>
          <a:xfrm>
            <a:off x="3610238" y="2617263"/>
            <a:ext cx="104511" cy="17440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13" name="Rectangle 12"/>
          <p:cNvSpPr/>
          <p:nvPr/>
        </p:nvSpPr>
        <p:spPr>
          <a:xfrm>
            <a:off x="3411329" y="4203999"/>
            <a:ext cx="1069230" cy="82611"/>
          </a:xfrm>
          <a:prstGeom prst="rect">
            <a:avLst/>
          </a:prstGeom>
          <a:solidFill>
            <a:srgbClr val="C55A11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14" name="Rectangle 13"/>
          <p:cNvSpPr/>
          <p:nvPr/>
        </p:nvSpPr>
        <p:spPr>
          <a:xfrm>
            <a:off x="4062839" y="1929429"/>
            <a:ext cx="1069230" cy="82611"/>
          </a:xfrm>
          <a:prstGeom prst="rect">
            <a:avLst/>
          </a:prstGeom>
          <a:solidFill>
            <a:srgbClr val="C55A11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</p:spTree>
    <p:extLst>
      <p:ext uri="{BB962C8B-B14F-4D97-AF65-F5344CB8AC3E}">
        <p14:creationId xmlns:p14="http://schemas.microsoft.com/office/powerpoint/2010/main" val="1691686027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EVM – Agile Traceability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882140"/>
            <a:ext cx="6111314" cy="278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926" y="2762874"/>
            <a:ext cx="4643438" cy="28360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5517" y="5598943"/>
            <a:ext cx="3963714" cy="34624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50" dirty="0"/>
              <a:t>Initial Features Priorities &amp; LOE. </a:t>
            </a:r>
            <a:r>
              <a:rPr lang="en-US" sz="1650" dirty="0" err="1"/>
              <a:t>Xls</a:t>
            </a:r>
            <a:endParaRPr lang="en-US" sz="1650" dirty="0"/>
          </a:p>
        </p:txBody>
      </p:sp>
      <p:sp>
        <p:nvSpPr>
          <p:cNvPr id="8" name="Up-Down Arrow 7"/>
          <p:cNvSpPr/>
          <p:nvPr/>
        </p:nvSpPr>
        <p:spPr>
          <a:xfrm rot="2749368">
            <a:off x="2698924" y="2676836"/>
            <a:ext cx="184383" cy="14577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9" name="Right Brace 8"/>
          <p:cNvSpPr/>
          <p:nvPr/>
        </p:nvSpPr>
        <p:spPr>
          <a:xfrm>
            <a:off x="2204131" y="3983860"/>
            <a:ext cx="206402" cy="424310"/>
          </a:xfrm>
          <a:prstGeom prst="righ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10" name="Left Brace 9"/>
          <p:cNvSpPr/>
          <p:nvPr/>
        </p:nvSpPr>
        <p:spPr>
          <a:xfrm>
            <a:off x="4422213" y="2762874"/>
            <a:ext cx="182880" cy="2673996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cxnSp>
        <p:nvCxnSpPr>
          <p:cNvPr id="12" name="Straight Arrow Connector 11"/>
          <p:cNvCxnSpPr>
            <a:stCxn id="9" idx="1"/>
            <a:endCxn id="10" idx="1"/>
          </p:cNvCxnSpPr>
          <p:nvPr/>
        </p:nvCxnSpPr>
        <p:spPr>
          <a:xfrm flipV="1">
            <a:off x="2410533" y="4099873"/>
            <a:ext cx="2011680" cy="9614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78099" y="2853453"/>
            <a:ext cx="72808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/>
              <a:t>Epics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79040" y="3267207"/>
            <a:ext cx="109959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dirty="0"/>
              <a:t>Features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600" y="2278126"/>
            <a:ext cx="164189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50" dirty="0"/>
              <a:t># of SSS Requirements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979801" y="2775994"/>
            <a:ext cx="0" cy="2660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66277" y="4256684"/>
            <a:ext cx="194343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50" dirty="0"/>
              <a:t>Which Features are mapped to which Sub-</a:t>
            </a:r>
          </a:p>
          <a:p>
            <a:pPr algn="ctr"/>
            <a:r>
              <a:rPr lang="en-US" sz="1650" dirty="0"/>
              <a:t>EPIC (WP)</a:t>
            </a:r>
          </a:p>
        </p:txBody>
      </p:sp>
    </p:spTree>
    <p:extLst>
      <p:ext uri="{BB962C8B-B14F-4D97-AF65-F5344CB8AC3E}">
        <p14:creationId xmlns:p14="http://schemas.microsoft.com/office/powerpoint/2010/main" val="4150122039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92" y="1828800"/>
            <a:ext cx="8337652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Roll 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1822" y="3933827"/>
            <a:ext cx="2144415" cy="947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AGILE Tool Provides Sprint Status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Story Points Assigned Feature Level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Sub-EPIC and Feature Completion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Rolled up to EPIC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7561" y="2541243"/>
            <a:ext cx="2070104" cy="1515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Earned Value Taken at the EPIC Level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Progress at EPIC Level Rolled into EVM Progress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EPICS lowest level in the schedule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EVM Progress tracked in schedule at EPIC Level</a:t>
            </a:r>
          </a:p>
          <a:p>
            <a:pPr marL="214313" indent="-214313">
              <a:buFontTx/>
              <a:buChar char="-"/>
            </a:pPr>
            <a:r>
              <a:rPr lang="en-US" sz="900" dirty="0"/>
              <a:t>EPIC Progress Rolled up Module Status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474" y="2454353"/>
            <a:ext cx="7890334" cy="1081023"/>
          </a:xfrm>
          <a:prstGeom prst="rect">
            <a:avLst/>
          </a:prstGeom>
          <a:solidFill>
            <a:srgbClr val="5B9BD5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8" name="Rectangle 7"/>
          <p:cNvSpPr/>
          <p:nvPr/>
        </p:nvSpPr>
        <p:spPr>
          <a:xfrm>
            <a:off x="709474" y="3632175"/>
            <a:ext cx="7890334" cy="1315007"/>
          </a:xfrm>
          <a:prstGeom prst="rect">
            <a:avLst/>
          </a:prstGeom>
          <a:solidFill>
            <a:srgbClr val="FFC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</p:spTree>
    <p:extLst>
      <p:ext uri="{BB962C8B-B14F-4D97-AF65-F5344CB8AC3E}">
        <p14:creationId xmlns:p14="http://schemas.microsoft.com/office/powerpoint/2010/main" val="456867851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Allows Following Progress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Earned Value Status at EPIC Level</a:t>
            </a:r>
          </a:p>
          <a:p>
            <a:r>
              <a:rPr lang="en-US" dirty="0"/>
              <a:t>Progress against</a:t>
            </a:r>
          </a:p>
          <a:p>
            <a:pPr lvl="1"/>
            <a:r>
              <a:rPr lang="en-US" dirty="0"/>
              <a:t>% EPIC Completion</a:t>
            </a:r>
          </a:p>
          <a:p>
            <a:pPr lvl="1"/>
            <a:r>
              <a:rPr lang="en-US" dirty="0"/>
              <a:t>% Module Completion</a:t>
            </a:r>
          </a:p>
          <a:p>
            <a:pPr lvl="1"/>
            <a:r>
              <a:rPr lang="en-US" dirty="0"/>
              <a:t>% Feature Completion Total</a:t>
            </a:r>
          </a:p>
          <a:p>
            <a:pPr lvl="1"/>
            <a:r>
              <a:rPr lang="en-US" dirty="0"/>
              <a:t>% SSS Completion</a:t>
            </a:r>
          </a:p>
          <a:p>
            <a:r>
              <a:rPr lang="en-US" dirty="0"/>
              <a:t>Metrics and Trends</a:t>
            </a:r>
          </a:p>
          <a:p>
            <a:pPr lvl="1"/>
            <a:r>
              <a:rPr lang="en-US" dirty="0"/>
              <a:t>Feature Burn Down / Up</a:t>
            </a:r>
          </a:p>
          <a:p>
            <a:pPr lvl="1"/>
            <a:r>
              <a:rPr lang="en-US" dirty="0"/>
              <a:t>EPIC Burn Down / Up</a:t>
            </a:r>
          </a:p>
          <a:p>
            <a:pPr lvl="1"/>
            <a:r>
              <a:rPr lang="en-US" dirty="0"/>
              <a:t>SSS Burn Down / Up</a:t>
            </a:r>
          </a:p>
          <a:p>
            <a:pPr lvl="1"/>
            <a:r>
              <a:rPr lang="en-US" dirty="0"/>
              <a:t>Sprint Velocity by Team and over time</a:t>
            </a:r>
          </a:p>
          <a:p>
            <a:r>
              <a:rPr lang="en-US" dirty="0"/>
              <a:t>Supports EAC Development from a variety of angles for cross verification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20470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Notional Sprint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468" y="990600"/>
            <a:ext cx="6762017" cy="51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54526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2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4294967295"/>
          </p:nvPr>
        </p:nvSpPr>
        <p:spPr>
          <a:xfrm>
            <a:off x="3200400" y="1143000"/>
            <a:ext cx="5791200" cy="5562600"/>
          </a:xfrm>
        </p:spPr>
        <p:txBody>
          <a:bodyPr/>
          <a:lstStyle/>
          <a:p>
            <a:r>
              <a:rPr lang="en-US" altLang="en-US" sz="2000" dirty="0"/>
              <a:t>Background to Agile</a:t>
            </a:r>
          </a:p>
          <a:p>
            <a:pPr lvl="0"/>
            <a:r>
              <a:rPr lang="en-US" dirty="0"/>
              <a:t>Agile/Hybrid Agile software development implementation</a:t>
            </a:r>
          </a:p>
          <a:p>
            <a:pPr lvl="0"/>
            <a:r>
              <a:rPr lang="en-US" dirty="0"/>
              <a:t>Establishing a process for developing the technical, cost and schedule baseline</a:t>
            </a:r>
          </a:p>
          <a:p>
            <a:pPr lvl="0"/>
            <a:r>
              <a:rPr lang="en-US" dirty="0"/>
              <a:t>Applying Earned Value Management to Agile Programs</a:t>
            </a:r>
          </a:p>
          <a:p>
            <a:r>
              <a:rPr lang="en-US" altLang="en-US" sz="2000" dirty="0"/>
              <a:t>Summary</a:t>
            </a:r>
          </a:p>
          <a:p>
            <a:r>
              <a:rPr lang="en-US" altLang="en-US" sz="2000" dirty="0"/>
              <a:t>Back Up</a:t>
            </a:r>
          </a:p>
          <a:p>
            <a:endParaRPr lang="en-US" altLang="en-US" sz="2000" dirty="0"/>
          </a:p>
          <a:p>
            <a:pPr marL="457200" lvl="1" indent="0">
              <a:buFont typeface="Times" panose="02020603050405020304" pitchFamily="18" charset="0"/>
              <a:buNone/>
            </a:pPr>
            <a:endParaRPr lang="en-US" altLang="en-US" dirty="0"/>
          </a:p>
        </p:txBody>
      </p:sp>
      <p:pic>
        <p:nvPicPr>
          <p:cNvPr id="78852" name="Picture 2" descr="http://ec.l.thumbs.canstockphoto.com/canstock164209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2971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52400"/>
            <a:ext cx="6477000" cy="609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9pPr>
          </a:lstStyle>
          <a:p>
            <a:pPr algn="ctr">
              <a:defRPr/>
            </a:pPr>
            <a:r>
              <a:rPr lang="en-US" altLang="en-US" kern="0" dirty="0"/>
              <a:t>Agenda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4" y="304800"/>
            <a:ext cx="6477000" cy="609600"/>
          </a:xfrm>
        </p:spPr>
        <p:txBody>
          <a:bodyPr/>
          <a:lstStyle/>
          <a:p>
            <a:r>
              <a:rPr lang="en-US" dirty="0"/>
              <a:t>Notional Story Point Burndown 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7266318" cy="36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32489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248400" cy="457200"/>
          </a:xfrm>
        </p:spPr>
        <p:txBody>
          <a:bodyPr/>
          <a:lstStyle/>
          <a:p>
            <a:r>
              <a:rPr lang="en-US" dirty="0"/>
              <a:t>Notional Sprint Burndown Bar 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03" y="1008630"/>
            <a:ext cx="7569397" cy="43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10962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6" charset="0"/>
              <a:buChar char="•"/>
              <a:defRPr/>
            </a:pPr>
            <a:r>
              <a:rPr lang="en-US" sz="2000" dirty="0"/>
              <a:t>Fixed Price and/or LOE contracts in the early phases should be written so that key “value-added” metrics are collected and reported during each increment</a:t>
            </a:r>
          </a:p>
          <a:p>
            <a:pPr>
              <a:buFont typeface="Times" pitchFamily="-16" charset="0"/>
              <a:buChar char="•"/>
              <a:defRPr/>
            </a:pPr>
            <a:r>
              <a:rPr lang="en-US" sz="2000" dirty="0"/>
              <a:t>Estimators may have to employ a variety of software estimating methodologies within a single estimate to model the blended development approaches being utilized in today’s development environments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200" dirty="0">
                <a:ea typeface="+mn-ea"/>
                <a:cs typeface="+mn-cs"/>
              </a:rPr>
              <a:t>An agile estimating process can be applied to each iteration/sprint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200" dirty="0">
                <a:ea typeface="+mn-ea"/>
                <a:cs typeface="+mn-cs"/>
              </a:rPr>
              <a:t>Future Increments can be estimated based on most recent/successful IID performance</a:t>
            </a:r>
          </a:p>
          <a:p>
            <a:pPr>
              <a:buFont typeface="Times" pitchFamily="-16" charset="0"/>
              <a:buChar char="•"/>
              <a:defRPr/>
            </a:pPr>
            <a:r>
              <a:rPr lang="en-US" sz="2000" dirty="0"/>
              <a:t>Cost estimators will have to scrutinize these programs like a schedule analyst might to determine the most likely IOC capabilities and associated date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400" dirty="0">
                <a:ea typeface="+mn-ea"/>
                <a:cs typeface="+mn-cs"/>
              </a:rPr>
              <a:t>The number of increments are an important cost driver as well as an influential factor in uncertainty/risk modeling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22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Summary</a:t>
            </a:r>
          </a:p>
        </p:txBody>
      </p:sp>
      <p:sp>
        <p:nvSpPr>
          <p:cNvPr id="131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All of the estimation methods are susceptible to error, and require accurate historical data to be useful within the context of the organization</a:t>
            </a:r>
          </a:p>
          <a:p>
            <a:r>
              <a:rPr lang="en-US" altLang="en-US"/>
              <a:t>When developers and estimators use the same “proxy” for effort, there is more confidence in the estimate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23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Recommended Reading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“The Death of Agile” blog</a:t>
            </a:r>
          </a:p>
          <a:p>
            <a:r>
              <a:rPr lang="en-US" altLang="en-US"/>
              <a:t>“Agile Hippies and The Death of the Iteration” blog</a:t>
            </a:r>
          </a:p>
          <a:p>
            <a:r>
              <a:rPr lang="en-US" altLang="en-US"/>
              <a:t>Story Point Inflation</a:t>
            </a:r>
          </a:p>
        </p:txBody>
      </p:sp>
      <p:sp>
        <p:nvSpPr>
          <p:cNvPr id="132100" name="TextBox 5"/>
          <p:cNvSpPr txBox="1">
            <a:spLocks noChangeArrowheads="1"/>
          </p:cNvSpPr>
          <p:nvPr/>
        </p:nvSpPr>
        <p:spPr bwMode="auto">
          <a:xfrm>
            <a:off x="6781800" y="4953000"/>
            <a:ext cx="22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24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Endnotes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i="1"/>
              <a:t>1, 2, 4, 10, 11: </a:t>
            </a:r>
            <a:r>
              <a:rPr lang="en-US" altLang="en-US" sz="2400"/>
              <a:t>Larman, C. (2010). </a:t>
            </a:r>
            <a:r>
              <a:rPr lang="en-US" altLang="en-US" sz="2400" i="1"/>
              <a:t>Agile and Iterative Development: A Manager's Guide.</a:t>
            </a:r>
            <a:r>
              <a:rPr lang="en-US" altLang="en-US" sz="2400"/>
              <a:t> </a:t>
            </a:r>
          </a:p>
          <a:p>
            <a:r>
              <a:rPr lang="en-US" altLang="en-US" sz="2400" i="1"/>
              <a:t>3: </a:t>
            </a:r>
            <a:r>
              <a:rPr lang="en-US" altLang="en-US" sz="2400"/>
              <a:t>Kilgore, J. (2012). Senior Associate, Kalman &amp; Company, Inc.</a:t>
            </a:r>
          </a:p>
          <a:p>
            <a:r>
              <a:rPr lang="en-US" altLang="en-US" sz="2400" i="1"/>
              <a:t>5, 6, 7, 8: </a:t>
            </a:r>
            <a:r>
              <a:rPr lang="en-US" altLang="en-US" sz="2400"/>
              <a:t>Agile Alliance. (2012). </a:t>
            </a:r>
            <a:r>
              <a:rPr lang="en-US" altLang="en-US" sz="2400" i="1"/>
              <a:t>Agile Alliance</a:t>
            </a:r>
            <a:r>
              <a:rPr lang="en-US" altLang="en-US" sz="2400"/>
              <a:t>. Retrieved 2012, from </a:t>
            </a:r>
            <a:r>
              <a:rPr lang="en-US" altLang="en-US" sz="2400">
                <a:hlinkClick r:id="rId2"/>
              </a:rPr>
              <a:t>http://www.agilealliance.org</a:t>
            </a:r>
            <a:endParaRPr lang="en-US" altLang="en-US" sz="2400"/>
          </a:p>
          <a:p>
            <a:r>
              <a:rPr lang="en-US" altLang="en-US" sz="2400" i="1"/>
              <a:t>9: </a:t>
            </a:r>
            <a:r>
              <a:rPr lang="en-US" altLang="en-US" sz="2400"/>
              <a:t>Coaching, T. L. (n.d.). Rally Software Scaling Software Agility.</a:t>
            </a:r>
          </a:p>
          <a:p>
            <a:r>
              <a:rPr lang="en-US" altLang="en-US" sz="2400" i="1"/>
              <a:t>12: </a:t>
            </a:r>
            <a:r>
              <a:rPr lang="en-US" altLang="en-US" sz="2400"/>
              <a:t>Bittner, K., &amp; Spence, I. (2006). </a:t>
            </a:r>
            <a:r>
              <a:rPr lang="en-US" altLang="en-US" sz="2400" i="1"/>
              <a:t>Managing Iterative Software Development Projects.</a:t>
            </a:r>
            <a:r>
              <a:rPr lang="en-US" altLang="en-US" sz="2400"/>
              <a:t> Addison-Wesley Professional.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25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Additional References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Cohn, M. (2009). </a:t>
            </a:r>
            <a:r>
              <a:rPr lang="en-US" altLang="en-US" sz="2400" i="1"/>
              <a:t>Succeeding with Agile Software Development using Scrum.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Dooley, J. (2011). </a:t>
            </a:r>
            <a:r>
              <a:rPr lang="en-US" altLang="en-US" sz="2400" i="1"/>
              <a:t>Software Development and Professional Practice.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Gack, G. (2010). </a:t>
            </a:r>
            <a:r>
              <a:rPr lang="en-US" altLang="en-US" sz="2400" i="1"/>
              <a:t>Managing the Black Hole.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George, J., &amp; Rodger, J. (2010). </a:t>
            </a:r>
            <a:r>
              <a:rPr lang="en-US" altLang="en-US" sz="2400" i="1"/>
              <a:t>Smart Data (Enterprise Performance Optimization Strategy).</a:t>
            </a:r>
            <a:r>
              <a:rPr lang="en-US" altLang="en-US" sz="2400"/>
              <a:t> </a:t>
            </a:r>
          </a:p>
          <a:p>
            <a:r>
              <a:rPr lang="en-US" altLang="en-US" sz="2400"/>
              <a:t>Royce, W., Bittner, K., &amp; Perrow, M. (2009). </a:t>
            </a:r>
            <a:r>
              <a:rPr lang="en-US" altLang="en-US" sz="2400" i="1"/>
              <a:t>The Economics of Iterative Software Development: Steering Towards Better Business Results.</a:t>
            </a:r>
            <a:r>
              <a:rPr lang="en-US" altLang="en-US" sz="2400"/>
              <a:t> Addision Wesley Professional.</a:t>
            </a:r>
          </a:p>
          <a:p>
            <a:r>
              <a:rPr lang="en-US" altLang="en-US" sz="2400"/>
              <a:t>Smith, G., &amp; Sidky, A. (2009). </a:t>
            </a:r>
            <a:r>
              <a:rPr lang="en-US" altLang="en-US" sz="2400" i="1"/>
              <a:t>Becoming Agile in an Imperfect World.</a:t>
            </a:r>
            <a:r>
              <a:rPr lang="en-US" altLang="en-US" sz="2400"/>
              <a:t> </a:t>
            </a:r>
          </a:p>
          <a:p>
            <a:pPr>
              <a:buFontTx/>
              <a:buNone/>
            </a:pPr>
            <a:endParaRPr lang="en-US" altLang="en-US" sz="2400"/>
          </a:p>
        </p:txBody>
      </p:sp>
      <p:sp>
        <p:nvSpPr>
          <p:cNvPr id="134148" name="TextBox 5"/>
          <p:cNvSpPr txBox="1">
            <a:spLocks noChangeArrowheads="1"/>
          </p:cNvSpPr>
          <p:nvPr/>
        </p:nvSpPr>
        <p:spPr bwMode="auto">
          <a:xfrm>
            <a:off x="6781800" y="4953000"/>
            <a:ext cx="22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26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914400"/>
            <a:ext cx="8153400" cy="5562600"/>
          </a:xfrm>
        </p:spPr>
        <p:txBody>
          <a:bodyPr/>
          <a:lstStyle/>
          <a:p>
            <a:pPr>
              <a:buFont typeface="Times" pitchFamily="-16" charset="0"/>
              <a:buChar char="•"/>
              <a:defRPr/>
            </a:pPr>
            <a:r>
              <a:rPr lang="en-US" dirty="0"/>
              <a:t>Bob Hunt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kern="1200" dirty="0">
                <a:ea typeface="+mn-ea"/>
                <a:cs typeface="Courier New"/>
              </a:rPr>
              <a:t>Email: </a:t>
            </a:r>
            <a:r>
              <a:rPr lang="en-US" sz="1800" kern="1200" dirty="0">
                <a:ea typeface="+mn-ea"/>
                <a:cs typeface="Courier New"/>
                <a:hlinkClick r:id="rId2"/>
              </a:rPr>
              <a:t>BHunt@Galorath.com</a:t>
            </a:r>
            <a:endParaRPr lang="en-US" sz="1800" kern="1200" dirty="0">
              <a:ea typeface="+mn-ea"/>
              <a:cs typeface="Courier New"/>
            </a:endParaRP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kern="1200" dirty="0">
                <a:ea typeface="+mn-ea"/>
                <a:cs typeface="Courier New"/>
              </a:rPr>
              <a:t>Phone: 703.201.0651</a:t>
            </a:r>
          </a:p>
          <a:p>
            <a:pPr marL="342900" lvl="1" indent="-342900">
              <a:buSzPct val="135000"/>
              <a:buFont typeface="Times" pitchFamily="-16" charset="0"/>
              <a:buChar char="•"/>
              <a:defRPr/>
            </a:pPr>
            <a:r>
              <a:rPr lang="en-US" sz="2200" kern="1200" dirty="0">
                <a:ea typeface="+mn-ea"/>
                <a:cs typeface="Courier New"/>
              </a:rPr>
              <a:t>Mike Thompson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kern="1200" dirty="0">
                <a:ea typeface="+mn-ea"/>
                <a:cs typeface="Courier New"/>
              </a:rPr>
              <a:t>Email: </a:t>
            </a:r>
            <a:r>
              <a:rPr lang="en-US" sz="1800" kern="1200" dirty="0">
                <a:ea typeface="+mn-ea"/>
                <a:cs typeface="Courier New"/>
                <a:hlinkClick r:id="rId3"/>
              </a:rPr>
              <a:t>mthompson@galorath.com</a:t>
            </a:r>
            <a:endParaRPr lang="en-US" sz="1800" kern="1200" dirty="0">
              <a:ea typeface="+mn-ea"/>
              <a:cs typeface="Courier New"/>
            </a:endParaRP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kern="1200" dirty="0">
                <a:ea typeface="+mn-ea"/>
                <a:cs typeface="Courier New"/>
              </a:rPr>
              <a:t>Phone:  301.904.1103</a:t>
            </a:r>
          </a:p>
          <a:p>
            <a:pPr marL="342900" lvl="1" indent="-342900">
              <a:buSzPct val="135000"/>
              <a:buFont typeface="Times" pitchFamily="-16" charset="0"/>
              <a:buChar char="•"/>
              <a:defRPr/>
            </a:pPr>
            <a:r>
              <a:rPr lang="en-US" sz="2200" kern="1200" dirty="0">
                <a:ea typeface="+mn-ea"/>
                <a:cs typeface="Courier New"/>
              </a:rPr>
              <a:t>Gordon Kranz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kern="1200" dirty="0">
                <a:ea typeface="+mn-ea"/>
                <a:cs typeface="Courier New"/>
              </a:rPr>
              <a:t>Email: gmkranz@eipm-llc.com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kern="1200" dirty="0">
                <a:ea typeface="+mn-ea"/>
                <a:cs typeface="Courier New"/>
              </a:rPr>
              <a:t>Phone: 571.268.8168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27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2015 Copyright Galorath Federal Incorporated</a:t>
            </a:r>
            <a:r>
              <a:rPr lang="en-US" altLang="en-US" sz="1200">
                <a:latin typeface="Times" panose="02020603050405020304" pitchFamily="18" charset="0"/>
              </a:rPr>
              <a:t>				   </a:t>
            </a:r>
            <a:fld id="{4B64B327-0714-48F8-88F1-DC45D023C759}" type="slidenum">
              <a:rPr lang="en-US" altLang="en-US" sz="1200" smtClean="0">
                <a:latin typeface="Times" panose="02020603050405020304" pitchFamily="18" charset="0"/>
              </a:rPr>
              <a:pPr>
                <a:defRPr/>
              </a:pPr>
              <a:t>28</a:t>
            </a:fld>
            <a:endParaRPr lang="en-US" altLang="en-US" sz="12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75075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IT Project Success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0600" y="202485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Figure 1.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Distribution of Success and Failure Across Project Sizes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en-US" altLang="en-US" sz="155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Source: Gartner (June 2012)</a:t>
            </a:r>
          </a:p>
        </p:txBody>
      </p:sp>
      <p:pic>
        <p:nvPicPr>
          <p:cNvPr id="1026" name="Picture 2" descr="http://thisiswhatgoodlookslike.files.wordpress.com/2012/06/gartner-fig-1.jpg?w=750&amp;h=3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52499"/>
            <a:ext cx="4762500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isiswhatgoodlookslike.files.wordpress.com/2012/06/gartner-fig-2.jpg?w=750&amp;h=38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89326"/>
            <a:ext cx="4762500" cy="246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29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9525" y="1406565"/>
            <a:ext cx="1606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 to 30% Failures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6743700" y="4267200"/>
            <a:ext cx="266700" cy="9144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5975" y="4168816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they fail</a:t>
            </a:r>
          </a:p>
        </p:txBody>
      </p:sp>
    </p:spTree>
    <p:extLst>
      <p:ext uri="{BB962C8B-B14F-4D97-AF65-F5344CB8AC3E}">
        <p14:creationId xmlns:p14="http://schemas.microsoft.com/office/powerpoint/2010/main" val="3883549841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2209800" y="914400"/>
            <a:ext cx="6692900" cy="5562600"/>
          </a:xfrm>
        </p:spPr>
        <p:txBody>
          <a:bodyPr/>
          <a:lstStyle/>
          <a:p>
            <a:pPr>
              <a:buFont typeface="Times" panose="02020603050405020304" pitchFamily="18" charset="0"/>
              <a:buNone/>
            </a:pPr>
            <a:endParaRPr lang="en-US" altLang="en-US" sz="700" dirty="0">
              <a:solidFill>
                <a:srgbClr val="245D99"/>
              </a:solidFill>
            </a:endParaRPr>
          </a:p>
          <a:p>
            <a:pPr>
              <a:buFont typeface="Times" panose="02020603050405020304" pitchFamily="18" charset="0"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Manifesto for Agile Software Development   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sz="1800" dirty="0">
                <a:solidFill>
                  <a:srgbClr val="245D99"/>
                </a:solidFill>
              </a:rPr>
              <a:t>   “</a:t>
            </a:r>
            <a:r>
              <a:rPr lang="en-US" altLang="en-US" sz="1800" i="1" dirty="0">
                <a:solidFill>
                  <a:srgbClr val="245D99"/>
                </a:solidFill>
              </a:rPr>
              <a:t>We are uncovering better ways of developing </a:t>
            </a:r>
            <a:br>
              <a:rPr lang="en-US" altLang="en-US" sz="1800" i="1" dirty="0">
                <a:solidFill>
                  <a:srgbClr val="245D99"/>
                </a:solidFill>
              </a:rPr>
            </a:br>
            <a:r>
              <a:rPr lang="en-US" altLang="en-US" sz="1800" i="1" dirty="0">
                <a:solidFill>
                  <a:srgbClr val="245D99"/>
                </a:solidFill>
              </a:rPr>
              <a:t>software by doing it and helping others do it. 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sz="1800" i="1" dirty="0">
                <a:solidFill>
                  <a:srgbClr val="245D99"/>
                </a:solidFill>
              </a:rPr>
              <a:t>	Through this work we have come to value: </a:t>
            </a:r>
          </a:p>
          <a:p>
            <a:pPr>
              <a:buFont typeface="Times" panose="02020603050405020304" pitchFamily="18" charset="0"/>
              <a:buNone/>
            </a:pPr>
            <a:r>
              <a:rPr lang="en-US" altLang="en-US" sz="1800" i="1" dirty="0">
                <a:solidFill>
                  <a:srgbClr val="245D99"/>
                </a:solidFill>
              </a:rPr>
              <a:t>    Individuals and interactions over processes and tools </a:t>
            </a:r>
            <a:br>
              <a:rPr lang="en-US" altLang="en-US" sz="1800" i="1" dirty="0">
                <a:solidFill>
                  <a:srgbClr val="245D99"/>
                </a:solidFill>
              </a:rPr>
            </a:br>
            <a:r>
              <a:rPr lang="en-US" altLang="en-US" sz="1800" i="1" dirty="0">
                <a:solidFill>
                  <a:srgbClr val="245D99"/>
                </a:solidFill>
              </a:rPr>
              <a:t>Working software over comprehensive documentation </a:t>
            </a:r>
            <a:br>
              <a:rPr lang="en-US" altLang="en-US" sz="1800" i="1" dirty="0">
                <a:solidFill>
                  <a:srgbClr val="245D99"/>
                </a:solidFill>
              </a:rPr>
            </a:br>
            <a:r>
              <a:rPr lang="en-US" altLang="en-US" sz="1800" i="1" dirty="0">
                <a:solidFill>
                  <a:srgbClr val="245D99"/>
                </a:solidFill>
              </a:rPr>
              <a:t>Customer collaboration over contract negotiation </a:t>
            </a:r>
            <a:br>
              <a:rPr lang="en-US" altLang="en-US" sz="1800" i="1" dirty="0">
                <a:solidFill>
                  <a:srgbClr val="245D99"/>
                </a:solidFill>
              </a:rPr>
            </a:br>
            <a:r>
              <a:rPr lang="en-US" altLang="en-US" sz="1800" i="1" dirty="0">
                <a:solidFill>
                  <a:srgbClr val="245D99"/>
                </a:solidFill>
              </a:rPr>
              <a:t>Responding to change over following a plan </a:t>
            </a:r>
            <a:r>
              <a:rPr lang="en-US" altLang="en-US" sz="1800" dirty="0">
                <a:solidFill>
                  <a:srgbClr val="245D99"/>
                </a:solidFill>
              </a:rPr>
              <a:t/>
            </a:r>
            <a:br>
              <a:rPr lang="en-US" altLang="en-US" sz="1800" dirty="0">
                <a:solidFill>
                  <a:srgbClr val="245D99"/>
                </a:solidFill>
              </a:rPr>
            </a:br>
            <a:endParaRPr lang="en-US" altLang="en-US" sz="1800" i="1" dirty="0">
              <a:solidFill>
                <a:srgbClr val="245D99"/>
              </a:solidFill>
            </a:endParaRPr>
          </a:p>
          <a:p>
            <a:pPr>
              <a:buFont typeface="Times" panose="02020603050405020304" pitchFamily="18" charset="0"/>
              <a:buNone/>
            </a:pPr>
            <a:r>
              <a:rPr lang="en-US" altLang="en-US" sz="1800" i="1" dirty="0">
                <a:solidFill>
                  <a:srgbClr val="245D99"/>
                </a:solidFill>
              </a:rPr>
              <a:t>	That is, while there is value in the items on </a:t>
            </a:r>
            <a:br>
              <a:rPr lang="en-US" altLang="en-US" sz="1800" i="1" dirty="0">
                <a:solidFill>
                  <a:srgbClr val="245D99"/>
                </a:solidFill>
              </a:rPr>
            </a:br>
            <a:r>
              <a:rPr lang="en-US" altLang="en-US" sz="1800" i="1" dirty="0">
                <a:solidFill>
                  <a:srgbClr val="245D99"/>
                </a:solidFill>
              </a:rPr>
              <a:t>the right, we value the items on the left more</a:t>
            </a:r>
            <a:r>
              <a:rPr lang="en-US" altLang="en-US" sz="1800" dirty="0">
                <a:solidFill>
                  <a:srgbClr val="245D99"/>
                </a:solidFill>
              </a:rPr>
              <a:t>.”</a:t>
            </a:r>
            <a:r>
              <a:rPr lang="en-US" altLang="en-US" sz="1800" dirty="0"/>
              <a:t> 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13314" name="Picture 4" descr="C:\Documents and Settings\ddewitt\Local Settings\Temporary Internet Files\Content.IE5\REN1PLF6\MPj04048900000[1]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 bwMode="auto">
          <a:xfrm>
            <a:off x="76200" y="1143000"/>
            <a:ext cx="3040380" cy="21717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92164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477000" cy="609600"/>
          </a:xfrm>
        </p:spPr>
        <p:txBody>
          <a:bodyPr/>
          <a:lstStyle/>
          <a:p>
            <a:pPr algn="ctr"/>
            <a:r>
              <a:rPr lang="en-US" altLang="en-US" sz="2400" dirty="0"/>
              <a:t>How Formal Is Agile?</a:t>
            </a: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209800" y="5334000"/>
            <a:ext cx="6705600" cy="707886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Agile is NOT a Method – it’s a mindset!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Individual Methods are Formal – sort-of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3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30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477000" cy="609600"/>
          </a:xfrm>
        </p:spPr>
        <p:txBody>
          <a:bodyPr/>
          <a:lstStyle/>
          <a:p>
            <a:pPr algn="ctr"/>
            <a:r>
              <a:rPr lang="en-US" altLang="en-US" dirty="0"/>
              <a:t>Five Estimating Methodologies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562600"/>
          </a:xfrm>
        </p:spPr>
        <p:txBody>
          <a:bodyPr/>
          <a:lstStyle/>
          <a:p>
            <a:pPr>
              <a:buFont typeface="Times" pitchFamily="-16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</a:rPr>
              <a:t>Methodology 1: </a:t>
            </a:r>
            <a:r>
              <a:rPr lang="en-US" sz="1800" b="1" dirty="0"/>
              <a:t>Since many Agile programs are fixed price, it is often just a matter of labor rates times quantity</a:t>
            </a:r>
            <a:endParaRPr lang="en-US" sz="1800" b="1" dirty="0">
              <a:solidFill>
                <a:schemeClr val="tx2"/>
              </a:solidFill>
            </a:endParaRPr>
          </a:p>
          <a:p>
            <a:pPr>
              <a:buFont typeface="Times" pitchFamily="-16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</a:rPr>
              <a:t>Methodology 2: </a:t>
            </a:r>
            <a:r>
              <a:rPr lang="en-US" sz="1800" b="1" dirty="0"/>
              <a:t>Simple Build-up approach </a:t>
            </a:r>
            <a:r>
              <a:rPr lang="en-US" sz="1800" dirty="0"/>
              <a:t>based on averages can be defined as: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dirty="0">
                <a:ea typeface="+mn-ea"/>
                <a:cs typeface="+mn-cs"/>
              </a:rPr>
              <a:t>Sprint Team Size (SS) x Sprint length (Sp time) x Number of Sprints (# Sprints)</a:t>
            </a:r>
          </a:p>
          <a:p>
            <a:pPr marL="34290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</a:rPr>
              <a:t>Methodology 3</a:t>
            </a:r>
            <a:r>
              <a:rPr lang="en-US" sz="1800" b="1" dirty="0">
                <a:solidFill>
                  <a:schemeClr val="tx2"/>
                </a:solidFill>
                <a:ea typeface="+mn-ea"/>
                <a:cs typeface="+mn-cs"/>
              </a:rPr>
              <a:t>: </a:t>
            </a:r>
            <a:r>
              <a:rPr lang="en-US" sz="1800" b="1" dirty="0">
                <a:ea typeface="+mn-ea"/>
                <a:cs typeface="+mn-cs"/>
              </a:rPr>
              <a:t>Structured approach </a:t>
            </a:r>
            <a:r>
              <a:rPr lang="en-US" sz="1800" dirty="0">
                <a:ea typeface="+mn-ea"/>
                <a:cs typeface="+mn-cs"/>
              </a:rPr>
              <a:t>based on established “velocity” – most often used internally by the developer since detailed/sensitive data are available to them</a:t>
            </a:r>
          </a:p>
          <a:p>
            <a:pPr marL="34290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</a:rPr>
              <a:t>Methodology 4</a:t>
            </a:r>
            <a:r>
              <a:rPr lang="en-US" sz="1800" b="1" dirty="0">
                <a:solidFill>
                  <a:schemeClr val="tx2"/>
                </a:solidFill>
                <a:ea typeface="+mn-ea"/>
                <a:cs typeface="+mn-cs"/>
              </a:rPr>
              <a:t>: </a:t>
            </a:r>
            <a:r>
              <a:rPr lang="en-US" sz="1800" b="1" dirty="0">
                <a:ea typeface="+mn-ea"/>
                <a:cs typeface="+mn-cs"/>
              </a:rPr>
              <a:t>Automated Models approach </a:t>
            </a:r>
            <a:r>
              <a:rPr lang="en-US" sz="1800" dirty="0">
                <a:ea typeface="+mn-ea"/>
                <a:cs typeface="+mn-cs"/>
              </a:rPr>
              <a:t>based on a size metric – which may be difficult to quantify</a:t>
            </a:r>
          </a:p>
          <a:p>
            <a:pPr marL="342900" lvl="2" indent="-342900">
              <a:buSzPct val="135000"/>
              <a:buFont typeface="Times" pitchFamily="-16" charset="0"/>
              <a:buChar char="•"/>
              <a:defRPr/>
            </a:pPr>
            <a:endParaRPr lang="en-US" sz="1800" dirty="0">
              <a:ea typeface="+mn-ea"/>
              <a:cs typeface="+mn-cs"/>
            </a:endParaRPr>
          </a:p>
          <a:p>
            <a:pPr marL="342900" lvl="2" indent="-342900">
              <a:buSzPct val="135000"/>
              <a:buFont typeface="Times" pitchFamily="-16" charset="0"/>
              <a:buChar char="•"/>
              <a:defRPr/>
            </a:pPr>
            <a:endParaRPr lang="en-US" sz="1800" dirty="0">
              <a:ea typeface="+mn-ea"/>
              <a:cs typeface="+mn-cs"/>
            </a:endParaRPr>
          </a:p>
          <a:p>
            <a:pPr marL="34290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</a:rPr>
              <a:t>Methodology 5</a:t>
            </a:r>
            <a:r>
              <a:rPr lang="en-US" sz="1800" b="1" dirty="0">
                <a:solidFill>
                  <a:schemeClr val="tx2"/>
                </a:solidFill>
                <a:ea typeface="+mn-ea"/>
                <a:cs typeface="+mn-cs"/>
              </a:rPr>
              <a:t>: </a:t>
            </a:r>
            <a:r>
              <a:rPr lang="en-US" sz="1800" b="1" dirty="0">
                <a:ea typeface="+mn-ea"/>
                <a:cs typeface="+mn-cs"/>
              </a:rPr>
              <a:t>Factor/Complexity approach </a:t>
            </a:r>
            <a:r>
              <a:rPr lang="en-US" sz="1800" dirty="0">
                <a:ea typeface="+mn-ea"/>
                <a:cs typeface="+mn-cs"/>
              </a:rPr>
              <a:t>based on data generated in early iterations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2057400" y="4575734"/>
            <a:ext cx="1254125" cy="771525"/>
            <a:chOff x="1115550" y="4120290"/>
            <a:chExt cx="4416575" cy="168982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574940" y="4120290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806840" y="5502870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459725" y="554127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958990" y="554127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573470" y="5502870"/>
              <a:ext cx="345645" cy="30724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4149545" y="554127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148075" y="554127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610405" y="554127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266230" y="5195630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653220" y="515722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766965" y="5195630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229295" y="515722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842305" y="5195630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303165" y="5195630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3535065" y="484998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997395" y="4811580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115550" y="554127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728560" y="446593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152485" y="4465935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421320" y="4811580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883650" y="4811580"/>
              <a:ext cx="384050" cy="26883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45000"/>
                </a:spcBef>
                <a:buClr>
                  <a:schemeClr val="tx2"/>
                </a:buClr>
                <a:buSzPct val="135000"/>
                <a:buFont typeface="Times" panose="02020603050405020304" pitchFamily="18" charset="0"/>
                <a:buChar char="•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4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45000"/>
                </a:spcBef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2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  <p:pic>
        <p:nvPicPr>
          <p:cNvPr id="31" name="Picture 4" descr="Plot of the Rayleigh PDF">
            <a:hlinkClick r:id="rId2" tooltip="Plot of the Rayleigh PDF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38" y="4454002"/>
            <a:ext cx="1231011" cy="92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304719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measure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2104162" y="2362199"/>
            <a:ext cx="11311408" cy="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127295"/>
              </p:ext>
            </p:extLst>
          </p:nvPr>
        </p:nvGraphicFramePr>
        <p:xfrm>
          <a:off x="685800" y="1219200"/>
          <a:ext cx="8391916" cy="449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9966888" imgH="5532120" progId="Excel.Sheet.12">
                  <p:embed/>
                </p:oleObj>
              </mc:Choice>
              <mc:Fallback>
                <p:oleObj name="Worksheet" r:id="rId3" imgW="9966888" imgH="553212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8391916" cy="4496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31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939904550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Software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6" charset="0"/>
              <a:buChar char="•"/>
              <a:defRPr/>
            </a:pPr>
            <a:r>
              <a:rPr lang="en-US" sz="2400" dirty="0"/>
              <a:t>While there are many approaches to Software Development, they can generally be placed into 2 categories: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ea typeface="+mn-ea"/>
                <a:cs typeface="+mn-cs"/>
              </a:rPr>
              <a:t>Plan Driven </a:t>
            </a:r>
            <a:r>
              <a:rPr lang="en-US" sz="2000" dirty="0">
                <a:ea typeface="+mn-ea"/>
                <a:cs typeface="+mn-cs"/>
              </a:rPr>
              <a:t>– following a version of the Waterfall Development Process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ea typeface="+mn-ea"/>
                <a:cs typeface="+mn-cs"/>
              </a:rPr>
              <a:t>Iterative Driven </a:t>
            </a:r>
            <a:r>
              <a:rPr lang="en-US" sz="2000" dirty="0">
                <a:ea typeface="+mn-ea"/>
                <a:cs typeface="+mn-cs"/>
              </a:rPr>
              <a:t>– following a “</a:t>
            </a:r>
            <a:r>
              <a:rPr lang="en-US" sz="2000" dirty="0">
                <a:solidFill>
                  <a:srgbClr val="FF0000"/>
                </a:solidFill>
                <a:ea typeface="+mn-ea"/>
                <a:cs typeface="+mn-cs"/>
              </a:rPr>
              <a:t>version”</a:t>
            </a:r>
            <a:r>
              <a:rPr lang="en-US" sz="2000" dirty="0">
                <a:ea typeface="+mn-ea"/>
                <a:cs typeface="+mn-cs"/>
              </a:rPr>
              <a:t> of the Agile Development Process</a:t>
            </a:r>
          </a:p>
          <a:p>
            <a:pPr marL="342900" lvl="1" indent="-342900">
              <a:buSzPct val="135000"/>
              <a:buFont typeface="Times" pitchFamily="-16" charset="0"/>
              <a:buChar char="•"/>
              <a:defRPr/>
            </a:pPr>
            <a:r>
              <a:rPr lang="en-US" sz="2400" dirty="0">
                <a:ea typeface="+mn-ea"/>
                <a:cs typeface="+mn-cs"/>
              </a:rPr>
              <a:t>Plan Drive programs have an assumption of some reliable/realistic size metric, for example: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Source Lines of Code (SLOC)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Function Points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2000" dirty="0">
                <a:ea typeface="+mn-ea"/>
                <a:cs typeface="+mn-cs"/>
              </a:rPr>
              <a:t>Use Cases, User Stories, Web Pages</a:t>
            </a:r>
            <a:endParaRPr lang="en-US" sz="1800" dirty="0">
              <a:ea typeface="+mn-ea"/>
              <a:cs typeface="+mn-cs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32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322650774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/>
              <a:t>What is Agile Software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6" charset="0"/>
              <a:buChar char="•"/>
              <a:defRPr/>
            </a:pPr>
            <a:r>
              <a:rPr lang="en-US" sz="2800" dirty="0"/>
              <a:t>In the late 1990s, several methodologies received increasing public attention</a:t>
            </a:r>
          </a:p>
          <a:p>
            <a:pPr>
              <a:buFont typeface="Times" pitchFamily="-16" charset="0"/>
              <a:buChar char="•"/>
              <a:defRPr/>
            </a:pPr>
            <a:r>
              <a:rPr lang="en-US" sz="2800" dirty="0"/>
              <a:t>Each had a different combination of old, new, and transmuted old ideas, but they all emphasized: 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dirty="0">
                <a:ea typeface="+mn-ea"/>
                <a:cs typeface="+mn-cs"/>
              </a:rPr>
              <a:t>Close collaboration between the programmer and business experts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dirty="0">
                <a:ea typeface="+mn-ea"/>
                <a:cs typeface="+mn-cs"/>
              </a:rPr>
              <a:t>Face-to-face communication (as more efficient than written documentation)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dirty="0">
                <a:ea typeface="+mn-ea"/>
                <a:cs typeface="+mn-cs"/>
              </a:rPr>
              <a:t>Frequent delivery of new deployable business value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dirty="0">
                <a:ea typeface="+mn-ea"/>
                <a:cs typeface="+mn-cs"/>
              </a:rPr>
              <a:t>Tight, self-organizing teams</a:t>
            </a:r>
          </a:p>
          <a:p>
            <a:pPr marL="742950" lvl="2" indent="-342900">
              <a:buSzPct val="135000"/>
              <a:buFont typeface="Times" pitchFamily="-16" charset="0"/>
              <a:buChar char="•"/>
              <a:defRPr/>
            </a:pPr>
            <a:r>
              <a:rPr lang="en-US" sz="1800" dirty="0">
                <a:ea typeface="+mn-ea"/>
                <a:cs typeface="+mn-cs"/>
              </a:rPr>
              <a:t>And ways to craft the code and the team such that the inevitable requirements churn was not a crisis</a:t>
            </a:r>
          </a:p>
        </p:txBody>
      </p:sp>
      <p:sp>
        <p:nvSpPr>
          <p:cNvPr id="90116" name="TextBox 5"/>
          <p:cNvSpPr txBox="1">
            <a:spLocks noChangeArrowheads="1"/>
          </p:cNvSpPr>
          <p:nvPr/>
        </p:nvSpPr>
        <p:spPr bwMode="auto">
          <a:xfrm>
            <a:off x="6781800" y="4953000"/>
            <a:ext cx="228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33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834297039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436" y="4665576"/>
            <a:ext cx="9033063" cy="14711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NON-AGILE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010" y="1041399"/>
            <a:ext cx="9000489" cy="34981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4053" y="1167473"/>
            <a:ext cx="7687547" cy="11063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04890" y="1271679"/>
            <a:ext cx="759798" cy="942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R3 PBR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4610" y="1271680"/>
            <a:ext cx="1041375" cy="942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R3 CDR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74089" y="1271681"/>
            <a:ext cx="800210" cy="942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R3 PDR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89769" y="1271679"/>
            <a:ext cx="587697" cy="942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R5 PBR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77932" y="1271679"/>
            <a:ext cx="1055231" cy="942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R5 CDR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4566" y="1271680"/>
            <a:ext cx="824551" cy="942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R5 PDR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14754" y="1271680"/>
            <a:ext cx="777806" cy="942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R2 PBR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30589" y="1271681"/>
            <a:ext cx="785552" cy="942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R2 CDR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9110" y="1271682"/>
            <a:ext cx="803802" cy="942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R2 PDR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77484" y="134846"/>
            <a:ext cx="6904831" cy="436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Agile – System View</a:t>
            </a:r>
            <a:endParaRPr lang="en-US" sz="1800" dirty="0"/>
          </a:p>
        </p:txBody>
      </p:sp>
      <p:sp>
        <p:nvSpPr>
          <p:cNvPr id="18" name="Left Bracket 17"/>
          <p:cNvSpPr/>
          <p:nvPr/>
        </p:nvSpPr>
        <p:spPr>
          <a:xfrm>
            <a:off x="677485" y="1079500"/>
            <a:ext cx="195258" cy="2362198"/>
          </a:xfrm>
          <a:prstGeom prst="leftBracket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Left Bracket 18"/>
          <p:cNvSpPr/>
          <p:nvPr/>
        </p:nvSpPr>
        <p:spPr>
          <a:xfrm>
            <a:off x="677485" y="3517898"/>
            <a:ext cx="203317" cy="1039397"/>
          </a:xfrm>
          <a:prstGeom prst="leftBracket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Left Bracket 19"/>
          <p:cNvSpPr/>
          <p:nvPr/>
        </p:nvSpPr>
        <p:spPr>
          <a:xfrm>
            <a:off x="677485" y="4705350"/>
            <a:ext cx="198237" cy="1371600"/>
          </a:xfrm>
          <a:prstGeom prst="leftBracket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-269726" y="2186612"/>
            <a:ext cx="1717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Application Development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341545" y="3660144"/>
            <a:ext cx="495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Data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400000">
            <a:off x="36745" y="5196844"/>
            <a:ext cx="1104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Infrastructure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0010" y="4617048"/>
            <a:ext cx="9000489" cy="10757"/>
          </a:xfrm>
          <a:prstGeom prst="line">
            <a:avLst/>
          </a:prstGeom>
          <a:ln w="508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5400000">
            <a:off x="-985775" y="2365312"/>
            <a:ext cx="262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</a:rPr>
              <a:t>AGILE TERRITORY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04053" y="2328407"/>
            <a:ext cx="7687547" cy="1037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00506" y="1141257"/>
            <a:ext cx="326707" cy="2224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>
                <a:latin typeface="Calibri" panose="020F0502020204030204" pitchFamily="34" charset="0"/>
              </a:rPr>
              <a:t>Full Application Fit/Gap</a:t>
            </a:r>
          </a:p>
        </p:txBody>
      </p:sp>
      <p:sp>
        <p:nvSpPr>
          <p:cNvPr id="28" name="TextBox 27"/>
          <p:cNvSpPr txBox="1"/>
          <p:nvPr/>
        </p:nvSpPr>
        <p:spPr>
          <a:xfrm rot="5400000">
            <a:off x="960484" y="1747750"/>
            <a:ext cx="89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Personnel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1176300" y="2808519"/>
            <a:ext cx="495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Pay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0506" y="3580674"/>
            <a:ext cx="326707" cy="2496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>
                <a:latin typeface="Calibri" panose="020F0502020204030204" pitchFamily="34" charset="0"/>
              </a:rPr>
              <a:t>SI Tools Fit/Gap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25097" y="2398382"/>
            <a:ext cx="2447983" cy="897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R2 RRE Prep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95195" y="2398382"/>
            <a:ext cx="2447983" cy="897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R3 RRE Prep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07268" y="2401880"/>
            <a:ext cx="587697" cy="8935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R4 PBR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61902" y="2401882"/>
            <a:ext cx="776955" cy="8935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R4 PDR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63380" y="2401881"/>
            <a:ext cx="1015037" cy="8935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R4 CDR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15572" y="6069442"/>
            <a:ext cx="5971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</a:rPr>
              <a:t>DEVELOP ON CADENCE, RELEASE ON DEMAND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33703" y="3557680"/>
            <a:ext cx="685138" cy="480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R3 PBR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88515" y="3557681"/>
            <a:ext cx="1036753" cy="480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R3 CDR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907261" y="3557682"/>
            <a:ext cx="767038" cy="480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R3 PDR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11771" y="3557681"/>
            <a:ext cx="771030" cy="480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R2 PBR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34796" y="3557682"/>
            <a:ext cx="776974" cy="480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R2 CDR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519585" y="3557683"/>
            <a:ext cx="806835" cy="4809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R2 PDR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24001" y="3752125"/>
            <a:ext cx="807908" cy="22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Prelim Data Maps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333257" y="3752125"/>
            <a:ext cx="829043" cy="226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Final Data Maps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24772" y="3752125"/>
            <a:ext cx="761428" cy="226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Build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15514" y="3752125"/>
            <a:ext cx="770786" cy="226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Prelim Data Maps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13008" y="3752125"/>
            <a:ext cx="1001992" cy="226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Final Data Maps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43575" y="3752124"/>
            <a:ext cx="633663" cy="226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Build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334370" y="3557743"/>
            <a:ext cx="552952" cy="480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R5 PBR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298621" y="3557744"/>
            <a:ext cx="1028580" cy="480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R5 CDR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458069" y="3557745"/>
            <a:ext cx="840552" cy="4808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R5 PDR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464688" y="3742599"/>
            <a:ext cx="821937" cy="2343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Prelim Data Maps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310771" y="3742599"/>
            <a:ext cx="1014079" cy="2343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Final Data Maps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343250" y="3742599"/>
            <a:ext cx="524525" cy="226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Build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334370" y="4064717"/>
            <a:ext cx="552952" cy="47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R4 PBR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255737" y="4064718"/>
            <a:ext cx="1078633" cy="47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R4 CDR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458069" y="4064719"/>
            <a:ext cx="776955" cy="4747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R4 PDR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457267" y="4257230"/>
            <a:ext cx="767162" cy="2343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Prelim Data Maps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260512" y="4257230"/>
            <a:ext cx="1050370" cy="2343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Final Data Maps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334375" y="4257231"/>
            <a:ext cx="541887" cy="226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Build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496868" y="4705351"/>
            <a:ext cx="7315200" cy="1371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Cybersecurity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496868" y="4886668"/>
            <a:ext cx="7315200" cy="1371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Environments Systems Management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496868" y="5067985"/>
            <a:ext cx="7315200" cy="1371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Configuration Management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496868" y="5249302"/>
            <a:ext cx="7315200" cy="1371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Systems Engineering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496868" y="5430619"/>
            <a:ext cx="7315200" cy="1371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Auditing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496868" y="5611936"/>
            <a:ext cx="7315200" cy="1371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Lifecycle Management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496868" y="5793253"/>
            <a:ext cx="7315200" cy="1371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Integrated Logistics Support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496868" y="5974568"/>
            <a:ext cx="7315200" cy="1371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</a:rPr>
              <a:t>Government Testing</a:t>
            </a:r>
          </a:p>
        </p:txBody>
      </p:sp>
      <p:sp>
        <p:nvSpPr>
          <p:cNvPr id="69" name="Right Arrow 68"/>
          <p:cNvSpPr/>
          <p:nvPr/>
        </p:nvSpPr>
        <p:spPr>
          <a:xfrm>
            <a:off x="1734643" y="2189036"/>
            <a:ext cx="7148308" cy="21709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Cumulative/Regression Personnel PLT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880619" y="2225978"/>
            <a:ext cx="53370" cy="1681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892541" y="3373120"/>
            <a:ext cx="53370" cy="1681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954345" y="673101"/>
            <a:ext cx="73836" cy="5480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>
                <a:latin typeface="Calibri" panose="020F0502020204030204" pitchFamily="34" charset="0"/>
              </a:rPr>
              <a:t>                                   Release 3.0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876262" y="698500"/>
            <a:ext cx="45719" cy="3175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49877" y="4419881"/>
            <a:ext cx="887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</a:rPr>
              <a:t>WATERLINE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859989" y="673101"/>
            <a:ext cx="73836" cy="5480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>
                <a:latin typeface="Calibri" panose="020F0502020204030204" pitchFamily="34" charset="0"/>
              </a:rPr>
              <a:t>                                    Release 1.0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404674" y="691262"/>
            <a:ext cx="73836" cy="54809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>
                <a:latin typeface="Calibri" panose="020F0502020204030204" pitchFamily="34" charset="0"/>
              </a:rPr>
              <a:t>                                  Release 2.0</a:t>
            </a:r>
          </a:p>
        </p:txBody>
      </p:sp>
      <p:sp>
        <p:nvSpPr>
          <p:cNvPr id="77" name="Right Arrow 76"/>
          <p:cNvSpPr/>
          <p:nvPr/>
        </p:nvSpPr>
        <p:spPr>
          <a:xfrm>
            <a:off x="330200" y="698500"/>
            <a:ext cx="8535808" cy="3175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Legacy System Sunset Order</a:t>
            </a:r>
          </a:p>
        </p:txBody>
      </p:sp>
      <p:sp>
        <p:nvSpPr>
          <p:cNvPr id="78" name="Right Arrow 77"/>
          <p:cNvSpPr/>
          <p:nvPr/>
        </p:nvSpPr>
        <p:spPr>
          <a:xfrm>
            <a:off x="1746565" y="3336178"/>
            <a:ext cx="7148308" cy="21709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Cumulative/Regression Pay PLT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527424" y="1528804"/>
            <a:ext cx="276999" cy="623846"/>
            <a:chOff x="1555999" y="1465678"/>
            <a:chExt cx="276999" cy="623846"/>
          </a:xfrm>
        </p:grpSpPr>
        <p:sp>
          <p:nvSpPr>
            <p:cNvPr id="80" name="Rectangle 79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051088" y="1528804"/>
            <a:ext cx="276999" cy="623846"/>
            <a:chOff x="1555999" y="1465678"/>
            <a:chExt cx="276999" cy="623846"/>
          </a:xfrm>
        </p:grpSpPr>
        <p:sp>
          <p:nvSpPr>
            <p:cNvPr id="83" name="Rectangle 82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836584" y="1528804"/>
            <a:ext cx="276999" cy="623846"/>
            <a:chOff x="1555999" y="1465678"/>
            <a:chExt cx="276999" cy="623846"/>
          </a:xfrm>
        </p:grpSpPr>
        <p:sp>
          <p:nvSpPr>
            <p:cNvPr id="86" name="Rectangle 85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360248" y="1528804"/>
            <a:ext cx="276999" cy="623846"/>
            <a:chOff x="1555999" y="1465678"/>
            <a:chExt cx="276999" cy="623846"/>
          </a:xfrm>
        </p:grpSpPr>
        <p:sp>
          <p:nvSpPr>
            <p:cNvPr id="89" name="Rectangle 88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883912" y="1528804"/>
            <a:ext cx="276999" cy="623846"/>
            <a:chOff x="1555999" y="1465678"/>
            <a:chExt cx="276999" cy="623846"/>
          </a:xfrm>
        </p:grpSpPr>
        <p:sp>
          <p:nvSpPr>
            <p:cNvPr id="92" name="Rectangle 91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407576" y="1528804"/>
            <a:ext cx="276999" cy="623846"/>
            <a:chOff x="1555999" y="1465678"/>
            <a:chExt cx="276999" cy="623846"/>
          </a:xfrm>
        </p:grpSpPr>
        <p:sp>
          <p:nvSpPr>
            <p:cNvPr id="95" name="Rectangle 94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931240" y="1528804"/>
            <a:ext cx="276999" cy="623846"/>
            <a:chOff x="1555999" y="1465678"/>
            <a:chExt cx="276999" cy="623846"/>
          </a:xfrm>
        </p:grpSpPr>
        <p:sp>
          <p:nvSpPr>
            <p:cNvPr id="98" name="Rectangle 97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454904" y="1528804"/>
            <a:ext cx="276999" cy="623846"/>
            <a:chOff x="1555999" y="1465678"/>
            <a:chExt cx="276999" cy="623846"/>
          </a:xfrm>
        </p:grpSpPr>
        <p:sp>
          <p:nvSpPr>
            <p:cNvPr id="101" name="Rectangle 100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5978568" y="1528804"/>
            <a:ext cx="276999" cy="623846"/>
            <a:chOff x="1555999" y="1465678"/>
            <a:chExt cx="276999" cy="623846"/>
          </a:xfrm>
        </p:grpSpPr>
        <p:sp>
          <p:nvSpPr>
            <p:cNvPr id="104" name="Rectangle 103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6240400" y="1528804"/>
            <a:ext cx="276999" cy="623846"/>
            <a:chOff x="1555999" y="1465678"/>
            <a:chExt cx="276999" cy="623846"/>
          </a:xfrm>
        </p:grpSpPr>
        <p:sp>
          <p:nvSpPr>
            <p:cNvPr id="107" name="Rectangle 106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502232" y="1528804"/>
            <a:ext cx="276999" cy="623846"/>
            <a:chOff x="1555999" y="1465678"/>
            <a:chExt cx="276999" cy="623846"/>
          </a:xfrm>
        </p:grpSpPr>
        <p:sp>
          <p:nvSpPr>
            <p:cNvPr id="110" name="Rectangle 109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764064" y="1528804"/>
            <a:ext cx="276999" cy="623846"/>
            <a:chOff x="1555999" y="1465678"/>
            <a:chExt cx="276999" cy="623846"/>
          </a:xfrm>
        </p:grpSpPr>
        <p:sp>
          <p:nvSpPr>
            <p:cNvPr id="113" name="Rectangle 112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025896" y="1528804"/>
            <a:ext cx="276999" cy="623846"/>
            <a:chOff x="1555999" y="1465678"/>
            <a:chExt cx="276999" cy="623846"/>
          </a:xfrm>
        </p:grpSpPr>
        <p:sp>
          <p:nvSpPr>
            <p:cNvPr id="116" name="Rectangle 115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287728" y="1528804"/>
            <a:ext cx="276999" cy="623846"/>
            <a:chOff x="1555999" y="1465678"/>
            <a:chExt cx="276999" cy="623846"/>
          </a:xfrm>
        </p:grpSpPr>
        <p:sp>
          <p:nvSpPr>
            <p:cNvPr id="119" name="Rectangle 118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549560" y="1528804"/>
            <a:ext cx="276999" cy="623846"/>
            <a:chOff x="1555999" y="1465678"/>
            <a:chExt cx="276999" cy="623846"/>
          </a:xfrm>
        </p:grpSpPr>
        <p:sp>
          <p:nvSpPr>
            <p:cNvPr id="122" name="Rectangle 121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811392" y="1528804"/>
            <a:ext cx="276999" cy="623846"/>
            <a:chOff x="1555999" y="1465678"/>
            <a:chExt cx="276999" cy="623846"/>
          </a:xfrm>
        </p:grpSpPr>
        <p:sp>
          <p:nvSpPr>
            <p:cNvPr id="125" name="Rectangle 124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073224" y="1528804"/>
            <a:ext cx="276999" cy="623846"/>
            <a:chOff x="1555999" y="1465678"/>
            <a:chExt cx="276999" cy="623846"/>
          </a:xfrm>
        </p:grpSpPr>
        <p:sp>
          <p:nvSpPr>
            <p:cNvPr id="128" name="Rectangle 127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335056" y="1528804"/>
            <a:ext cx="276999" cy="623846"/>
            <a:chOff x="1555999" y="1465678"/>
            <a:chExt cx="276999" cy="623846"/>
          </a:xfrm>
        </p:grpSpPr>
        <p:sp>
          <p:nvSpPr>
            <p:cNvPr id="131" name="Rectangle 130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8596898" y="1528804"/>
            <a:ext cx="276999" cy="623846"/>
            <a:chOff x="1555999" y="1465678"/>
            <a:chExt cx="276999" cy="623846"/>
          </a:xfrm>
        </p:grpSpPr>
        <p:sp>
          <p:nvSpPr>
            <p:cNvPr id="134" name="Rectangle 133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2574752" y="1528804"/>
            <a:ext cx="276999" cy="623846"/>
            <a:chOff x="1555999" y="1465678"/>
            <a:chExt cx="276999" cy="623846"/>
          </a:xfrm>
        </p:grpSpPr>
        <p:sp>
          <p:nvSpPr>
            <p:cNvPr id="137" name="Rectangle 136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098416" y="1528804"/>
            <a:ext cx="276999" cy="623846"/>
            <a:chOff x="1555999" y="1465678"/>
            <a:chExt cx="276999" cy="623846"/>
          </a:xfrm>
        </p:grpSpPr>
        <p:sp>
          <p:nvSpPr>
            <p:cNvPr id="140" name="Rectangle 139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622080" y="1528804"/>
            <a:ext cx="276999" cy="623846"/>
            <a:chOff x="1555999" y="1465678"/>
            <a:chExt cx="276999" cy="623846"/>
          </a:xfrm>
        </p:grpSpPr>
        <p:sp>
          <p:nvSpPr>
            <p:cNvPr id="143" name="Rectangle 142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145744" y="1528804"/>
            <a:ext cx="276999" cy="623846"/>
            <a:chOff x="1555999" y="1465678"/>
            <a:chExt cx="276999" cy="623846"/>
          </a:xfrm>
        </p:grpSpPr>
        <p:sp>
          <p:nvSpPr>
            <p:cNvPr id="146" name="Rectangle 145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669408" y="1528804"/>
            <a:ext cx="276999" cy="623846"/>
            <a:chOff x="1555999" y="1465678"/>
            <a:chExt cx="276999" cy="623846"/>
          </a:xfrm>
        </p:grpSpPr>
        <p:sp>
          <p:nvSpPr>
            <p:cNvPr id="149" name="Rectangle 148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193072" y="1528804"/>
            <a:ext cx="276999" cy="623846"/>
            <a:chOff x="1555999" y="1465678"/>
            <a:chExt cx="276999" cy="623846"/>
          </a:xfrm>
        </p:grpSpPr>
        <p:sp>
          <p:nvSpPr>
            <p:cNvPr id="152" name="Rectangle 151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5716736" y="1528804"/>
            <a:ext cx="276999" cy="623846"/>
            <a:chOff x="1555999" y="1465678"/>
            <a:chExt cx="276999" cy="623846"/>
          </a:xfrm>
        </p:grpSpPr>
        <p:sp>
          <p:nvSpPr>
            <p:cNvPr id="155" name="Rectangle 154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1789256" y="1528804"/>
            <a:ext cx="276999" cy="623846"/>
            <a:chOff x="1555999" y="1465678"/>
            <a:chExt cx="276999" cy="623846"/>
          </a:xfrm>
        </p:grpSpPr>
        <p:sp>
          <p:nvSpPr>
            <p:cNvPr id="158" name="Rectangle 157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2312920" y="1528804"/>
            <a:ext cx="276999" cy="623846"/>
            <a:chOff x="1555999" y="1465678"/>
            <a:chExt cx="276999" cy="623846"/>
          </a:xfrm>
        </p:grpSpPr>
        <p:sp>
          <p:nvSpPr>
            <p:cNvPr id="161" name="Rectangle 160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517899" y="2643229"/>
            <a:ext cx="276999" cy="623846"/>
            <a:chOff x="1555999" y="1465678"/>
            <a:chExt cx="276999" cy="623846"/>
          </a:xfrm>
        </p:grpSpPr>
        <p:sp>
          <p:nvSpPr>
            <p:cNvPr id="164" name="Rectangle 163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2041563" y="2643229"/>
            <a:ext cx="276999" cy="623846"/>
            <a:chOff x="1555999" y="1465678"/>
            <a:chExt cx="276999" cy="623846"/>
          </a:xfrm>
        </p:grpSpPr>
        <p:sp>
          <p:nvSpPr>
            <p:cNvPr id="167" name="Rectangle 166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827059" y="2643229"/>
            <a:ext cx="276999" cy="623846"/>
            <a:chOff x="1555999" y="1465678"/>
            <a:chExt cx="276999" cy="623846"/>
          </a:xfrm>
        </p:grpSpPr>
        <p:sp>
          <p:nvSpPr>
            <p:cNvPr id="170" name="Rectangle 169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3350723" y="2643229"/>
            <a:ext cx="276999" cy="623846"/>
            <a:chOff x="1555999" y="1465678"/>
            <a:chExt cx="276999" cy="623846"/>
          </a:xfrm>
        </p:grpSpPr>
        <p:sp>
          <p:nvSpPr>
            <p:cNvPr id="173" name="Rectangle 172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874387" y="2643229"/>
            <a:ext cx="276999" cy="623846"/>
            <a:chOff x="1555999" y="1465678"/>
            <a:chExt cx="276999" cy="623846"/>
          </a:xfrm>
        </p:grpSpPr>
        <p:sp>
          <p:nvSpPr>
            <p:cNvPr id="176" name="Rectangle 175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4398051" y="2643229"/>
            <a:ext cx="276999" cy="623846"/>
            <a:chOff x="1555999" y="1465678"/>
            <a:chExt cx="276999" cy="623846"/>
          </a:xfrm>
        </p:grpSpPr>
        <p:sp>
          <p:nvSpPr>
            <p:cNvPr id="179" name="Rectangle 178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4921715" y="2643229"/>
            <a:ext cx="276999" cy="623846"/>
            <a:chOff x="1555999" y="1465678"/>
            <a:chExt cx="276999" cy="623846"/>
          </a:xfrm>
        </p:grpSpPr>
        <p:sp>
          <p:nvSpPr>
            <p:cNvPr id="182" name="Rectangle 181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445379" y="2643229"/>
            <a:ext cx="276999" cy="623846"/>
            <a:chOff x="1555999" y="1465678"/>
            <a:chExt cx="276999" cy="623846"/>
          </a:xfrm>
        </p:grpSpPr>
        <p:sp>
          <p:nvSpPr>
            <p:cNvPr id="185" name="Rectangle 184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5969043" y="2643229"/>
            <a:ext cx="276999" cy="623846"/>
            <a:chOff x="1555999" y="1465678"/>
            <a:chExt cx="276999" cy="623846"/>
          </a:xfrm>
        </p:grpSpPr>
        <p:sp>
          <p:nvSpPr>
            <p:cNvPr id="188" name="Rectangle 187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6230875" y="2643229"/>
            <a:ext cx="276999" cy="623846"/>
            <a:chOff x="1555999" y="1465678"/>
            <a:chExt cx="276999" cy="623846"/>
          </a:xfrm>
        </p:grpSpPr>
        <p:sp>
          <p:nvSpPr>
            <p:cNvPr id="191" name="Rectangle 190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6492707" y="2643229"/>
            <a:ext cx="276999" cy="623846"/>
            <a:chOff x="1555999" y="1465678"/>
            <a:chExt cx="276999" cy="623846"/>
          </a:xfrm>
        </p:grpSpPr>
        <p:sp>
          <p:nvSpPr>
            <p:cNvPr id="194" name="Rectangle 193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6754539" y="2643229"/>
            <a:ext cx="276999" cy="623846"/>
            <a:chOff x="1555999" y="1465678"/>
            <a:chExt cx="276999" cy="623846"/>
          </a:xfrm>
        </p:grpSpPr>
        <p:sp>
          <p:nvSpPr>
            <p:cNvPr id="197" name="Rectangle 196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7016371" y="2643229"/>
            <a:ext cx="276999" cy="623846"/>
            <a:chOff x="1555999" y="1465678"/>
            <a:chExt cx="276999" cy="623846"/>
          </a:xfrm>
        </p:grpSpPr>
        <p:sp>
          <p:nvSpPr>
            <p:cNvPr id="200" name="Rectangle 199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7278203" y="2643229"/>
            <a:ext cx="276999" cy="623846"/>
            <a:chOff x="1555999" y="1465678"/>
            <a:chExt cx="276999" cy="623846"/>
          </a:xfrm>
        </p:grpSpPr>
        <p:sp>
          <p:nvSpPr>
            <p:cNvPr id="203" name="Rectangle 202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540035" y="2643229"/>
            <a:ext cx="276999" cy="623846"/>
            <a:chOff x="1555999" y="1465678"/>
            <a:chExt cx="276999" cy="623846"/>
          </a:xfrm>
        </p:grpSpPr>
        <p:sp>
          <p:nvSpPr>
            <p:cNvPr id="206" name="Rectangle 205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7801867" y="2643229"/>
            <a:ext cx="276999" cy="623846"/>
            <a:chOff x="1555999" y="1465678"/>
            <a:chExt cx="276999" cy="623846"/>
          </a:xfrm>
        </p:grpSpPr>
        <p:sp>
          <p:nvSpPr>
            <p:cNvPr id="209" name="Rectangle 208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8063699" y="2643229"/>
            <a:ext cx="276999" cy="623846"/>
            <a:chOff x="1555999" y="1465678"/>
            <a:chExt cx="276999" cy="623846"/>
          </a:xfrm>
        </p:grpSpPr>
        <p:sp>
          <p:nvSpPr>
            <p:cNvPr id="212" name="Rectangle 211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8325531" y="2643229"/>
            <a:ext cx="276999" cy="623846"/>
            <a:chOff x="1555999" y="1465678"/>
            <a:chExt cx="276999" cy="623846"/>
          </a:xfrm>
        </p:grpSpPr>
        <p:sp>
          <p:nvSpPr>
            <p:cNvPr id="215" name="Rectangle 214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8587373" y="2643229"/>
            <a:ext cx="276999" cy="623846"/>
            <a:chOff x="1555999" y="1465678"/>
            <a:chExt cx="276999" cy="623846"/>
          </a:xfrm>
        </p:grpSpPr>
        <p:sp>
          <p:nvSpPr>
            <p:cNvPr id="218" name="Rectangle 217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565227" y="2643229"/>
            <a:ext cx="276999" cy="623846"/>
            <a:chOff x="1555999" y="1465678"/>
            <a:chExt cx="276999" cy="623846"/>
          </a:xfrm>
        </p:grpSpPr>
        <p:sp>
          <p:nvSpPr>
            <p:cNvPr id="221" name="Rectangle 220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3088891" y="2643229"/>
            <a:ext cx="276999" cy="623846"/>
            <a:chOff x="1555999" y="1465678"/>
            <a:chExt cx="276999" cy="623846"/>
          </a:xfrm>
        </p:grpSpPr>
        <p:sp>
          <p:nvSpPr>
            <p:cNvPr id="224" name="Rectangle 223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3612555" y="2643229"/>
            <a:ext cx="276999" cy="623846"/>
            <a:chOff x="1555999" y="1465678"/>
            <a:chExt cx="276999" cy="623846"/>
          </a:xfrm>
        </p:grpSpPr>
        <p:sp>
          <p:nvSpPr>
            <p:cNvPr id="227" name="Rectangle 226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4136219" y="2643229"/>
            <a:ext cx="276999" cy="623846"/>
            <a:chOff x="1555999" y="1465678"/>
            <a:chExt cx="276999" cy="623846"/>
          </a:xfrm>
        </p:grpSpPr>
        <p:sp>
          <p:nvSpPr>
            <p:cNvPr id="230" name="Rectangle 229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4659883" y="2643229"/>
            <a:ext cx="276999" cy="623846"/>
            <a:chOff x="1555999" y="1465678"/>
            <a:chExt cx="276999" cy="623846"/>
          </a:xfrm>
        </p:grpSpPr>
        <p:sp>
          <p:nvSpPr>
            <p:cNvPr id="233" name="Rectangle 232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183547" y="2643229"/>
            <a:ext cx="276999" cy="623846"/>
            <a:chOff x="1555999" y="1465678"/>
            <a:chExt cx="276999" cy="623846"/>
          </a:xfrm>
        </p:grpSpPr>
        <p:sp>
          <p:nvSpPr>
            <p:cNvPr id="236" name="Rectangle 235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5707211" y="2643229"/>
            <a:ext cx="276999" cy="623846"/>
            <a:chOff x="1555999" y="1465678"/>
            <a:chExt cx="276999" cy="623846"/>
          </a:xfrm>
        </p:grpSpPr>
        <p:sp>
          <p:nvSpPr>
            <p:cNvPr id="239" name="Rectangle 238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40" name="TextBox 239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779731" y="2643229"/>
            <a:ext cx="276999" cy="623846"/>
            <a:chOff x="1555999" y="1465678"/>
            <a:chExt cx="276999" cy="623846"/>
          </a:xfrm>
        </p:grpSpPr>
        <p:sp>
          <p:nvSpPr>
            <p:cNvPr id="242" name="Rectangle 241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2303395" y="2643229"/>
            <a:ext cx="276999" cy="623846"/>
            <a:chOff x="1555999" y="1465678"/>
            <a:chExt cx="276999" cy="623846"/>
          </a:xfrm>
        </p:grpSpPr>
        <p:sp>
          <p:nvSpPr>
            <p:cNvPr id="245" name="Rectangle 244"/>
            <p:cNvSpPr/>
            <p:nvPr/>
          </p:nvSpPr>
          <p:spPr>
            <a:xfrm>
              <a:off x="1588755" y="1465678"/>
              <a:ext cx="211491" cy="6238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100" dirty="0">
                <a:latin typeface="Calibri" panose="020F0502020204030204" pitchFamily="34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 rot="5400000">
              <a:off x="1382576" y="1639101"/>
              <a:ext cx="6238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</a:rPr>
                <a:t>Epic</a:t>
              </a:r>
            </a:p>
          </p:txBody>
        </p:sp>
      </p:grpSp>
      <p:sp>
        <p:nvSpPr>
          <p:cNvPr id="247" name="Isosceles Triangle 246"/>
          <p:cNvSpPr/>
          <p:nvPr/>
        </p:nvSpPr>
        <p:spPr>
          <a:xfrm>
            <a:off x="2073977" y="2514600"/>
            <a:ext cx="212023" cy="189429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z="110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Spike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248" name="Isosceles Triangle 247"/>
          <p:cNvSpPr/>
          <p:nvPr/>
        </p:nvSpPr>
        <p:spPr>
          <a:xfrm>
            <a:off x="2346298" y="2514600"/>
            <a:ext cx="212023" cy="189429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z="110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Spike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249" name="Isosceles Triangle 248"/>
          <p:cNvSpPr/>
          <p:nvPr/>
        </p:nvSpPr>
        <p:spPr>
          <a:xfrm>
            <a:off x="3064577" y="2514600"/>
            <a:ext cx="212023" cy="189429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z="110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Spike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250" name="Isosceles Triangle 249"/>
          <p:cNvSpPr/>
          <p:nvPr/>
        </p:nvSpPr>
        <p:spPr>
          <a:xfrm>
            <a:off x="3608023" y="2514600"/>
            <a:ext cx="212023" cy="189429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z="110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Spike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251" name="Isosceles Triangle 250"/>
          <p:cNvSpPr/>
          <p:nvPr/>
        </p:nvSpPr>
        <p:spPr>
          <a:xfrm>
            <a:off x="4648200" y="2514600"/>
            <a:ext cx="212023" cy="189429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z="110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Spike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252" name="Isosceles Triangle 251"/>
          <p:cNvSpPr/>
          <p:nvPr/>
        </p:nvSpPr>
        <p:spPr>
          <a:xfrm>
            <a:off x="6200276" y="2514600"/>
            <a:ext cx="212023" cy="189429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z="110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Spike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253" name="Isosceles Triangle 252"/>
          <p:cNvSpPr/>
          <p:nvPr/>
        </p:nvSpPr>
        <p:spPr>
          <a:xfrm>
            <a:off x="7235790" y="2514600"/>
            <a:ext cx="212023" cy="189429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z="110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Spike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254" name="Isosceles Triangle 253"/>
          <p:cNvSpPr/>
          <p:nvPr/>
        </p:nvSpPr>
        <p:spPr>
          <a:xfrm>
            <a:off x="8077812" y="2514600"/>
            <a:ext cx="212023" cy="189429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r"/>
            <a:r>
              <a:rPr lang="en-US" sz="110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Spike</a:t>
            </a:r>
            <a:endParaRPr lang="en-US" sz="1100" dirty="0">
              <a:latin typeface="Calibri" panose="020F050202020403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6461901" y="1501628"/>
            <a:ext cx="164213" cy="171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>
                <a:latin typeface="Calibri" panose="020F0502020204030204" pitchFamily="34" charset="0"/>
              </a:rPr>
              <a:t>Delta Fit/Gap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3957406" y="1501628"/>
            <a:ext cx="177514" cy="1723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>
                <a:latin typeface="Calibri" panose="020F0502020204030204" pitchFamily="34" charset="0"/>
              </a:rPr>
              <a:t>Delta Fit/Gap</a:t>
            </a:r>
          </a:p>
        </p:txBody>
      </p:sp>
      <p:sp>
        <p:nvSpPr>
          <p:cNvPr id="25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74618" y="6567488"/>
            <a:ext cx="7564582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34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516681376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37871"/>
            <a:ext cx="6955257" cy="436563"/>
          </a:xfrm>
        </p:spPr>
        <p:txBody>
          <a:bodyPr/>
          <a:lstStyle/>
          <a:p>
            <a:pPr algn="ctr"/>
            <a:r>
              <a:rPr lang="en-US" dirty="0"/>
              <a:t>Agile Release and Sprint Backlog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>
            <a:stCxn id="192" idx="2"/>
          </p:cNvCxnSpPr>
          <p:nvPr/>
        </p:nvCxnSpPr>
        <p:spPr>
          <a:xfrm>
            <a:off x="5195694" y="2678917"/>
            <a:ext cx="5476" cy="347574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65" idx="2"/>
          </p:cNvCxnSpPr>
          <p:nvPr/>
        </p:nvCxnSpPr>
        <p:spPr>
          <a:xfrm>
            <a:off x="8863107" y="2660496"/>
            <a:ext cx="0" cy="3048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7565" y="1973696"/>
            <a:ext cx="904875" cy="809625"/>
          </a:xfrm>
          <a:prstGeom prst="rect">
            <a:avLst/>
          </a:prstGeom>
        </p:spPr>
      </p:pic>
      <p:sp>
        <p:nvSpPr>
          <p:cNvPr id="9" name="TextBox 13"/>
          <p:cNvSpPr txBox="1"/>
          <p:nvPr/>
        </p:nvSpPr>
        <p:spPr>
          <a:xfrm>
            <a:off x="637062" y="718820"/>
            <a:ext cx="1572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600" dirty="0"/>
              <a:t>Product Backlog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1932" y="1000964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1449" y="1000964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0966" y="1000964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0485" y="997789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1932" y="122018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1449" y="122018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0966" y="122018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10485" y="1217010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932" y="14487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1449" y="14487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0966" y="14487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0485" y="144561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1932" y="16773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1449" y="16773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70966" y="16773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10485" y="167421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1932" y="19059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1449" y="19059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70966" y="19059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10485" y="190281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1932" y="21345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1449" y="21345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0966" y="21345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310485" y="213141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1932" y="23631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31449" y="23631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70966" y="23631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10485" y="236953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278097" y="4159937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517614" y="4159937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757133" y="4159937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78097" y="4388537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517614" y="4388537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57133" y="4388537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8276" y="1982135"/>
            <a:ext cx="904875" cy="8096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3825" y="1973696"/>
            <a:ext cx="904875" cy="80962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25" y="1973696"/>
            <a:ext cx="904875" cy="809625"/>
          </a:xfrm>
          <a:prstGeom prst="rect">
            <a:avLst/>
          </a:prstGeom>
        </p:spPr>
      </p:pic>
      <p:sp>
        <p:nvSpPr>
          <p:cNvPr id="62" name="TextBox 118"/>
          <p:cNvSpPr txBox="1"/>
          <p:nvPr/>
        </p:nvSpPr>
        <p:spPr>
          <a:xfrm>
            <a:off x="1149597" y="5779413"/>
            <a:ext cx="18222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100" dirty="0"/>
              <a:t>User Feedback, </a:t>
            </a:r>
          </a:p>
          <a:p>
            <a:r>
              <a:rPr lang="en-US" sz="1100" dirty="0"/>
              <a:t>Defects, and New Features</a:t>
            </a:r>
          </a:p>
        </p:txBody>
      </p:sp>
      <p:sp>
        <p:nvSpPr>
          <p:cNvPr id="63" name="TextBox 122"/>
          <p:cNvSpPr txBox="1"/>
          <p:nvPr/>
        </p:nvSpPr>
        <p:spPr>
          <a:xfrm>
            <a:off x="4447887" y="1740772"/>
            <a:ext cx="8226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Analyze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Design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Test</a:t>
            </a:r>
          </a:p>
        </p:txBody>
      </p:sp>
      <p:sp>
        <p:nvSpPr>
          <p:cNvPr id="64" name="Right Arrow 63"/>
          <p:cNvSpPr/>
          <p:nvPr/>
        </p:nvSpPr>
        <p:spPr>
          <a:xfrm rot="20977255">
            <a:off x="5686586" y="893574"/>
            <a:ext cx="3296049" cy="469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Calibri" panose="020F0502020204030204" pitchFamily="34" charset="0"/>
              </a:rPr>
              <a:t>Increasing use of Agile Methods</a:t>
            </a:r>
          </a:p>
        </p:txBody>
      </p:sp>
      <p:sp>
        <p:nvSpPr>
          <p:cNvPr id="65" name="Decision 7"/>
          <p:cNvSpPr/>
          <p:nvPr/>
        </p:nvSpPr>
        <p:spPr>
          <a:xfrm>
            <a:off x="8620125" y="2210531"/>
            <a:ext cx="485963" cy="449965"/>
          </a:xfrm>
          <a:prstGeom prst="flowChartDecisi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TRR</a:t>
            </a:r>
          </a:p>
        </p:txBody>
      </p:sp>
      <p:sp>
        <p:nvSpPr>
          <p:cNvPr id="66" name="Rectangular Callout 65"/>
          <p:cNvSpPr/>
          <p:nvPr/>
        </p:nvSpPr>
        <p:spPr>
          <a:xfrm>
            <a:off x="2514600" y="830580"/>
            <a:ext cx="1729319" cy="961202"/>
          </a:xfrm>
          <a:prstGeom prst="wedgeRectCallout">
            <a:avLst>
              <a:gd name="adj1" fmla="val 41108"/>
              <a:gd name="adj2" fmla="val 81143"/>
            </a:avLst>
          </a:prstGeom>
          <a:solidFill>
            <a:srgbClr val="FFFFCC"/>
          </a:solidFill>
          <a:ln>
            <a:solidFill>
              <a:srgbClr val="EFC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Agile methods can start earlier in the process because we are starting with a COTS product baseline.</a:t>
            </a:r>
          </a:p>
        </p:txBody>
      </p:sp>
      <p:sp>
        <p:nvSpPr>
          <p:cNvPr id="67" name="TextBox 130"/>
          <p:cNvSpPr txBox="1"/>
          <p:nvPr/>
        </p:nvSpPr>
        <p:spPr>
          <a:xfrm>
            <a:off x="5989276" y="1584240"/>
            <a:ext cx="868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Analyze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Design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Test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Configure</a:t>
            </a:r>
          </a:p>
        </p:txBody>
      </p:sp>
      <p:sp>
        <p:nvSpPr>
          <p:cNvPr id="68" name="TextBox 116"/>
          <p:cNvSpPr txBox="1"/>
          <p:nvPr/>
        </p:nvSpPr>
        <p:spPr>
          <a:xfrm>
            <a:off x="696629" y="2628900"/>
            <a:ext cx="1513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600" dirty="0"/>
              <a:t>Release Backlog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54348" y="99571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554348" y="121493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54348" y="144353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554348" y="167213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554348" y="190073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54348" y="212933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54348" y="236746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789298" y="995715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789298" y="121493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89298" y="144353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89298" y="167213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789298" y="190073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789298" y="2129336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789298" y="236746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017898" y="997611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017898" y="121683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17898" y="144543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017898" y="167403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017898" y="190263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017898" y="2131232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017898" y="2369357"/>
            <a:ext cx="152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90467" y="29722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29984" y="29722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69501" y="29722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309018" y="29722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548537" y="296912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90467" y="32008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29984" y="32008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069501" y="32008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309018" y="32008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548537" y="319772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90467" y="34294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29984" y="34294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069501" y="34294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309018" y="34294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548537" y="342632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90467" y="36580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829984" y="36580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069501" y="36580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09018" y="36580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548537" y="3654920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0467" y="38866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29984" y="38866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069501" y="38866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09018" y="38866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48537" y="389304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792400" y="296704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792400" y="319564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792400" y="342424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792400" y="365284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792400" y="38909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25" name="Content Placeholder 9"/>
          <p:cNvGraphicFramePr>
            <a:graphicFrameLocks/>
          </p:cNvGraphicFramePr>
          <p:nvPr>
            <p:extLst/>
          </p:nvPr>
        </p:nvGraphicFramePr>
        <p:xfrm>
          <a:off x="4091519" y="2476841"/>
          <a:ext cx="1270768" cy="108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6" name="Curved Connector 125"/>
          <p:cNvCxnSpPr/>
          <p:nvPr/>
        </p:nvCxnSpPr>
        <p:spPr>
          <a:xfrm rot="16200000" flipH="1">
            <a:off x="192209" y="2526889"/>
            <a:ext cx="251799" cy="331416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249"/>
          <p:cNvSpPr txBox="1"/>
          <p:nvPr/>
        </p:nvSpPr>
        <p:spPr>
          <a:xfrm>
            <a:off x="2226962" y="3574896"/>
            <a:ext cx="1510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600" dirty="0"/>
              <a:t>Feature Backlog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170297" y="39834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409814" y="39834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2649331" y="39834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888848" y="39834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3128365" y="39834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3367884" y="398029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170297" y="42120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2409814" y="42120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649331" y="42120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2888848" y="42120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128365" y="42120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367884" y="420889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170297" y="44406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2409814" y="44406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649331" y="44406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888848" y="44406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3128365" y="44406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367884" y="443749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170297" y="46692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409814" y="46692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649331" y="46692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888848" y="46692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128365" y="46692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367884" y="4666096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170297" y="48978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409814" y="48978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649331" y="48978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888848" y="48978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3128365" y="489787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3367884" y="4904221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133600" y="3949834"/>
            <a:ext cx="963254" cy="451265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3611747" y="3978222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611747" y="4206822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3611747" y="4435422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611747" y="4664022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3611747" y="4902147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080544" y="4179396"/>
            <a:ext cx="719424" cy="914759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096854" y="3948886"/>
            <a:ext cx="710112" cy="230510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133600" y="4401099"/>
            <a:ext cx="946944" cy="693057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 flipV="1">
            <a:off x="1994654" y="3008621"/>
            <a:ext cx="427864" cy="61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3002008" y="3270096"/>
            <a:ext cx="0" cy="381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994136" y="4157273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4994136" y="438587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244884" y="4114460"/>
            <a:ext cx="947791" cy="470437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3" name="TextBox 240"/>
          <p:cNvSpPr txBox="1"/>
          <p:nvPr/>
        </p:nvSpPr>
        <p:spPr>
          <a:xfrm>
            <a:off x="4114800" y="4641696"/>
            <a:ext cx="769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100" dirty="0"/>
              <a:t>Feature 2</a:t>
            </a:r>
          </a:p>
        </p:txBody>
      </p:sp>
      <p:sp>
        <p:nvSpPr>
          <p:cNvPr id="174" name="TextBox 242"/>
          <p:cNvSpPr txBox="1"/>
          <p:nvPr/>
        </p:nvSpPr>
        <p:spPr>
          <a:xfrm>
            <a:off x="4126126" y="3893237"/>
            <a:ext cx="769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100" dirty="0"/>
              <a:t>Feature 1</a:t>
            </a:r>
          </a:p>
        </p:txBody>
      </p:sp>
      <p:cxnSp>
        <p:nvCxnSpPr>
          <p:cNvPr id="175" name="Straight Arrow Connector 174"/>
          <p:cNvCxnSpPr/>
          <p:nvPr/>
        </p:nvCxnSpPr>
        <p:spPr>
          <a:xfrm>
            <a:off x="6143625" y="3297585"/>
            <a:ext cx="0" cy="50591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5742860" y="502909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5982377" y="502909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221896" y="502909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5677368" y="4971946"/>
            <a:ext cx="753188" cy="249096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0" name="TextBox 300"/>
          <p:cNvSpPr txBox="1"/>
          <p:nvPr/>
        </p:nvSpPr>
        <p:spPr>
          <a:xfrm>
            <a:off x="5569604" y="4740975"/>
            <a:ext cx="1239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100" dirty="0"/>
              <a:t>Feature 3, Sprint 1</a:t>
            </a:r>
          </a:p>
        </p:txBody>
      </p:sp>
      <p:sp>
        <p:nvSpPr>
          <p:cNvPr id="181" name="TextBox 315"/>
          <p:cNvSpPr txBox="1"/>
          <p:nvPr/>
        </p:nvSpPr>
        <p:spPr>
          <a:xfrm>
            <a:off x="6712353" y="3898746"/>
            <a:ext cx="1254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100" dirty="0"/>
              <a:t>Feature 2, Sprint 1</a:t>
            </a:r>
          </a:p>
        </p:txBody>
      </p:sp>
      <p:sp>
        <p:nvSpPr>
          <p:cNvPr id="182" name="TextBox 316"/>
          <p:cNvSpPr txBox="1"/>
          <p:nvPr/>
        </p:nvSpPr>
        <p:spPr>
          <a:xfrm>
            <a:off x="6730095" y="4828407"/>
            <a:ext cx="1255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100" dirty="0"/>
              <a:t>Feature 2, Sprint 2</a:t>
            </a:r>
          </a:p>
        </p:txBody>
      </p:sp>
      <p:sp>
        <p:nvSpPr>
          <p:cNvPr id="183" name="TextBox 330"/>
          <p:cNvSpPr txBox="1"/>
          <p:nvPr/>
        </p:nvSpPr>
        <p:spPr>
          <a:xfrm>
            <a:off x="7931554" y="3898746"/>
            <a:ext cx="128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100" dirty="0"/>
              <a:t>Feature 4, Sprint 1</a:t>
            </a:r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4532650" y="3280908"/>
            <a:ext cx="1645" cy="29398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332"/>
          <p:cNvSpPr txBox="1"/>
          <p:nvPr/>
        </p:nvSpPr>
        <p:spPr>
          <a:xfrm>
            <a:off x="3962400" y="3574896"/>
            <a:ext cx="1447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600" dirty="0"/>
              <a:t>Sprint Backlogs</a:t>
            </a:r>
          </a:p>
        </p:txBody>
      </p:sp>
      <p:graphicFrame>
        <p:nvGraphicFramePr>
          <p:cNvPr id="186" name="Content Placeholder 9"/>
          <p:cNvGraphicFramePr>
            <a:graphicFrameLocks/>
          </p:cNvGraphicFramePr>
          <p:nvPr>
            <p:extLst/>
          </p:nvPr>
        </p:nvGraphicFramePr>
        <p:xfrm>
          <a:off x="2422518" y="2468089"/>
          <a:ext cx="1270768" cy="108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87" name="Straight Arrow Connector 186"/>
          <p:cNvCxnSpPr/>
          <p:nvPr/>
        </p:nvCxnSpPr>
        <p:spPr>
          <a:xfrm>
            <a:off x="7249488" y="3289146"/>
            <a:ext cx="0" cy="50591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>
            <a:off x="8344326" y="3289146"/>
            <a:ext cx="0" cy="505911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urved Connector 188"/>
          <p:cNvCxnSpPr/>
          <p:nvPr/>
        </p:nvCxnSpPr>
        <p:spPr>
          <a:xfrm rot="10800000">
            <a:off x="183935" y="4137911"/>
            <a:ext cx="895132" cy="1870701"/>
          </a:xfrm>
          <a:prstGeom prst="curved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Decision 7"/>
          <p:cNvSpPr/>
          <p:nvPr/>
        </p:nvSpPr>
        <p:spPr>
          <a:xfrm>
            <a:off x="3273566" y="2211082"/>
            <a:ext cx="485963" cy="449965"/>
          </a:xfrm>
          <a:prstGeom prst="flowChartDecision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IBR</a:t>
            </a:r>
          </a:p>
        </p:txBody>
      </p:sp>
      <p:cxnSp>
        <p:nvCxnSpPr>
          <p:cNvPr id="191" name="Straight Connector 190"/>
          <p:cNvCxnSpPr>
            <a:stCxn id="190" idx="2"/>
          </p:cNvCxnSpPr>
          <p:nvPr/>
        </p:nvCxnSpPr>
        <p:spPr>
          <a:xfrm>
            <a:off x="3516548" y="2661047"/>
            <a:ext cx="5476" cy="347574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Decision 7"/>
          <p:cNvSpPr/>
          <p:nvPr/>
        </p:nvSpPr>
        <p:spPr>
          <a:xfrm>
            <a:off x="4952712" y="2228952"/>
            <a:ext cx="485963" cy="449965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latin typeface="Calibri" panose="020F0502020204030204" pitchFamily="34" charset="0"/>
              </a:rPr>
              <a:t>F/G</a:t>
            </a:r>
          </a:p>
        </p:txBody>
      </p:sp>
      <p:sp>
        <p:nvSpPr>
          <p:cNvPr id="193" name="TextBox 245"/>
          <p:cNvSpPr txBox="1"/>
          <p:nvPr/>
        </p:nvSpPr>
        <p:spPr>
          <a:xfrm>
            <a:off x="7056076" y="1563953"/>
            <a:ext cx="868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Analyze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Design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Test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Configure</a:t>
            </a:r>
          </a:p>
        </p:txBody>
      </p:sp>
      <p:sp>
        <p:nvSpPr>
          <p:cNvPr id="194" name="TextBox 336"/>
          <p:cNvSpPr txBox="1"/>
          <p:nvPr/>
        </p:nvSpPr>
        <p:spPr>
          <a:xfrm>
            <a:off x="8122876" y="1562100"/>
            <a:ext cx="868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Analyze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Design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Test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100" dirty="0"/>
              <a:t>Build</a:t>
            </a:r>
          </a:p>
        </p:txBody>
      </p:sp>
      <p:grpSp>
        <p:nvGrpSpPr>
          <p:cNvPr id="195" name="Group 194"/>
          <p:cNvGrpSpPr/>
          <p:nvPr/>
        </p:nvGrpSpPr>
        <p:grpSpPr>
          <a:xfrm>
            <a:off x="5495066" y="2772827"/>
            <a:ext cx="1270768" cy="508307"/>
            <a:chOff x="0" y="298746"/>
            <a:chExt cx="1270768" cy="508307"/>
          </a:xfrm>
        </p:grpSpPr>
        <p:sp>
          <p:nvSpPr>
            <p:cNvPr id="196" name="Chevron 195"/>
            <p:cNvSpPr/>
            <p:nvPr/>
          </p:nvSpPr>
          <p:spPr>
            <a:xfrm>
              <a:off x="0" y="298746"/>
              <a:ext cx="1270768" cy="508307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7" name="Chevron 4"/>
            <p:cNvSpPr/>
            <p:nvPr/>
          </p:nvSpPr>
          <p:spPr>
            <a:xfrm>
              <a:off x="254154" y="298746"/>
              <a:ext cx="762461" cy="508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002" rIns="0" bIns="1200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>
                  <a:latin typeface="Calibri" panose="020F0502020204030204" pitchFamily="34" charset="0"/>
                </a:rPr>
                <a:t>Conduct Framework </a:t>
              </a:r>
              <a:r>
                <a:rPr lang="en-US" sz="900" dirty="0">
                  <a:latin typeface="Calibri" panose="020F0502020204030204" pitchFamily="34" charset="0"/>
                </a:rPr>
                <a:t>Build</a:t>
              </a:r>
              <a:endParaRPr lang="en-US" sz="9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610487" y="2771532"/>
            <a:ext cx="1270768" cy="508307"/>
            <a:chOff x="0" y="298746"/>
            <a:chExt cx="1270768" cy="508307"/>
          </a:xfrm>
          <a:solidFill>
            <a:schemeClr val="accent4"/>
          </a:solidFill>
        </p:grpSpPr>
        <p:sp>
          <p:nvSpPr>
            <p:cNvPr id="199" name="Chevron 198"/>
            <p:cNvSpPr/>
            <p:nvPr/>
          </p:nvSpPr>
          <p:spPr>
            <a:xfrm>
              <a:off x="0" y="298746"/>
              <a:ext cx="1270768" cy="50830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0" name="Chevron 4"/>
            <p:cNvSpPr/>
            <p:nvPr/>
          </p:nvSpPr>
          <p:spPr>
            <a:xfrm>
              <a:off x="254154" y="298746"/>
              <a:ext cx="762461" cy="5083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002" rIns="0" bIns="1200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>
                  <a:latin typeface="Calibri" panose="020F0502020204030204" pitchFamily="34" charset="0"/>
                </a:rPr>
                <a:t>Conduct </a:t>
              </a:r>
              <a:r>
                <a:rPr lang="en-US" sz="900" dirty="0">
                  <a:latin typeface="Calibri" panose="020F0502020204030204" pitchFamily="34" charset="0"/>
                </a:rPr>
                <a:t>High/Medium Priority Build</a:t>
              </a:r>
              <a:endParaRPr lang="en-US" sz="9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711872" y="2777530"/>
            <a:ext cx="1270768" cy="508307"/>
            <a:chOff x="0" y="298746"/>
            <a:chExt cx="1270768" cy="508307"/>
          </a:xfrm>
          <a:solidFill>
            <a:schemeClr val="accent3"/>
          </a:solidFill>
        </p:grpSpPr>
        <p:sp>
          <p:nvSpPr>
            <p:cNvPr id="202" name="Chevron 201"/>
            <p:cNvSpPr/>
            <p:nvPr/>
          </p:nvSpPr>
          <p:spPr>
            <a:xfrm>
              <a:off x="0" y="298746"/>
              <a:ext cx="1270768" cy="508307"/>
            </a:xfrm>
            <a:prstGeom prst="chevron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3" name="Chevron 4"/>
            <p:cNvSpPr/>
            <p:nvPr/>
          </p:nvSpPr>
          <p:spPr>
            <a:xfrm>
              <a:off x="254154" y="298746"/>
              <a:ext cx="762461" cy="5083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2002" rIns="0" bIns="12002" numCol="1" spcCol="1270" anchor="ctr" anchorCtr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>
                  <a:latin typeface="Calibri" panose="020F0502020204030204" pitchFamily="34" charset="0"/>
                </a:rPr>
                <a:t>Conduct Low Priority </a:t>
              </a:r>
              <a:r>
                <a:rPr lang="en-US" sz="900" dirty="0">
                  <a:latin typeface="Calibri" panose="020F0502020204030204" pitchFamily="34" charset="0"/>
                </a:rPr>
                <a:t>Build</a:t>
              </a:r>
              <a:endParaRPr lang="en-US" sz="900" kern="12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4" name="Rectangle 203"/>
          <p:cNvSpPr/>
          <p:nvPr/>
        </p:nvSpPr>
        <p:spPr>
          <a:xfrm>
            <a:off x="5735856" y="556115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5975373" y="556115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6214892" y="556115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5670364" y="5504004"/>
            <a:ext cx="753188" cy="249096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8" name="TextBox 352"/>
          <p:cNvSpPr txBox="1"/>
          <p:nvPr/>
        </p:nvSpPr>
        <p:spPr>
          <a:xfrm>
            <a:off x="5562600" y="5273033"/>
            <a:ext cx="1239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100" dirty="0"/>
              <a:t>Feature 3, Sprint 2</a:t>
            </a:r>
          </a:p>
        </p:txBody>
      </p:sp>
      <p:sp>
        <p:nvSpPr>
          <p:cNvPr id="209" name="TextBox 353"/>
          <p:cNvSpPr txBox="1"/>
          <p:nvPr/>
        </p:nvSpPr>
        <p:spPr>
          <a:xfrm>
            <a:off x="4149864" y="5643890"/>
            <a:ext cx="879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100" dirty="0"/>
              <a:t>Feature n…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6855950" y="417778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7095467" y="417778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7334984" y="417778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574501" y="41777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6855950" y="44063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7095467" y="440638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334984" y="44063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7574501" y="44063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6855950" y="4634985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095467" y="463498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7334984" y="4634985"/>
            <a:ext cx="1524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7574501" y="463498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6819253" y="4138213"/>
            <a:ext cx="946944" cy="693057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868140" y="50898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7107657" y="50898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347174" y="50898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586691" y="50898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6868140" y="53184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7107657" y="53184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7347174" y="53184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7586691" y="53184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6868140" y="55470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7107657" y="55470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7347174" y="55470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7586691" y="554704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6831443" y="5050271"/>
            <a:ext cx="946944" cy="693057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282428" y="4893558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4521945" y="489355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761462" y="489355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5000979" y="489355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282428" y="512215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521945" y="512215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761462" y="512215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5000979" y="512215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282428" y="535075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4521945" y="535075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4761462" y="535075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5000979" y="5350758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245731" y="4853986"/>
            <a:ext cx="946944" cy="693057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5697085" y="414664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5936602" y="414664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6176119" y="414664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415636" y="414664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697085" y="437524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5936602" y="437524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6176119" y="437524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6415636" y="4375245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5660388" y="4113008"/>
            <a:ext cx="963254" cy="451265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8" name="TextBox 402"/>
          <p:cNvSpPr txBox="1"/>
          <p:nvPr/>
        </p:nvSpPr>
        <p:spPr>
          <a:xfrm>
            <a:off x="5562989" y="3893207"/>
            <a:ext cx="1239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100" dirty="0"/>
              <a:t>Feature 1, Sprint 1</a:t>
            </a:r>
          </a:p>
        </p:txBody>
      </p:sp>
      <p:sp>
        <p:nvSpPr>
          <p:cNvPr id="259" name="Rectangle 258"/>
          <p:cNvSpPr/>
          <p:nvPr/>
        </p:nvSpPr>
        <p:spPr>
          <a:xfrm>
            <a:off x="8090569" y="4162247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8330088" y="4159072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8090569" y="4390847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8330088" y="4387672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8090569" y="4619447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8330088" y="4616272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8090569" y="4848047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8330088" y="4854397"/>
            <a:ext cx="15240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8573951" y="415699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8573951" y="4385598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8573951" y="4614198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573951" y="4852323"/>
            <a:ext cx="1524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8042748" y="4129572"/>
            <a:ext cx="719424" cy="914759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2" name="TextBox 416"/>
          <p:cNvSpPr txBox="1"/>
          <p:nvPr/>
        </p:nvSpPr>
        <p:spPr>
          <a:xfrm>
            <a:off x="7929295" y="5059167"/>
            <a:ext cx="128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en-US" sz="1100" dirty="0"/>
              <a:t>Feature 4, Sprint 2</a:t>
            </a:r>
          </a:p>
        </p:txBody>
      </p:sp>
      <p:sp>
        <p:nvSpPr>
          <p:cNvPr id="273" name="Rectangle 272"/>
          <p:cNvSpPr/>
          <p:nvPr/>
        </p:nvSpPr>
        <p:spPr>
          <a:xfrm>
            <a:off x="8088310" y="5322668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8327829" y="531949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8088310" y="5551268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8327829" y="554809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8088310" y="5779868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8327829" y="5776693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8088310" y="6008468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8327829" y="6014818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8571692" y="5317419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8571692" y="5546019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8571692" y="5774619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8571692" y="6012744"/>
            <a:ext cx="1524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8040489" y="5289993"/>
            <a:ext cx="719424" cy="914759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86" name="Straight Arrow Connector 285"/>
          <p:cNvCxnSpPr>
            <a:endCxn id="62" idx="3"/>
          </p:cNvCxnSpPr>
          <p:nvPr/>
        </p:nvCxnSpPr>
        <p:spPr>
          <a:xfrm flipH="1">
            <a:off x="2971800" y="5991080"/>
            <a:ext cx="4836826" cy="37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74618" y="6567488"/>
            <a:ext cx="7564582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35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22045151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>
          <a:xfrm>
            <a:off x="714375" y="831055"/>
            <a:ext cx="3629025" cy="53758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b="0" dirty="0">
                <a:latin typeface="Calibri" panose="020F0502020204030204" pitchFamily="34" charset="0"/>
              </a:rPr>
              <a:t>Agile methods are generally used for projects of smaller scope.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b="0" dirty="0">
                <a:latin typeface="Calibri" panose="020F0502020204030204" pitchFamily="34" charset="0"/>
              </a:rPr>
              <a:t>Scaled Agile Framework (SAFe) builds from Agile methods to provide a construct for large-scale implementations.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b="0" dirty="0">
                <a:solidFill>
                  <a:srgbClr val="000000"/>
                </a:solidFill>
                <a:latin typeface="Calibri" panose="020F0502020204030204" pitchFamily="34" charset="0"/>
              </a:rPr>
              <a:t>A playbook tailored to particular software program will inform the development of the IMS and form the basis to guide teams.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Introduces features to bridge the gap between epics (business processes) and sprints.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Introduces spikes to explore various approaches to address key foundational decisions.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858000" cy="609600"/>
          </a:xfrm>
        </p:spPr>
        <p:txBody>
          <a:bodyPr/>
          <a:lstStyle/>
          <a:p>
            <a:pPr algn="ctr"/>
            <a:r>
              <a:rPr lang="en-US" dirty="0"/>
              <a:t>How to Scale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7174" y="831055"/>
            <a:ext cx="4068185" cy="2271135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273800" y="3102190"/>
            <a:ext cx="721019" cy="4718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41" y="3564874"/>
            <a:ext cx="4207234" cy="2649211"/>
          </a:xfrm>
          <a:prstGeom prst="rect">
            <a:avLst/>
          </a:prstGeom>
        </p:spPr>
      </p:pic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1274618" y="6567488"/>
            <a:ext cx="7564582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 i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r>
              <a:rPr lang="en-US" altLang="en-US" sz="900"/>
              <a:t>	</a:t>
            </a:r>
            <a:r>
              <a:rPr lang="en-US" altLang="en-US" sz="1200">
                <a:latin typeface="Times" panose="02020603050405020304" pitchFamily="18" charset="0"/>
              </a:rPr>
              <a:t>					</a:t>
            </a:r>
            <a:endParaRPr lang="en-US" altLang="en-US" sz="12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38838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2"/>
          <p:cNvSpPr>
            <a:spLocks noGrp="1"/>
          </p:cNvSpPr>
          <p:nvPr>
            <p:ph type="title"/>
          </p:nvPr>
        </p:nvSpPr>
        <p:spPr>
          <a:xfrm>
            <a:off x="838200" y="161141"/>
            <a:ext cx="6781800" cy="38472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How to Define Work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5609" y="992877"/>
            <a:ext cx="8229600" cy="4143375"/>
          </a:xfrm>
          <a:prstGeom prst="rect">
            <a:avLst/>
          </a:prstGeom>
        </p:spPr>
        <p:txBody>
          <a:bodyPr/>
          <a:lstStyle/>
          <a:p>
            <a:pPr marL="233363" indent="-233363"/>
            <a:r>
              <a:rPr lang="en-US" sz="2000" dirty="0"/>
              <a:t>.</a:t>
            </a:r>
          </a:p>
          <a:p>
            <a:pPr marL="233363" indent="-233363"/>
            <a:endParaRPr lang="en-US" sz="1800" dirty="0"/>
          </a:p>
        </p:txBody>
      </p:sp>
      <p:cxnSp>
        <p:nvCxnSpPr>
          <p:cNvPr id="6" name="Straight Arrow Connector 5"/>
          <p:cNvCxnSpPr>
            <a:endCxn id="14" idx="1"/>
          </p:cNvCxnSpPr>
          <p:nvPr/>
        </p:nvCxnSpPr>
        <p:spPr>
          <a:xfrm>
            <a:off x="6637893" y="1552083"/>
            <a:ext cx="884029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3"/>
          <p:cNvSpPr txBox="1">
            <a:spLocks/>
          </p:cNvSpPr>
          <p:nvPr/>
        </p:nvSpPr>
        <p:spPr>
          <a:xfrm>
            <a:off x="694803" y="3064564"/>
            <a:ext cx="8165006" cy="3502917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2131"/>
              </a:buClr>
              <a:buFont typeface="Wingdings" pitchFamily="2" charset="2"/>
              <a:buChar char="§"/>
              <a:defRPr lang="en-US" sz="2400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61963" indent="-231775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0000"/>
              <a:buChar char="•"/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688975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Tahoma" pitchFamily="34" charset="0"/>
              <a:buChar char="−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914400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1139825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0000"/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  <a:buFont typeface="Tahom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Features will be classified as one of the following types:</a:t>
            </a:r>
          </a:p>
          <a:p>
            <a:pPr marL="457200" lvl="1">
              <a:buFontTx/>
            </a:pPr>
            <a:r>
              <a:rPr lang="en-US" sz="1600" b="0" kern="0" dirty="0"/>
              <a:t>Framework: Foundational capabilities that need to be completed early as they will be leveraged throughout the solution.</a:t>
            </a:r>
          </a:p>
          <a:p>
            <a:pPr marL="457200" lvl="1">
              <a:buFontTx/>
            </a:pPr>
            <a:r>
              <a:rPr lang="en-US" sz="1600" b="0" kern="0" dirty="0"/>
              <a:t>Core: Capabilities support transactional processing. These include setup tables that maintain valid values and capabilities to manage employee records.</a:t>
            </a:r>
          </a:p>
          <a:p>
            <a:pPr marL="457200" lvl="1">
              <a:buFontTx/>
            </a:pPr>
            <a:r>
              <a:rPr lang="en-US" sz="1600" b="0" kern="0" dirty="0"/>
              <a:t>Self-Service:  Any feature that has a self-service component is identified.</a:t>
            </a:r>
          </a:p>
          <a:p>
            <a:pPr marL="457200" lvl="1">
              <a:buFontTx/>
            </a:pPr>
            <a:r>
              <a:rPr lang="en-US" sz="1600" b="0" kern="0" dirty="0"/>
              <a:t>Information: Reports, queries, dashboards.</a:t>
            </a:r>
          </a:p>
          <a:p>
            <a:pPr marL="457200" lvl="1">
              <a:buFontTx/>
            </a:pPr>
            <a:r>
              <a:rPr lang="en-US" sz="1600" b="0" kern="0" dirty="0"/>
              <a:t>Data: Conversions and interfaces.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18964"/>
            <a:ext cx="1371600" cy="1048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341" y="989913"/>
            <a:ext cx="1378792" cy="110697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43074" y="762000"/>
            <a:ext cx="1934906" cy="1483856"/>
            <a:chOff x="3797442" y="801471"/>
            <a:chExt cx="1934906" cy="148385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7442" y="801471"/>
              <a:ext cx="1549115" cy="7270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0590" y="1001377"/>
              <a:ext cx="1549115" cy="89082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4288" y="1131988"/>
              <a:ext cx="1578060" cy="115333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1922" y="937721"/>
            <a:ext cx="1162050" cy="12287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29114" y="920352"/>
            <a:ext cx="1154858" cy="12460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>
            <a:off x="1676400" y="1543400"/>
            <a:ext cx="84394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3899133" y="1543400"/>
            <a:ext cx="904533" cy="86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609" y="2236113"/>
            <a:ext cx="2321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100" b="1" dirty="0">
                <a:solidFill>
                  <a:srgbClr val="0000CC"/>
                </a:solidFill>
              </a:rPr>
              <a:t>1 - Requirements are defined based on the Business Process.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77459" y="2236113"/>
            <a:ext cx="29341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100" b="1" dirty="0">
                <a:solidFill>
                  <a:srgbClr val="0000CC"/>
                </a:solidFill>
              </a:rPr>
              <a:t>2 - Requirements are grouped into features aligned with the delivered software product.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2236113"/>
            <a:ext cx="23386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100" b="1" dirty="0">
                <a:solidFill>
                  <a:srgbClr val="0000CC"/>
                </a:solidFill>
              </a:rPr>
              <a:t>3 - Features are decomposed into tasks to be executed in sprints.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74618" y="6567488"/>
            <a:ext cx="7564582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37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990035829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705600" cy="609600"/>
          </a:xfrm>
        </p:spPr>
        <p:txBody>
          <a:bodyPr/>
          <a:lstStyle/>
          <a:p>
            <a:r>
              <a:rPr lang="en-US" sz="2400" dirty="0"/>
              <a:t>How to Apply Agile in a Non-Agile World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i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ECDCE63-7706-4FA8-A1B8-FE4166560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8" y="746728"/>
            <a:ext cx="88392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924050" y="4980695"/>
            <a:ext cx="133350" cy="719033"/>
          </a:xfrm>
          <a:prstGeom prst="rect">
            <a:avLst/>
          </a:prstGeom>
          <a:solidFill>
            <a:srgbClr val="38AAA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64008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</a:pPr>
            <a:endParaRPr lang="en-US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71600" y="4980695"/>
            <a:ext cx="190500" cy="5795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64008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</a:pPr>
            <a:endParaRPr lang="en-US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28800" y="4980695"/>
            <a:ext cx="190500" cy="5795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64008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</a:pPr>
            <a:endParaRPr lang="en-US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5114799"/>
            <a:ext cx="933450" cy="719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64008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Aft>
                <a:spcPct val="60000"/>
              </a:spcAft>
              <a:buClr>
                <a:srgbClr val="CC0000"/>
              </a:buClr>
              <a:buFont typeface="Wingdings" pitchFamily="2" charset="2"/>
              <a:buChar char="§"/>
            </a:pPr>
            <a:endParaRPr lang="en-US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74618" y="6567488"/>
            <a:ext cx="7564582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38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225383958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Grp="1" noChangeArrowheads="1"/>
          </p:cNvSpPr>
          <p:nvPr/>
        </p:nvSpPr>
        <p:spPr bwMode="auto">
          <a:xfrm>
            <a:off x="285750" y="703331"/>
            <a:ext cx="857250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SzPct val="135000"/>
              <a:buFont typeface="Times" pitchFamily="18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itchFamily="18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itchFamily="-16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itchFamily="-16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itchFamily="-16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itchFamily="-16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 typeface="Times"/>
              <a:buNone/>
            </a:pPr>
            <a:endParaRPr lang="en-US" sz="600" dirty="0">
              <a:solidFill>
                <a:schemeClr val="tx2"/>
              </a:solidFill>
              <a:latin typeface="Script MT Bold" pitchFamily="66" charset="0"/>
            </a:endParaRPr>
          </a:p>
          <a:p>
            <a:pPr algn="ctr" eaLnBrk="1" hangingPunct="1">
              <a:lnSpc>
                <a:spcPct val="80000"/>
              </a:lnSpc>
              <a:buFont typeface="Times"/>
              <a:buNone/>
            </a:pPr>
            <a:r>
              <a:rPr lang="en-US" sz="1800" dirty="0">
                <a:solidFill>
                  <a:schemeClr val="tx2"/>
                </a:solidFill>
                <a:latin typeface="Script MT Bold" pitchFamily="66" charset="0"/>
              </a:rPr>
              <a:t>When performance is measured performance improves</a:t>
            </a:r>
          </a:p>
          <a:p>
            <a:pPr algn="ctr" eaLnBrk="1" hangingPunct="1">
              <a:lnSpc>
                <a:spcPct val="80000"/>
              </a:lnSpc>
              <a:buFont typeface="Times"/>
              <a:buNone/>
            </a:pPr>
            <a:endParaRPr lang="en-US" sz="600" dirty="0">
              <a:latin typeface="Script MT Bold" pitchFamily="66" charset="0"/>
            </a:endParaRPr>
          </a:p>
          <a:p>
            <a:pPr algn="ctr" eaLnBrk="1" hangingPunct="1">
              <a:lnSpc>
                <a:spcPct val="80000"/>
              </a:lnSpc>
              <a:buFont typeface="Times"/>
              <a:buNone/>
            </a:pPr>
            <a:r>
              <a:rPr lang="en-US" sz="1200" dirty="0"/>
              <a:t>Estimation processes are independent of tools</a:t>
            </a:r>
            <a:endParaRPr lang="en-US" sz="1800" dirty="0">
              <a:solidFill>
                <a:schemeClr val="tx2"/>
              </a:solidFill>
              <a:latin typeface="Script MT Bold" pitchFamily="66" charset="0"/>
            </a:endParaRPr>
          </a:p>
          <a:p>
            <a:pPr eaLnBrk="1" hangingPunct="1">
              <a:lnSpc>
                <a:spcPct val="80000"/>
              </a:lnSpc>
              <a:buFont typeface="Times"/>
              <a:buNone/>
            </a:pPr>
            <a:endParaRPr lang="en-US" sz="1800" dirty="0">
              <a:solidFill>
                <a:schemeClr val="tx2"/>
              </a:solidFill>
              <a:latin typeface="Script MT Bold" pitchFamily="66" charset="0"/>
            </a:endParaRPr>
          </a:p>
          <a:p>
            <a:pPr eaLnBrk="1" hangingPunct="1">
              <a:lnSpc>
                <a:spcPct val="80000"/>
              </a:lnSpc>
              <a:buFont typeface="Times"/>
              <a:buNone/>
            </a:pPr>
            <a:endParaRPr lang="en-US" dirty="0">
              <a:solidFill>
                <a:schemeClr val="tx2"/>
              </a:solidFill>
              <a:latin typeface="Script MT Bold" pitchFamily="66" charset="0"/>
            </a:endParaRPr>
          </a:p>
          <a:p>
            <a:pPr eaLnBrk="1" hangingPunct="1">
              <a:lnSpc>
                <a:spcPct val="80000"/>
              </a:lnSpc>
              <a:buFont typeface="Times"/>
              <a:buNone/>
            </a:pPr>
            <a:endParaRPr lang="en-US" dirty="0">
              <a:solidFill>
                <a:schemeClr val="tx2"/>
              </a:solidFill>
              <a:latin typeface="Script MT Bold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  <a:buFont typeface="Times"/>
              <a:buNone/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/>
          </a:p>
          <a:p>
            <a:pPr eaLnBrk="1" hangingPunct="1">
              <a:lnSpc>
                <a:spcPct val="80000"/>
              </a:lnSpc>
            </a:pPr>
            <a:endParaRPr lang="en-US" sz="25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32" name="Picture 3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866" y="1655814"/>
            <a:ext cx="1430338" cy="19050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762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>
            <a:spLocks noGrp="1" noChangeArrowheads="1"/>
          </p:cNvSpPr>
          <p:nvPr/>
        </p:nvSpPr>
        <p:spPr bwMode="auto">
          <a:xfrm>
            <a:off x="702747" y="116115"/>
            <a:ext cx="655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itchFamily="-16" charset="0"/>
              </a:defRPr>
            </a:lvl9pPr>
          </a:lstStyle>
          <a:p>
            <a:pPr algn="ctr" eaLnBrk="1" hangingPunct="1"/>
            <a:r>
              <a:rPr lang="en-US" sz="2000" dirty="0"/>
              <a:t>Galorath: Driving The State of the Art</a:t>
            </a:r>
            <a:br>
              <a:rPr lang="en-US" sz="2000" dirty="0"/>
            </a:br>
            <a:r>
              <a:rPr lang="en-US" sz="2000" dirty="0"/>
              <a:t>(</a:t>
            </a:r>
            <a:r>
              <a:rPr lang="en-US" sz="2000" dirty="0">
                <a:solidFill>
                  <a:srgbClr val="C00000"/>
                </a:solidFill>
              </a:rPr>
              <a:t>10 Step Estimation Process)</a:t>
            </a:r>
            <a:endParaRPr lang="en-US" sz="2000" dirty="0"/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839216" y="1741362"/>
            <a:ext cx="7162799" cy="3886196"/>
            <a:chOff x="685800" y="1854200"/>
            <a:chExt cx="8458200" cy="4637590"/>
          </a:xfrm>
        </p:grpSpPr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685800" y="1905000"/>
              <a:ext cx="1600200" cy="431089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50000"/>
                </a:spcBef>
                <a:buFontTx/>
                <a:buAutoNum type="arabicPeriod"/>
              </a:pPr>
              <a:r>
                <a:rPr lang="en-US" sz="700">
                  <a:solidFill>
                    <a:schemeClr val="bg1"/>
                  </a:solidFill>
                </a:rPr>
                <a:t>Establish Estimate Scope</a:t>
              </a: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1066799" y="2946400"/>
              <a:ext cx="1890713" cy="570414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342900" indent="-342900" algn="ctr" eaLnBrk="0" hangingPunct="0">
                <a:spcBef>
                  <a:spcPct val="50000"/>
                </a:spcBef>
                <a:buFontTx/>
                <a:buAutoNum type="arabicPeriod" startAt="2"/>
              </a:pPr>
              <a:r>
                <a:rPr lang="en-US" sz="700">
                  <a:solidFill>
                    <a:schemeClr val="bg1"/>
                  </a:solidFill>
                </a:rPr>
                <a:t>Establish Technical Baseline, Ground Rules, Assumptions</a:t>
              </a: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1676401" y="3886199"/>
              <a:ext cx="1447799" cy="42253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457200" indent="-457200" algn="ctr" eaLnBrk="0" hangingPunct="0">
                <a:spcBef>
                  <a:spcPct val="50000"/>
                </a:spcBef>
                <a:buFontTx/>
                <a:buAutoNum type="arabicPeriod" startAt="3"/>
              </a:pPr>
              <a:r>
                <a:rPr lang="en-US" sz="700">
                  <a:solidFill>
                    <a:schemeClr val="bg1"/>
                  </a:solidFill>
                </a:rPr>
                <a:t>Collect Data</a:t>
              </a: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133599" y="4775200"/>
              <a:ext cx="2057400" cy="42253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457200" indent="-457200" algn="ctr" eaLnBrk="0" hangingPunct="0">
                <a:spcBef>
                  <a:spcPct val="50000"/>
                </a:spcBef>
                <a:buFontTx/>
                <a:buAutoNum type="arabicPeriod" startAt="4"/>
              </a:pPr>
              <a:r>
                <a:rPr lang="en-US" sz="700">
                  <a:solidFill>
                    <a:schemeClr val="bg1"/>
                  </a:solidFill>
                </a:rPr>
                <a:t>Estimate and Validate Software Size</a:t>
              </a: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3838575" y="5921376"/>
              <a:ext cx="1600200" cy="570414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457200" indent="-457200" algn="ctr" eaLnBrk="0" hangingPunct="0">
                <a:spcBef>
                  <a:spcPct val="50000"/>
                </a:spcBef>
                <a:buFontTx/>
                <a:buAutoNum type="arabicPeriod" startAt="5"/>
              </a:pPr>
              <a:r>
                <a:rPr lang="en-US" sz="700">
                  <a:solidFill>
                    <a:schemeClr val="bg1"/>
                  </a:solidFill>
                </a:rPr>
                <a:t>Prepare Baseline Estimates</a:t>
              </a:r>
            </a:p>
          </p:txBody>
        </p:sp>
        <p:cxnSp>
          <p:nvCxnSpPr>
            <p:cNvPr id="42" name="AutoShape 9"/>
            <p:cNvCxnSpPr>
              <a:cxnSpLocks noChangeShapeType="1"/>
              <a:stCxn id="40" idx="3"/>
              <a:endCxn id="39" idx="3"/>
            </p:cNvCxnSpPr>
            <p:nvPr/>
          </p:nvCxnSpPr>
          <p:spPr bwMode="auto">
            <a:xfrm flipH="1" flipV="1">
              <a:off x="3124200" y="4097464"/>
              <a:ext cx="1066800" cy="889001"/>
            </a:xfrm>
            <a:prstGeom prst="bentConnector3">
              <a:avLst>
                <a:gd name="adj1" fmla="val -27028"/>
              </a:avLst>
            </a:prstGeom>
            <a:noFill/>
            <a:ln w="25400">
              <a:solidFill>
                <a:srgbClr val="FF00FF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5891214" y="4159249"/>
              <a:ext cx="1828800" cy="431089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457200" indent="-457200" algn="ctr" eaLnBrk="0" hangingPunct="0">
                <a:spcBef>
                  <a:spcPct val="50000"/>
                </a:spcBef>
                <a:buFontTx/>
                <a:buAutoNum type="arabicPeriod" startAt="7"/>
              </a:pPr>
              <a:r>
                <a:rPr lang="en-US" sz="700">
                  <a:solidFill>
                    <a:schemeClr val="bg1"/>
                  </a:solidFill>
                </a:rPr>
                <a:t>Quantify Risks and Risk Analysis</a:t>
              </a: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5184775" y="4965700"/>
              <a:ext cx="1752600" cy="570414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457200" indent="-457200" algn="ctr" eaLnBrk="0" hangingPunct="0">
                <a:spcBef>
                  <a:spcPct val="50000"/>
                </a:spcBef>
                <a:buFontTx/>
                <a:buAutoNum type="arabicPeriod" startAt="6"/>
              </a:pPr>
              <a:r>
                <a:rPr lang="en-US" sz="700">
                  <a:solidFill>
                    <a:schemeClr val="bg1"/>
                  </a:solidFill>
                </a:rPr>
                <a:t>Review, Verify and Validate Estimate</a:t>
              </a:r>
            </a:p>
          </p:txBody>
        </p:sp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6400800" y="3479801"/>
              <a:ext cx="1600200" cy="431089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457200" indent="-457200" algn="ctr" eaLnBrk="0" hangingPunct="0">
                <a:spcBef>
                  <a:spcPct val="50000"/>
                </a:spcBef>
                <a:buFontTx/>
                <a:buAutoNum type="arabicPeriod" startAt="8"/>
              </a:pPr>
              <a:r>
                <a:rPr lang="en-US" sz="700">
                  <a:solidFill>
                    <a:schemeClr val="bg1"/>
                  </a:solidFill>
                </a:rPr>
                <a:t>Generate a Project Plan</a:t>
              </a:r>
            </a:p>
          </p:txBody>
        </p: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6781800" y="2660650"/>
              <a:ext cx="1936749" cy="570414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457200" indent="-457200" algn="ctr" eaLnBrk="0" hangingPunct="0">
                <a:spcBef>
                  <a:spcPct val="50000"/>
                </a:spcBef>
                <a:buFontTx/>
                <a:buAutoNum type="arabicPeriod" startAt="9"/>
              </a:pPr>
              <a:r>
                <a:rPr lang="en-US" sz="700">
                  <a:solidFill>
                    <a:schemeClr val="bg1"/>
                  </a:solidFill>
                </a:rPr>
                <a:t>Document Estimate and Lessons Learned</a:t>
              </a:r>
            </a:p>
          </p:txBody>
        </p:sp>
        <p:sp>
          <p:nvSpPr>
            <p:cNvPr id="47" name="Text Box 14"/>
            <p:cNvSpPr txBox="1">
              <a:spLocks noChangeArrowheads="1"/>
            </p:cNvSpPr>
            <p:nvPr/>
          </p:nvSpPr>
          <p:spPr bwMode="auto">
            <a:xfrm>
              <a:off x="7239001" y="1854200"/>
              <a:ext cx="1904999" cy="574785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457200" indent="-457200" algn="ctr" eaLnBrk="0" hangingPunct="0">
                <a:spcBef>
                  <a:spcPct val="50000"/>
                </a:spcBef>
                <a:buFontTx/>
                <a:buAutoNum type="arabicPeriod" startAt="10"/>
              </a:pPr>
              <a:r>
                <a:rPr lang="en-US" sz="700">
                  <a:solidFill>
                    <a:schemeClr val="bg1"/>
                  </a:solidFill>
                </a:rPr>
                <a:t>Track Project Throughout Development</a:t>
              </a:r>
            </a:p>
          </p:txBody>
        </p:sp>
        <p:cxnSp>
          <p:nvCxnSpPr>
            <p:cNvPr id="48" name="AutoShape 15"/>
            <p:cNvCxnSpPr>
              <a:cxnSpLocks noChangeShapeType="1"/>
              <a:stCxn id="37" idx="2"/>
              <a:endCxn id="38" idx="0"/>
            </p:cNvCxnSpPr>
            <p:nvPr/>
          </p:nvCxnSpPr>
          <p:spPr bwMode="auto">
            <a:xfrm rot="16200000" flipH="1">
              <a:off x="1443871" y="2378116"/>
              <a:ext cx="610312" cy="526255"/>
            </a:xfrm>
            <a:prstGeom prst="straightConnector1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</p:cxnSp>
        <p:cxnSp>
          <p:nvCxnSpPr>
            <p:cNvPr id="49" name="AutoShape 16"/>
            <p:cNvCxnSpPr>
              <a:cxnSpLocks noChangeShapeType="1"/>
              <a:stCxn id="38" idx="2"/>
              <a:endCxn id="39" idx="0"/>
            </p:cNvCxnSpPr>
            <p:nvPr/>
          </p:nvCxnSpPr>
          <p:spPr bwMode="auto">
            <a:xfrm rot="16200000" flipH="1">
              <a:off x="2021536" y="3507432"/>
              <a:ext cx="369385" cy="388146"/>
            </a:xfrm>
            <a:prstGeom prst="straightConnector1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17"/>
            <p:cNvCxnSpPr>
              <a:cxnSpLocks noChangeShapeType="1"/>
              <a:stCxn id="39" idx="2"/>
              <a:endCxn id="40" idx="0"/>
            </p:cNvCxnSpPr>
            <p:nvPr/>
          </p:nvCxnSpPr>
          <p:spPr bwMode="auto">
            <a:xfrm rot="16200000" flipH="1">
              <a:off x="2548064" y="4160964"/>
              <a:ext cx="466471" cy="761999"/>
            </a:xfrm>
            <a:prstGeom prst="straightConnector1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18"/>
            <p:cNvCxnSpPr>
              <a:cxnSpLocks noChangeShapeType="1"/>
              <a:stCxn id="40" idx="2"/>
              <a:endCxn id="41" idx="0"/>
            </p:cNvCxnSpPr>
            <p:nvPr/>
          </p:nvCxnSpPr>
          <p:spPr bwMode="auto">
            <a:xfrm rot="16200000" flipH="1">
              <a:off x="3538664" y="4821365"/>
              <a:ext cx="723646" cy="1476376"/>
            </a:xfrm>
            <a:prstGeom prst="straightConnector1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19"/>
            <p:cNvCxnSpPr>
              <a:cxnSpLocks noChangeShapeType="1"/>
              <a:stCxn id="41" idx="0"/>
              <a:endCxn id="44" idx="2"/>
            </p:cNvCxnSpPr>
            <p:nvPr/>
          </p:nvCxnSpPr>
          <p:spPr bwMode="auto">
            <a:xfrm rot="5400000" flipH="1" flipV="1">
              <a:off x="5157244" y="5017545"/>
              <a:ext cx="385262" cy="1422401"/>
            </a:xfrm>
            <a:prstGeom prst="straightConnector1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20"/>
            <p:cNvCxnSpPr>
              <a:cxnSpLocks noChangeShapeType="1"/>
              <a:stCxn id="43" idx="0"/>
              <a:endCxn id="45" idx="2"/>
            </p:cNvCxnSpPr>
            <p:nvPr/>
          </p:nvCxnSpPr>
          <p:spPr bwMode="auto">
            <a:xfrm rot="5400000" flipH="1" flipV="1">
              <a:off x="6879077" y="3837428"/>
              <a:ext cx="248360" cy="395286"/>
            </a:xfrm>
            <a:prstGeom prst="straightConnector1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21"/>
            <p:cNvCxnSpPr>
              <a:cxnSpLocks noChangeShapeType="1"/>
              <a:stCxn id="44" idx="0"/>
              <a:endCxn id="43" idx="2"/>
            </p:cNvCxnSpPr>
            <p:nvPr/>
          </p:nvCxnSpPr>
          <p:spPr bwMode="auto">
            <a:xfrm rot="5400000" flipH="1" flipV="1">
              <a:off x="6245664" y="4405751"/>
              <a:ext cx="375362" cy="744539"/>
            </a:xfrm>
            <a:prstGeom prst="straightConnector1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</p:cxnSp>
        <p:cxnSp>
          <p:nvCxnSpPr>
            <p:cNvPr id="55" name="AutoShape 22"/>
            <p:cNvCxnSpPr>
              <a:cxnSpLocks noChangeShapeType="1"/>
              <a:stCxn id="45" idx="0"/>
              <a:endCxn id="46" idx="2"/>
            </p:cNvCxnSpPr>
            <p:nvPr/>
          </p:nvCxnSpPr>
          <p:spPr bwMode="auto">
            <a:xfrm rot="5400000" flipH="1" flipV="1">
              <a:off x="7351170" y="3080797"/>
              <a:ext cx="248736" cy="549275"/>
            </a:xfrm>
            <a:prstGeom prst="straightConnector1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</p:cxnSp>
        <p:cxnSp>
          <p:nvCxnSpPr>
            <p:cNvPr id="56" name="AutoShape 23"/>
            <p:cNvCxnSpPr>
              <a:cxnSpLocks noChangeShapeType="1"/>
              <a:stCxn id="46" idx="0"/>
              <a:endCxn id="47" idx="2"/>
            </p:cNvCxnSpPr>
            <p:nvPr/>
          </p:nvCxnSpPr>
          <p:spPr bwMode="auto">
            <a:xfrm rot="5400000" flipH="1" flipV="1">
              <a:off x="7855006" y="2324155"/>
              <a:ext cx="231665" cy="441326"/>
            </a:xfrm>
            <a:prstGeom prst="straightConnector1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triangle" w="med" len="med"/>
            </a:ln>
          </p:spPr>
        </p:cxnSp>
      </p:grpSp>
      <p:sp>
        <p:nvSpPr>
          <p:cNvPr id="35" name="TextBox 2"/>
          <p:cNvSpPr txBox="1"/>
          <p:nvPr/>
        </p:nvSpPr>
        <p:spPr>
          <a:xfrm>
            <a:off x="5607895" y="4848269"/>
            <a:ext cx="317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We will use these 10 steps in our </a:t>
            </a:r>
            <a:r>
              <a:rPr lang="en-US" sz="1800" dirty="0" err="1"/>
              <a:t>Estimation</a:t>
            </a:r>
            <a:r>
              <a:rPr lang="en-US" sz="1800" dirty="0"/>
              <a:t> Process Improvement Program (EPIP)</a:t>
            </a:r>
          </a:p>
        </p:txBody>
      </p:sp>
      <p:sp>
        <p:nvSpPr>
          <p:cNvPr id="3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39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90880175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8521" y="4372943"/>
            <a:ext cx="3946506" cy="187545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609600"/>
          </a:xfrm>
        </p:spPr>
        <p:txBody>
          <a:bodyPr/>
          <a:lstStyle/>
          <a:p>
            <a:pPr algn="ctr"/>
            <a:r>
              <a:rPr lang="en-US" dirty="0"/>
              <a:t>Agile 101 – How It Works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787400" y="1066800"/>
            <a:ext cx="8051800" cy="51816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</a:rPr>
              <a:t>Agile is a set of</a:t>
            </a:r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</a:rPr>
              <a:t>software development methods in which solutions evolve through collaboration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Integrated teams include PeopleSoft SMEs to configure the product, PeopleSoft Developers, Data Integration Developers, and Testers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</a:rPr>
              <a:t>Development is iterative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The traditional software development phases are seen as continuous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Work is broken into smaller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Multiple iterations may be required to release a product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Documentation is created as-built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</a:rPr>
              <a:t>For each iteration, a working product is demonstrated to stakeholders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</a:rPr>
              <a:t>Emphasizes value-driven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The usual project constraints still apply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Focusing on value allows most important </a:t>
            </a:r>
          </a:p>
          <a:p>
            <a:pPr marL="457200" lvl="1" indent="0"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600" dirty="0">
                <a:latin typeface="Calibri" panose="020F0502020204030204" pitchFamily="34" charset="0"/>
              </a:rPr>
              <a:t>     functionality to be delivered first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latin typeface="Calibri" panose="020F0502020204030204" pitchFamily="34" charset="0"/>
              </a:rPr>
              <a:t>Technology agnostic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4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336542724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40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477000" cy="609600"/>
          </a:xfrm>
        </p:spPr>
        <p:txBody>
          <a:bodyPr/>
          <a:lstStyle/>
          <a:p>
            <a:pPr algn="ctr"/>
            <a:r>
              <a:rPr lang="en-US" altLang="en-US" dirty="0"/>
              <a:t>Fundamental Model Assumptions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58813" y="914400"/>
            <a:ext cx="8153400" cy="5562600"/>
          </a:xfrm>
        </p:spPr>
        <p:txBody>
          <a:bodyPr/>
          <a:lstStyle/>
          <a:p>
            <a:pPr marL="0" indent="0">
              <a:buFont typeface="Times" panose="02020603050405020304" pitchFamily="18" charset="0"/>
              <a:buNone/>
              <a:defRPr/>
            </a:pPr>
            <a:r>
              <a:rPr lang="en-US" altLang="en-US" sz="2000" dirty="0"/>
              <a:t>Fundamental assumptions of most Software Estimating Models</a:t>
            </a:r>
          </a:p>
          <a:p>
            <a:pPr>
              <a:defRPr/>
            </a:pPr>
            <a:r>
              <a:rPr lang="en-US" sz="2000" dirty="0"/>
              <a:t>There is a fixed relationship between size and effort, e.g.</a:t>
            </a:r>
          </a:p>
          <a:p>
            <a:pPr marL="457200" lvl="1" indent="0">
              <a:buFont typeface="Times" panose="02020603050405020304" pitchFamily="18" charset="0"/>
              <a:buNone/>
              <a:defRPr/>
            </a:pPr>
            <a:r>
              <a:rPr lang="en-US" sz="1800" dirty="0"/>
              <a:t>		(Effort**n)*Time = Size/Technology</a:t>
            </a:r>
          </a:p>
          <a:p>
            <a:pPr>
              <a:defRPr/>
            </a:pPr>
            <a:r>
              <a:rPr lang="en-US" sz="2000" dirty="0"/>
              <a:t>Results are then modified by current trends and  analyses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Total effort can be distributed by a mathematical model; e.g. Weibull, Rayleigh</a:t>
            </a:r>
          </a:p>
          <a:p>
            <a:pPr marL="0" indent="0">
              <a:buFont typeface="Times" panose="02020603050405020304" pitchFamily="18" charset="0"/>
              <a:buNone/>
              <a:defRPr/>
            </a:pPr>
            <a:endParaRPr lang="en-US" sz="200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3352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436532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41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477000" cy="609600"/>
          </a:xfrm>
        </p:spPr>
        <p:txBody>
          <a:bodyPr/>
          <a:lstStyle/>
          <a:p>
            <a:pPr algn="ctr"/>
            <a:r>
              <a:rPr lang="en-US" altLang="en-US" sz="2400" dirty="0"/>
              <a:t>Methodology 5: Factor/Complexity Approach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487551"/>
              </p:ext>
            </p:extLst>
          </p:nvPr>
        </p:nvGraphicFramePr>
        <p:xfrm>
          <a:off x="685800" y="1066800"/>
          <a:ext cx="8229600" cy="1451136"/>
        </p:xfrm>
        <a:graphic>
          <a:graphicData uri="http://schemas.openxmlformats.org/drawingml/2006/table">
            <a:tbl>
              <a:tblPr/>
              <a:tblGrid>
                <a:gridCol w="9672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1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1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0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Scale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Functional 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Effort Multipliers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- -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Significantly less functionality to be delivered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-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Moderately less functionality to be delivered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Slightly less functionality to be delivered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Functionality equivalent to Increment 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Slightly more functionality to be delivered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Moderately more functionality to be delivered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8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+ +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Significantly more functionality to be delivered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63694"/>
              </p:ext>
            </p:extLst>
          </p:nvPr>
        </p:nvGraphicFramePr>
        <p:xfrm>
          <a:off x="685800" y="2895600"/>
          <a:ext cx="8229600" cy="10795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Scale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Complexity 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Effort Multipliers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Significantly less complex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Slightly less complex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Complexity equivalent to Increment 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Slightly more complex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 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Significantly more complex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800" y="4274344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342900">
              <a:spcBef>
                <a:spcPct val="45000"/>
              </a:spcBef>
              <a:buClr>
                <a:schemeClr val="tx2"/>
              </a:buClr>
              <a:buSzPct val="135000"/>
              <a:buFont typeface="Times"/>
              <a:buChar char="•"/>
              <a:defRPr/>
            </a:pPr>
            <a:r>
              <a:rPr lang="en-US" sz="1800" dirty="0">
                <a:latin typeface="+mn-lt"/>
              </a:rPr>
              <a:t>These initial set of factors came from the environmental factor from traditional software cost models</a:t>
            </a:r>
          </a:p>
          <a:p>
            <a:pPr marL="342900" lvl="2" indent="-342900">
              <a:spcBef>
                <a:spcPct val="45000"/>
              </a:spcBef>
              <a:buClr>
                <a:schemeClr val="tx2"/>
              </a:buClr>
              <a:buSzPct val="135000"/>
              <a:buFont typeface="Times"/>
              <a:buChar char="•"/>
              <a:defRPr/>
            </a:pPr>
            <a:r>
              <a:rPr lang="en-US" sz="1800" dirty="0">
                <a:latin typeface="+mn-lt"/>
              </a:rPr>
              <a:t>Because each Increment is a mini project, use a Rayleigh or simple Beta Curve (such as a 60/50 Beta curve) to phase costs</a:t>
            </a:r>
          </a:p>
        </p:txBody>
      </p:sp>
    </p:spTree>
    <p:extLst>
      <p:ext uri="{BB962C8B-B14F-4D97-AF65-F5344CB8AC3E}">
        <p14:creationId xmlns:p14="http://schemas.microsoft.com/office/powerpoint/2010/main" val="2254603955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10400" cy="609600"/>
          </a:xfrm>
        </p:spPr>
        <p:txBody>
          <a:bodyPr/>
          <a:lstStyle/>
          <a:p>
            <a:pPr algn="ctr"/>
            <a:r>
              <a:rPr lang="en-US" sz="2400" dirty="0"/>
              <a:t>Agile 101 – Development Approach Metaphor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609600" y="5266068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kern="1200" dirty="0">
                <a:latin typeface="Calibri" panose="020F0502020204030204" pitchFamily="34" charset="0"/>
                <a:cs typeface="Arial" pitchFamily="34" charset="0"/>
              </a:rPr>
              <a:t>With Agile, we start with a concept: for several large software development programs, the COTS product is the starting point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800" b="1" kern="1200" dirty="0">
                <a:latin typeface="Calibri" panose="020F0502020204030204" pitchFamily="34" charset="0"/>
                <a:cs typeface="Arial" pitchFamily="34" charset="0"/>
              </a:rPr>
              <a:t>Then, we iteratively build a rough version and validate it, slowly improving the definition and quality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439863"/>
            <a:ext cx="7328596" cy="3641725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09600" y="754063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1800" b="1" dirty="0">
                <a:latin typeface="Calibri" panose="020F0502020204030204" pitchFamily="34" charset="0"/>
              </a:rPr>
              <a:t>The waterfall approach is akin to painting by numbers, as it calls for a fully formed idea at the start, which is built incrementally, piece by piece without flexibility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5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243529272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624" y="1981200"/>
            <a:ext cx="2554021" cy="250713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781800" cy="609600"/>
          </a:xfrm>
        </p:spPr>
        <p:txBody>
          <a:bodyPr/>
          <a:lstStyle/>
          <a:p>
            <a:pPr algn="ctr"/>
            <a:r>
              <a:rPr lang="en-US" dirty="0"/>
              <a:t>Agile 101 – Key Agile Terminology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16885"/>
              </p:ext>
            </p:extLst>
          </p:nvPr>
        </p:nvGraphicFramePr>
        <p:xfrm>
          <a:off x="838200" y="736600"/>
          <a:ext cx="5638800" cy="566420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87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3224">
                <a:tc>
                  <a:txBody>
                    <a:bodyPr/>
                    <a:lstStyle/>
                    <a:p>
                      <a:r>
                        <a:rPr lang="en-US" sz="1600" dirty="0"/>
                        <a:t>Term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Definition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200">
                <a:tc>
                  <a:txBody>
                    <a:bodyPr/>
                    <a:lstStyle/>
                    <a:p>
                      <a:r>
                        <a:rPr lang="en-US" sz="1200" dirty="0"/>
                        <a:t>Scrum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framework for team collaboration on complex software projects. </a:t>
                      </a:r>
                      <a:r>
                        <a:rPr lang="en-US" sz="1200" dirty="0">
                          <a:ea typeface="+mn-ea"/>
                          <a:cs typeface="+mn-cs"/>
                        </a:rPr>
                        <a:t>1-10 people (have seen up to </a:t>
                      </a:r>
                      <a:r>
                        <a:rPr lang="en-US" sz="1200" b="1" dirty="0"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1200" dirty="0"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3799">
                <a:tc>
                  <a:txBody>
                    <a:bodyPr/>
                    <a:lstStyle/>
                    <a:p>
                      <a:r>
                        <a:rPr lang="en-US" sz="1200" dirty="0"/>
                        <a:t>Sprint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short multiple</a:t>
                      </a:r>
                      <a:r>
                        <a:rPr lang="en-US" sz="1200" baseline="0" dirty="0"/>
                        <a:t>-</a:t>
                      </a:r>
                      <a:r>
                        <a:rPr lang="en-US" sz="1200" dirty="0"/>
                        <a:t>week period where a team completely builds working, tested software.  All phases of the SDLC are executed iteratively during a sprint </a:t>
                      </a:r>
                      <a:r>
                        <a:rPr lang="en-US" sz="1200" baseline="0" dirty="0"/>
                        <a:t>– Analysis, Design, Code, Test. </a:t>
                      </a:r>
                      <a:r>
                        <a:rPr lang="en-US" sz="1200" dirty="0">
                          <a:ea typeface="+mn-ea"/>
                          <a:cs typeface="+mn-cs"/>
                        </a:rPr>
                        <a:t>1-6 weeks (have seen up to </a:t>
                      </a:r>
                      <a:r>
                        <a:rPr lang="en-US" sz="1200" b="1" dirty="0"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dirty="0">
                          <a:ea typeface="+mn-ea"/>
                          <a:cs typeface="+mn-cs"/>
                        </a:rPr>
                        <a:t> weeks) </a:t>
                      </a:r>
                      <a:r>
                        <a:rPr lang="en-US" sz="1200" i="1" dirty="0">
                          <a:ea typeface="+mn-ea"/>
                          <a:cs typeface="+mn-cs"/>
                        </a:rPr>
                        <a:t>(13 conveniently give 4 sprints per year</a:t>
                      </a:r>
                      <a:r>
                        <a:rPr lang="en-US" sz="1200" dirty="0"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935">
                <a:tc>
                  <a:txBody>
                    <a:bodyPr/>
                    <a:lstStyle/>
                    <a:p>
                      <a:r>
                        <a:rPr lang="en-US" sz="1200" dirty="0"/>
                        <a:t>Feature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set of specifications that can be shown in a user demonstration and oriented on system capabilities.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8361">
                <a:tc>
                  <a:txBody>
                    <a:bodyPr/>
                    <a:lstStyle/>
                    <a:p>
                      <a:r>
                        <a:rPr lang="en-US" sz="1200" dirty="0"/>
                        <a:t>Epic</a:t>
                      </a:r>
                      <a:endParaRPr lang="en-US" sz="18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description of how work gets done using the new software (To</a:t>
                      </a:r>
                      <a:r>
                        <a:rPr lang="en-US" sz="1200" baseline="0" dirty="0"/>
                        <a:t>-Be business process)</a:t>
                      </a:r>
                      <a:r>
                        <a:rPr lang="en-US" sz="1200" dirty="0"/>
                        <a:t>.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8935">
                <a:tc>
                  <a:txBody>
                    <a:bodyPr/>
                    <a:lstStyle/>
                    <a:p>
                      <a:r>
                        <a:rPr lang="en-US" sz="1200" dirty="0"/>
                        <a:t>Spike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special type of story used for research and prototyping activities,</a:t>
                      </a:r>
                      <a:r>
                        <a:rPr lang="en-US" sz="1200" baseline="0" dirty="0"/>
                        <a:t> which </a:t>
                      </a:r>
                      <a:r>
                        <a:rPr lang="en-US" sz="1200" dirty="0"/>
                        <a:t> can be functional or technical.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2747">
                <a:tc>
                  <a:txBody>
                    <a:bodyPr/>
                    <a:lstStyle/>
                    <a:p>
                      <a:r>
                        <a:rPr lang="en-US" sz="1200" dirty="0"/>
                        <a:t>Backlog</a:t>
                      </a:r>
                      <a:endParaRPr lang="en-US" sz="12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single definitive</a:t>
                      </a:r>
                      <a:r>
                        <a:rPr lang="en-US" sz="1200" baseline="0" dirty="0"/>
                        <a:t> repository for all upcoming work. It consists primarily of future features intended to address user needs and deliver business benefits, as well as architectural features required to build the product.</a:t>
                      </a:r>
                      <a:endParaRPr lang="en-US" sz="12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14400" y="6567488"/>
            <a:ext cx="7924800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6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5687236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entagon 31"/>
          <p:cNvSpPr/>
          <p:nvPr/>
        </p:nvSpPr>
        <p:spPr>
          <a:xfrm>
            <a:off x="6282800" y="4822361"/>
            <a:ext cx="2626697" cy="941631"/>
          </a:xfrm>
          <a:prstGeom prst="homePlate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prstClr val="black"/>
                </a:solidFill>
              </a:rPr>
              <a:t>Feature/BP Demonstrations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876095" cy="609600"/>
          </a:xfrm>
        </p:spPr>
        <p:txBody>
          <a:bodyPr/>
          <a:lstStyle/>
          <a:p>
            <a:pPr algn="ctr"/>
            <a:r>
              <a:rPr lang="en-US" sz="2400" dirty="0"/>
              <a:t>Agile Implementation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i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ECDCE63-7706-4FA8-A1B8-FE4166560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 flipH="1">
            <a:off x="6133183" y="981114"/>
            <a:ext cx="1636824" cy="152236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697730"/>
              <a:gd name="adj5" fmla="val 12500"/>
            </a:avLst>
          </a:prstGeom>
          <a:gradFill flip="none" rotWithShape="1">
            <a:gsLst>
              <a:gs pos="0">
                <a:srgbClr val="FFE48F"/>
              </a:gs>
              <a:gs pos="100000">
                <a:srgbClr val="FFC409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Content Placeholder 15"/>
          <p:cNvSpPr>
            <a:spLocks noGrp="1"/>
          </p:cNvSpPr>
          <p:nvPr>
            <p:ph idx="1"/>
          </p:nvPr>
        </p:nvSpPr>
        <p:spPr>
          <a:xfrm>
            <a:off x="463996" y="695332"/>
            <a:ext cx="2895528" cy="4525963"/>
          </a:xfrm>
        </p:spPr>
        <p:txBody>
          <a:bodyPr/>
          <a:lstStyle/>
          <a:p>
            <a:r>
              <a:rPr lang="en-US" sz="1800" b="1" dirty="0">
                <a:latin typeface="Calibri" panose="020F0502020204030204" pitchFamily="34" charset="0"/>
              </a:rPr>
              <a:t>To create working software product often and to demonstrate to the customer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7711125" y="1031790"/>
            <a:ext cx="1432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Sprint Backlog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Sprint Burndown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Impediment List</a:t>
            </a:r>
          </a:p>
        </p:txBody>
      </p:sp>
      <p:sp>
        <p:nvSpPr>
          <p:cNvPr id="10" name="Oval 9"/>
          <p:cNvSpPr/>
          <p:nvPr/>
        </p:nvSpPr>
        <p:spPr>
          <a:xfrm>
            <a:off x="2254653" y="1138237"/>
            <a:ext cx="4826087" cy="472740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78806" y="1289423"/>
            <a:ext cx="4575946" cy="4451351"/>
          </a:xfrm>
          <a:prstGeom prst="ellipse">
            <a:avLst/>
          </a:prstGeom>
          <a:solidFill>
            <a:srgbClr val="FFC40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2513888" y="3194612"/>
            <a:ext cx="135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</a:rPr>
              <a:t>Update Product Backlog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3074109" y="1893650"/>
            <a:ext cx="145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</a:rPr>
              <a:t>Sprint Planning Meeting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4955430" y="1892383"/>
            <a:ext cx="12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</a:rPr>
              <a:t>Daily Scrum/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Daily Work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5571705" y="3097777"/>
            <a:ext cx="1390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</a:rPr>
              <a:t>Sprint Review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Demonstration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5011704" y="4555067"/>
            <a:ext cx="1271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</a:rPr>
              <a:t>Product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Increment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3105526" y="4687510"/>
            <a:ext cx="1561253" cy="54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>
                <a:solidFill>
                  <a:prstClr val="black"/>
                </a:solidFill>
              </a:rPr>
              <a:t>Sprint</a:t>
            </a:r>
          </a:p>
          <a:p>
            <a:pPr algn="ctr"/>
            <a:r>
              <a:rPr lang="en-US" sz="1400" b="1" dirty="0">
                <a:solidFill>
                  <a:prstClr val="black"/>
                </a:solidFill>
              </a:rPr>
              <a:t>Retrospective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481347" y="2733254"/>
            <a:ext cx="916201" cy="225060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3397548" y="2729190"/>
            <a:ext cx="575508" cy="387330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66205" y="1396876"/>
            <a:ext cx="575022" cy="722426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0" idx="0"/>
          </p:cNvCxnSpPr>
          <p:nvPr/>
        </p:nvCxnSpPr>
        <p:spPr>
          <a:xfrm flipV="1">
            <a:off x="4722311" y="2119302"/>
            <a:ext cx="59" cy="712282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073083" y="2368403"/>
            <a:ext cx="473414" cy="516117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224100" y="2890470"/>
            <a:ext cx="848983" cy="32386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19710" y="4170039"/>
            <a:ext cx="735102" cy="196910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054812" y="4141468"/>
            <a:ext cx="784746" cy="232351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741228" y="4373819"/>
            <a:ext cx="71166" cy="777695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741227" y="5143561"/>
            <a:ext cx="515484" cy="465060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308466" y="4029851"/>
            <a:ext cx="860378" cy="56605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783919" y="4078525"/>
            <a:ext cx="519194" cy="697352"/>
          </a:xfrm>
          <a:prstGeom prst="line">
            <a:avLst/>
          </a:prstGeom>
          <a:ln w="38100">
            <a:solidFill>
              <a:srgbClr val="B88C00">
                <a:alpha val="82745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805821" y="2831584"/>
            <a:ext cx="1832979" cy="166421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127000">
              <a:schemeClr val="tx1">
                <a:alpha val="38000"/>
              </a:schemeClr>
            </a:glow>
            <a:outerShdw blurRad="44450" dist="27940" dir="5400000" algn="ctr">
              <a:srgbClr val="000000">
                <a:alpha val="21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prstClr val="black"/>
                </a:solidFill>
              </a:rPr>
              <a:t>Scrum Process</a:t>
            </a:r>
          </a:p>
        </p:txBody>
      </p:sp>
      <p:sp>
        <p:nvSpPr>
          <p:cNvPr id="31" name="Pentagon 30"/>
          <p:cNvSpPr/>
          <p:nvPr/>
        </p:nvSpPr>
        <p:spPr>
          <a:xfrm>
            <a:off x="761999" y="3071583"/>
            <a:ext cx="1630344" cy="941631"/>
          </a:xfrm>
          <a:prstGeom prst="homePlate">
            <a:avLst/>
          </a:prstGeom>
          <a:gradFill>
            <a:gsLst>
              <a:gs pos="0">
                <a:schemeClr val="bg1"/>
              </a:gs>
              <a:gs pos="100000">
                <a:schemeClr val="bg2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prstClr val="black"/>
                </a:solidFill>
              </a:rPr>
              <a:t>Backlog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1999" y="5803750"/>
            <a:ext cx="7879799" cy="307777"/>
          </a:xfrm>
          <a:prstGeom prst="rect">
            <a:avLst/>
          </a:prstGeom>
          <a:solidFill>
            <a:srgbClr val="E5CB0D"/>
          </a:solidFill>
          <a:ln>
            <a:solidFill>
              <a:srgbClr val="E5CB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  <a:latin typeface="Arial" charset="0"/>
              </a:rPr>
              <a:t>Ensures holistic activities and iterative processes</a:t>
            </a:r>
          </a:p>
        </p:txBody>
      </p:sp>
      <p:sp>
        <p:nvSpPr>
          <p:cNvPr id="34" name="Slide Number Placeholder 2"/>
          <p:cNvSpPr txBox="1">
            <a:spLocks/>
          </p:cNvSpPr>
          <p:nvPr/>
        </p:nvSpPr>
        <p:spPr bwMode="auto">
          <a:xfrm>
            <a:off x="993030" y="6510683"/>
            <a:ext cx="7924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 i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077453872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44677" cy="609600"/>
          </a:xfrm>
        </p:spPr>
        <p:txBody>
          <a:bodyPr>
            <a:noAutofit/>
          </a:bodyPr>
          <a:lstStyle/>
          <a:p>
            <a:r>
              <a:rPr lang="en-US" dirty="0"/>
              <a:t>Agile 101 – Sprint Breakdown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064" y="762000"/>
            <a:ext cx="48551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</a:rPr>
              <a:t>Sprint Planning Meeting</a:t>
            </a:r>
          </a:p>
          <a:p>
            <a:pPr marL="742950" lvl="1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Product owner and scrum team meet at the start of the sprint to review the sprint goal, and select the requirements/features and corresponding tasks to be accomplished.</a:t>
            </a:r>
          </a:p>
          <a:p>
            <a:pPr marL="342900" indent="-342900" eaLnBrk="0" hangingPunct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</a:rPr>
              <a:t>Daily Scum/Daily Work</a:t>
            </a:r>
          </a:p>
          <a:p>
            <a:pPr marL="742950" lvl="1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Scrum team meets daily to review yesterday’s accomplishments, plan for today, and any blockers.</a:t>
            </a:r>
          </a:p>
          <a:p>
            <a:pPr marL="342900" indent="-342900" eaLnBrk="0" hangingPunct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</a:rPr>
              <a:t>Sprint Review Demonstration</a:t>
            </a:r>
          </a:p>
          <a:p>
            <a:pPr marL="742950" lvl="1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Scrum team demonstrates sprint accomplishments (requirements and/or features implemented during that sprint) to the product owner.</a:t>
            </a:r>
          </a:p>
          <a:p>
            <a:pPr marL="342900" indent="-342900" eaLnBrk="0" hangingPunct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</a:rPr>
              <a:t>Sprint Retrospective</a:t>
            </a:r>
          </a:p>
          <a:p>
            <a:pPr marL="742950" lvl="1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scrum team meets to discuss what to keep doing, stop doing, and start doing. Focus on what is actionable for the next sprint.</a:t>
            </a:r>
          </a:p>
          <a:p>
            <a:pPr marL="342900" indent="-342900" eaLnBrk="0" hangingPunct="0"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Calibri" panose="020F0502020204030204" pitchFamily="34" charset="0"/>
              </a:rPr>
              <a:t>Update Product Backlog</a:t>
            </a:r>
          </a:p>
          <a:p>
            <a:pPr marL="742950" lvl="1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product owner continuously updates (adds to, reprioritizes, etc.) the product backlog.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27240" y="1981200"/>
            <a:ext cx="3425400" cy="2564054"/>
            <a:chOff x="5264126" y="1981200"/>
            <a:chExt cx="3588514" cy="2564054"/>
          </a:xfrm>
        </p:grpSpPr>
        <p:sp>
          <p:nvSpPr>
            <p:cNvPr id="8" name="Circular Arrow 7"/>
            <p:cNvSpPr/>
            <p:nvPr/>
          </p:nvSpPr>
          <p:spPr>
            <a:xfrm flipH="1">
              <a:off x="7191785" y="1981200"/>
              <a:ext cx="881897" cy="88189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3697730"/>
                <a:gd name="adj5" fmla="val 12500"/>
              </a:avLst>
            </a:prstGeom>
            <a:gradFill flip="none" rotWithShape="1">
              <a:gsLst>
                <a:gs pos="0">
                  <a:srgbClr val="FFE48F"/>
                </a:gs>
                <a:gs pos="100000">
                  <a:srgbClr val="FFC409"/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>
              <a:off x="7327866" y="3728105"/>
              <a:ext cx="1524774" cy="477979"/>
            </a:xfrm>
            <a:prstGeom prst="homePlate">
              <a:avLst/>
            </a:prstGeom>
            <a:solidFill>
              <a:srgbClr val="BAB6B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  PDR/CDR/TRR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264126" y="2145589"/>
              <a:ext cx="2449757" cy="239966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latin typeface="Calibri" panose="020F050202020403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27147" y="2222332"/>
              <a:ext cx="2322783" cy="2259539"/>
            </a:xfrm>
            <a:prstGeom prst="ellipse">
              <a:avLst/>
            </a:prstGeom>
            <a:solidFill>
              <a:srgbClr val="FFC40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5716" y="3168318"/>
              <a:ext cx="688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900" b="1" dirty="0">
                  <a:latin typeface="Calibri" panose="020F0502020204030204" pitchFamily="34" charset="0"/>
                </a:rPr>
                <a:t>Update Product Backlog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80088" y="2472770"/>
              <a:ext cx="7395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900" b="1" dirty="0">
                  <a:latin typeface="Calibri" panose="020F0502020204030204" pitchFamily="34" charset="0"/>
                </a:rPr>
                <a:t>Sprint Planning Meeting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6833" y="2528399"/>
              <a:ext cx="841672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900" b="1" dirty="0">
                  <a:latin typeface="Calibri" panose="020F0502020204030204" pitchFamily="34" charset="0"/>
                </a:rPr>
                <a:t>Daily Scrum/</a:t>
              </a:r>
            </a:p>
            <a:p>
              <a:pPr algn="ctr">
                <a:lnSpc>
                  <a:spcPts val="800"/>
                </a:lnSpc>
              </a:pPr>
              <a:r>
                <a:rPr lang="en-US" sz="900" b="1" dirty="0">
                  <a:latin typeface="Calibri" panose="020F0502020204030204" pitchFamily="34" charset="0"/>
                </a:rPr>
                <a:t>Daily Work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9478" y="3189420"/>
              <a:ext cx="989956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900" b="1" dirty="0">
                  <a:latin typeface="Calibri" panose="020F0502020204030204" pitchFamily="34" charset="0"/>
                </a:rPr>
                <a:t>Sprint Review</a:t>
              </a:r>
            </a:p>
            <a:p>
              <a:pPr algn="ctr">
                <a:lnSpc>
                  <a:spcPts val="800"/>
                </a:lnSpc>
              </a:pPr>
              <a:r>
                <a:rPr lang="en-US" sz="900" b="1" dirty="0">
                  <a:latin typeface="Calibri" panose="020F0502020204030204" pitchFamily="34" charset="0"/>
                </a:rPr>
                <a:t>Demonstration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79896" y="3879997"/>
              <a:ext cx="812676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1000" b="1" dirty="0">
                  <a:latin typeface="Calibri" panose="020F0502020204030204" pitchFamily="34" charset="0"/>
                </a:rPr>
                <a:t>Product</a:t>
              </a:r>
            </a:p>
            <a:p>
              <a:pPr algn="ctr">
                <a:lnSpc>
                  <a:spcPts val="800"/>
                </a:lnSpc>
              </a:pPr>
              <a:r>
                <a:rPr lang="en-US" sz="1000" b="1" dirty="0">
                  <a:latin typeface="Calibri" panose="020F0502020204030204" pitchFamily="34" charset="0"/>
                </a:rPr>
                <a:t>Increment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1142" y="3879997"/>
              <a:ext cx="946606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sz="1000" b="1" dirty="0">
                  <a:latin typeface="Calibri" panose="020F0502020204030204" pitchFamily="34" charset="0"/>
                </a:rPr>
                <a:t>Sprint</a:t>
              </a:r>
            </a:p>
            <a:p>
              <a:pPr algn="ctr">
                <a:lnSpc>
                  <a:spcPts val="800"/>
                </a:lnSpc>
              </a:pPr>
              <a:r>
                <a:rPr lang="en-US" sz="1000" b="1" dirty="0">
                  <a:latin typeface="Calibri" panose="020F0502020204030204" pitchFamily="34" charset="0"/>
                </a:rPr>
                <a:t>Retrospective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5379197" y="2941574"/>
              <a:ext cx="470664" cy="115311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849861" y="2939492"/>
              <a:ext cx="295646" cy="198451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44730" y="2256871"/>
              <a:ext cx="322695" cy="295746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462611" y="2544296"/>
              <a:ext cx="99357" cy="384921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224318" y="2754640"/>
              <a:ext cx="243198" cy="264437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788184" y="3022125"/>
              <a:ext cx="436134" cy="16593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846687" y="3580389"/>
              <a:ext cx="377631" cy="100888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224319" y="3564556"/>
              <a:ext cx="403134" cy="119047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540127" y="3782129"/>
              <a:ext cx="36558" cy="398458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6540126" y="4176512"/>
              <a:ext cx="264811" cy="238277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5804099" y="3605895"/>
              <a:ext cx="441987" cy="29002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534632" y="3630833"/>
              <a:ext cx="266717" cy="357293"/>
            </a:xfrm>
            <a:prstGeom prst="line">
              <a:avLst/>
            </a:prstGeom>
            <a:ln w="38100">
              <a:solidFill>
                <a:srgbClr val="B88C00">
                  <a:alpha val="82745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6088056" y="2931440"/>
              <a:ext cx="827658" cy="864225"/>
            </a:xfrm>
            <a:prstGeom prst="ellipse">
              <a:avLst/>
            </a:prstGeom>
            <a:solidFill>
              <a:srgbClr val="898383"/>
            </a:solidFill>
            <a:ln>
              <a:noFill/>
            </a:ln>
            <a:effectLst>
              <a:glow rad="127000">
                <a:schemeClr val="tx1">
                  <a:alpha val="38000"/>
                </a:schemeClr>
              </a:glow>
              <a:outerShdw blurRad="44450" dist="27940" dir="5400000" algn="ctr">
                <a:srgbClr val="000000">
                  <a:alpha val="21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800"/>
                </a:lnSpc>
              </a:pPr>
              <a:r>
                <a:rPr lang="en-US" sz="1000" b="1" dirty="0">
                  <a:latin typeface="Calibri" panose="020F0502020204030204" pitchFamily="34" charset="0"/>
                </a:rPr>
                <a:t>Scrum Process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845886" y="2712663"/>
            <a:ext cx="12137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</a:rPr>
              <a:t>Sprint Backlog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</a:rPr>
              <a:t>Sprint Burndown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100" dirty="0">
                <a:latin typeface="Calibri" panose="020F0502020204030204" pitchFamily="34" charset="0"/>
              </a:rPr>
              <a:t>Impediment List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74618" y="6567488"/>
            <a:ext cx="7564582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8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597288808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400800" cy="609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Agile 101 – Recap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03300"/>
            <a:ext cx="8229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</a:rPr>
              <a:t>Agile is a disciplined methodology.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libri" panose="020F0502020204030204" pitchFamily="34" charset="0"/>
              </a:rPr>
              <a:t>Agile is not…</a:t>
            </a:r>
          </a:p>
          <a:p>
            <a:pPr marL="74612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…unlimited or uncontrolled scope.</a:t>
            </a:r>
          </a:p>
          <a:p>
            <a:pPr marL="74612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…unplanned.</a:t>
            </a:r>
          </a:p>
          <a:p>
            <a:pPr marL="74612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…undocumented.</a:t>
            </a:r>
          </a:p>
          <a:p>
            <a:pPr marL="74612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…unverified.</a:t>
            </a:r>
          </a:p>
          <a:p>
            <a:pPr marL="74612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…mini waterfall.</a:t>
            </a:r>
          </a:p>
          <a:p>
            <a:pPr marL="74612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…trial and error.</a:t>
            </a:r>
          </a:p>
          <a:p>
            <a:pPr marL="74612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…a synonym for flexible.</a:t>
            </a:r>
          </a:p>
          <a:p>
            <a:pPr marL="746125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…a synonym for fast.</a:t>
            </a:r>
          </a:p>
        </p:txBody>
      </p:sp>
      <p:sp>
        <p:nvSpPr>
          <p:cNvPr id="3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274618" y="6567488"/>
            <a:ext cx="7564582" cy="29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45000"/>
              </a:spcBef>
              <a:buClr>
                <a:schemeClr val="tx2"/>
              </a:buClr>
              <a:buSzPct val="135000"/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45000"/>
              </a:spcBef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/>
              <a:t>INTEGRITY  INNOVATION  EXCELLENCE                                                                                                                           </a:t>
            </a:r>
            <a:fld id="{62891593-F5F8-4233-B50C-50BEE8D42CCD}" type="slidenum">
              <a:rPr lang="en-US" altLang="en-US" sz="900" smtClean="0"/>
              <a:t>9</a:t>
            </a:fld>
            <a:r>
              <a:rPr lang="en-US" altLang="en-US" sz="900" dirty="0"/>
              <a:t>	</a:t>
            </a:r>
            <a:r>
              <a:rPr lang="en-US" altLang="en-US" sz="1200" dirty="0">
                <a:latin typeface="Times" panose="02020603050405020304" pitchFamily="18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60286272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Galorath Template - Red">
  <a:themeElements>
    <a:clrScheme name="">
      <a:dk1>
        <a:srgbClr val="424547"/>
      </a:dk1>
      <a:lt1>
        <a:srgbClr val="FFFFFF"/>
      </a:lt1>
      <a:dk2>
        <a:srgbClr val="9D261E"/>
      </a:dk2>
      <a:lt2>
        <a:srgbClr val="777777"/>
      </a:lt2>
      <a:accent1>
        <a:srgbClr val="98A74A"/>
      </a:accent1>
      <a:accent2>
        <a:srgbClr val="C3CC99"/>
      </a:accent2>
      <a:accent3>
        <a:srgbClr val="FFFFFF"/>
      </a:accent3>
      <a:accent4>
        <a:srgbClr val="373A3B"/>
      </a:accent4>
      <a:accent5>
        <a:srgbClr val="CAD0B1"/>
      </a:accent5>
      <a:accent6>
        <a:srgbClr val="B0B98A"/>
      </a:accent6>
      <a:hlink>
        <a:srgbClr val="9AB3CC"/>
      </a:hlink>
      <a:folHlink>
        <a:srgbClr val="9A6B00"/>
      </a:folHlink>
    </a:clrScheme>
    <a:fontScheme name="Galorath Template -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Galorath Template - R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orath Template - R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orath Template - R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orath Template - R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orath Template - R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orath Template - R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orath Template - R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orath Template - R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orath Template - R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orath Template - R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orath Template - R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orath Template - R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AL11100_PowerPoint_v5">
  <a:themeElements>
    <a:clrScheme name="">
      <a:dk1>
        <a:srgbClr val="424547"/>
      </a:dk1>
      <a:lt1>
        <a:srgbClr val="FFFFFF"/>
      </a:lt1>
      <a:dk2>
        <a:srgbClr val="BF2E1A"/>
      </a:dk2>
      <a:lt2>
        <a:srgbClr val="777777"/>
      </a:lt2>
      <a:accent1>
        <a:srgbClr val="1859A7"/>
      </a:accent1>
      <a:accent2>
        <a:srgbClr val="307CCC"/>
      </a:accent2>
      <a:accent3>
        <a:srgbClr val="FFFFFF"/>
      </a:accent3>
      <a:accent4>
        <a:srgbClr val="373A3B"/>
      </a:accent4>
      <a:accent5>
        <a:srgbClr val="ABB5D0"/>
      </a:accent5>
      <a:accent6>
        <a:srgbClr val="2A70B9"/>
      </a:accent6>
      <a:hlink>
        <a:srgbClr val="7CAECC"/>
      </a:hlink>
      <a:folHlink>
        <a:srgbClr val="9A6B00"/>
      </a:folHlink>
    </a:clrScheme>
    <a:fontScheme name="GAL11100_PowerPoint_v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stealth" w="med" len="med"/>
          <a:tailEnd type="stealth"/>
        </a:ln>
        <a:effectLst/>
      </a:spPr>
      <a:bodyPr/>
      <a:lstStyle/>
    </a:lnDef>
  </a:objectDefaults>
  <a:extraClrSchemeLst>
    <a:extraClrScheme>
      <a:clrScheme name="GAL11100_PowerPoint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3">
        <a:dk1>
          <a:srgbClr val="424547"/>
        </a:dk1>
        <a:lt1>
          <a:srgbClr val="FFFFFF"/>
        </a:lt1>
        <a:dk2>
          <a:srgbClr val="9D261E"/>
        </a:dk2>
        <a:lt2>
          <a:srgbClr val="777777"/>
        </a:lt2>
        <a:accent1>
          <a:srgbClr val="1859A7"/>
        </a:accent1>
        <a:accent2>
          <a:srgbClr val="307CCC"/>
        </a:accent2>
        <a:accent3>
          <a:srgbClr val="FFFFFF"/>
        </a:accent3>
        <a:accent4>
          <a:srgbClr val="373A3B"/>
        </a:accent4>
        <a:accent5>
          <a:srgbClr val="ABB5D0"/>
        </a:accent5>
        <a:accent6>
          <a:srgbClr val="2A70B9"/>
        </a:accent6>
        <a:hlink>
          <a:srgbClr val="7CAECC"/>
        </a:hlink>
        <a:folHlink>
          <a:srgbClr val="9A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GAL11100_PowerPoint_v5">
  <a:themeElements>
    <a:clrScheme name="">
      <a:dk1>
        <a:srgbClr val="424547"/>
      </a:dk1>
      <a:lt1>
        <a:srgbClr val="FFFFFF"/>
      </a:lt1>
      <a:dk2>
        <a:srgbClr val="BF2E1A"/>
      </a:dk2>
      <a:lt2>
        <a:srgbClr val="777777"/>
      </a:lt2>
      <a:accent1>
        <a:srgbClr val="1859A7"/>
      </a:accent1>
      <a:accent2>
        <a:srgbClr val="307CCC"/>
      </a:accent2>
      <a:accent3>
        <a:srgbClr val="FFFFFF"/>
      </a:accent3>
      <a:accent4>
        <a:srgbClr val="373A3B"/>
      </a:accent4>
      <a:accent5>
        <a:srgbClr val="ABB5D0"/>
      </a:accent5>
      <a:accent6>
        <a:srgbClr val="2A70B9"/>
      </a:accent6>
      <a:hlink>
        <a:srgbClr val="7CAECC"/>
      </a:hlink>
      <a:folHlink>
        <a:srgbClr val="9A6B00"/>
      </a:folHlink>
    </a:clrScheme>
    <a:fontScheme name="GAL11100_PowerPoint_v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stealth" w="med" len="med"/>
          <a:tailEnd type="stealth"/>
        </a:ln>
        <a:effectLst/>
      </a:spPr>
      <a:bodyPr/>
      <a:lstStyle/>
    </a:lnDef>
  </a:objectDefaults>
  <a:extraClrSchemeLst>
    <a:extraClrScheme>
      <a:clrScheme name="GAL11100_PowerPoint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3">
        <a:dk1>
          <a:srgbClr val="424547"/>
        </a:dk1>
        <a:lt1>
          <a:srgbClr val="FFFFFF"/>
        </a:lt1>
        <a:dk2>
          <a:srgbClr val="9D261E"/>
        </a:dk2>
        <a:lt2>
          <a:srgbClr val="777777"/>
        </a:lt2>
        <a:accent1>
          <a:srgbClr val="1859A7"/>
        </a:accent1>
        <a:accent2>
          <a:srgbClr val="307CCC"/>
        </a:accent2>
        <a:accent3>
          <a:srgbClr val="FFFFFF"/>
        </a:accent3>
        <a:accent4>
          <a:srgbClr val="373A3B"/>
        </a:accent4>
        <a:accent5>
          <a:srgbClr val="ABB5D0"/>
        </a:accent5>
        <a:accent6>
          <a:srgbClr val="2A70B9"/>
        </a:accent6>
        <a:hlink>
          <a:srgbClr val="7CAECC"/>
        </a:hlink>
        <a:folHlink>
          <a:srgbClr val="9A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GAL11100_PowerPoint_v5">
  <a:themeElements>
    <a:clrScheme name="">
      <a:dk1>
        <a:srgbClr val="424547"/>
      </a:dk1>
      <a:lt1>
        <a:srgbClr val="FFFFFF"/>
      </a:lt1>
      <a:dk2>
        <a:srgbClr val="BF2E1A"/>
      </a:dk2>
      <a:lt2>
        <a:srgbClr val="777777"/>
      </a:lt2>
      <a:accent1>
        <a:srgbClr val="1859A7"/>
      </a:accent1>
      <a:accent2>
        <a:srgbClr val="307CCC"/>
      </a:accent2>
      <a:accent3>
        <a:srgbClr val="FFFFFF"/>
      </a:accent3>
      <a:accent4>
        <a:srgbClr val="373A3B"/>
      </a:accent4>
      <a:accent5>
        <a:srgbClr val="ABB5D0"/>
      </a:accent5>
      <a:accent6>
        <a:srgbClr val="2A70B9"/>
      </a:accent6>
      <a:hlink>
        <a:srgbClr val="7CAECC"/>
      </a:hlink>
      <a:folHlink>
        <a:srgbClr val="9A6B00"/>
      </a:folHlink>
    </a:clrScheme>
    <a:fontScheme name="GAL11100_PowerPoint_v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stealth" w="med" len="med"/>
          <a:tailEnd type="stealth"/>
        </a:ln>
        <a:effectLst/>
      </a:spPr>
      <a:bodyPr/>
      <a:lstStyle/>
    </a:lnDef>
  </a:objectDefaults>
  <a:extraClrSchemeLst>
    <a:extraClrScheme>
      <a:clrScheme name="GAL11100_PowerPoint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3">
        <a:dk1>
          <a:srgbClr val="424547"/>
        </a:dk1>
        <a:lt1>
          <a:srgbClr val="FFFFFF"/>
        </a:lt1>
        <a:dk2>
          <a:srgbClr val="9D261E"/>
        </a:dk2>
        <a:lt2>
          <a:srgbClr val="777777"/>
        </a:lt2>
        <a:accent1>
          <a:srgbClr val="1859A7"/>
        </a:accent1>
        <a:accent2>
          <a:srgbClr val="307CCC"/>
        </a:accent2>
        <a:accent3>
          <a:srgbClr val="FFFFFF"/>
        </a:accent3>
        <a:accent4>
          <a:srgbClr val="373A3B"/>
        </a:accent4>
        <a:accent5>
          <a:srgbClr val="ABB5D0"/>
        </a:accent5>
        <a:accent6>
          <a:srgbClr val="2A70B9"/>
        </a:accent6>
        <a:hlink>
          <a:srgbClr val="7CAECC"/>
        </a:hlink>
        <a:folHlink>
          <a:srgbClr val="9A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AL11100_PowerPoint_v5">
  <a:themeElements>
    <a:clrScheme name="">
      <a:dk1>
        <a:srgbClr val="424547"/>
      </a:dk1>
      <a:lt1>
        <a:srgbClr val="FFFFFF"/>
      </a:lt1>
      <a:dk2>
        <a:srgbClr val="BF2E1A"/>
      </a:dk2>
      <a:lt2>
        <a:srgbClr val="777777"/>
      </a:lt2>
      <a:accent1>
        <a:srgbClr val="1859A7"/>
      </a:accent1>
      <a:accent2>
        <a:srgbClr val="307CCC"/>
      </a:accent2>
      <a:accent3>
        <a:srgbClr val="FFFFFF"/>
      </a:accent3>
      <a:accent4>
        <a:srgbClr val="373A3B"/>
      </a:accent4>
      <a:accent5>
        <a:srgbClr val="ABB5D0"/>
      </a:accent5>
      <a:accent6>
        <a:srgbClr val="2A70B9"/>
      </a:accent6>
      <a:hlink>
        <a:srgbClr val="7CAECC"/>
      </a:hlink>
      <a:folHlink>
        <a:srgbClr val="9A6B00"/>
      </a:folHlink>
    </a:clrScheme>
    <a:fontScheme name="GAL11100_PowerPoint_v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lnDef>
  </a:objectDefaults>
  <a:extraClrSchemeLst>
    <a:extraClrScheme>
      <a:clrScheme name="GAL11100_PowerPoint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3">
        <a:dk1>
          <a:srgbClr val="424547"/>
        </a:dk1>
        <a:lt1>
          <a:srgbClr val="FFFFFF"/>
        </a:lt1>
        <a:dk2>
          <a:srgbClr val="9D261E"/>
        </a:dk2>
        <a:lt2>
          <a:srgbClr val="777777"/>
        </a:lt2>
        <a:accent1>
          <a:srgbClr val="1859A7"/>
        </a:accent1>
        <a:accent2>
          <a:srgbClr val="307CCC"/>
        </a:accent2>
        <a:accent3>
          <a:srgbClr val="FFFFFF"/>
        </a:accent3>
        <a:accent4>
          <a:srgbClr val="373A3B"/>
        </a:accent4>
        <a:accent5>
          <a:srgbClr val="ABB5D0"/>
        </a:accent5>
        <a:accent6>
          <a:srgbClr val="2A70B9"/>
        </a:accent6>
        <a:hlink>
          <a:srgbClr val="7CAECC"/>
        </a:hlink>
        <a:folHlink>
          <a:srgbClr val="9A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GAL11100_PowerPoint_v5">
  <a:themeElements>
    <a:clrScheme name="">
      <a:dk1>
        <a:srgbClr val="424547"/>
      </a:dk1>
      <a:lt1>
        <a:srgbClr val="FFFFFF"/>
      </a:lt1>
      <a:dk2>
        <a:srgbClr val="BF2E1A"/>
      </a:dk2>
      <a:lt2>
        <a:srgbClr val="777777"/>
      </a:lt2>
      <a:accent1>
        <a:srgbClr val="1859A7"/>
      </a:accent1>
      <a:accent2>
        <a:srgbClr val="307CCC"/>
      </a:accent2>
      <a:accent3>
        <a:srgbClr val="FFFFFF"/>
      </a:accent3>
      <a:accent4>
        <a:srgbClr val="373A3B"/>
      </a:accent4>
      <a:accent5>
        <a:srgbClr val="ABB5D0"/>
      </a:accent5>
      <a:accent6>
        <a:srgbClr val="2A70B9"/>
      </a:accent6>
      <a:hlink>
        <a:srgbClr val="7CAECC"/>
      </a:hlink>
      <a:folHlink>
        <a:srgbClr val="9A6B00"/>
      </a:folHlink>
    </a:clrScheme>
    <a:fontScheme name="GAL11100_PowerPoint_v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lnDef>
  </a:objectDefaults>
  <a:extraClrSchemeLst>
    <a:extraClrScheme>
      <a:clrScheme name="GAL11100_PowerPoint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3">
        <a:dk1>
          <a:srgbClr val="424547"/>
        </a:dk1>
        <a:lt1>
          <a:srgbClr val="FFFFFF"/>
        </a:lt1>
        <a:dk2>
          <a:srgbClr val="9D261E"/>
        </a:dk2>
        <a:lt2>
          <a:srgbClr val="777777"/>
        </a:lt2>
        <a:accent1>
          <a:srgbClr val="1859A7"/>
        </a:accent1>
        <a:accent2>
          <a:srgbClr val="307CCC"/>
        </a:accent2>
        <a:accent3>
          <a:srgbClr val="FFFFFF"/>
        </a:accent3>
        <a:accent4>
          <a:srgbClr val="373A3B"/>
        </a:accent4>
        <a:accent5>
          <a:srgbClr val="ABB5D0"/>
        </a:accent5>
        <a:accent6>
          <a:srgbClr val="2A70B9"/>
        </a:accent6>
        <a:hlink>
          <a:srgbClr val="7CAECC"/>
        </a:hlink>
        <a:folHlink>
          <a:srgbClr val="9A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AL11100_PowerPoint_v5">
  <a:themeElements>
    <a:clrScheme name="">
      <a:dk1>
        <a:srgbClr val="424547"/>
      </a:dk1>
      <a:lt1>
        <a:srgbClr val="FFFFFF"/>
      </a:lt1>
      <a:dk2>
        <a:srgbClr val="BF2E1A"/>
      </a:dk2>
      <a:lt2>
        <a:srgbClr val="777777"/>
      </a:lt2>
      <a:accent1>
        <a:srgbClr val="1859A7"/>
      </a:accent1>
      <a:accent2>
        <a:srgbClr val="307CCC"/>
      </a:accent2>
      <a:accent3>
        <a:srgbClr val="FFFFFF"/>
      </a:accent3>
      <a:accent4>
        <a:srgbClr val="373A3B"/>
      </a:accent4>
      <a:accent5>
        <a:srgbClr val="ABB5D0"/>
      </a:accent5>
      <a:accent6>
        <a:srgbClr val="2A70B9"/>
      </a:accent6>
      <a:hlink>
        <a:srgbClr val="7CAECC"/>
      </a:hlink>
      <a:folHlink>
        <a:srgbClr val="9A6B00"/>
      </a:folHlink>
    </a:clrScheme>
    <a:fontScheme name="GAL11100_PowerPoint_v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16" charset="0"/>
          </a:defRPr>
        </a:defPPr>
      </a:lstStyle>
    </a:lnDef>
  </a:objectDefaults>
  <a:extraClrSchemeLst>
    <a:extraClrScheme>
      <a:clrScheme name="GAL11100_PowerPoint_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L11100_PowerPoint_v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L11100_PowerPoint_v5 13">
        <a:dk1>
          <a:srgbClr val="424547"/>
        </a:dk1>
        <a:lt1>
          <a:srgbClr val="FFFFFF"/>
        </a:lt1>
        <a:dk2>
          <a:srgbClr val="9D261E"/>
        </a:dk2>
        <a:lt2>
          <a:srgbClr val="777777"/>
        </a:lt2>
        <a:accent1>
          <a:srgbClr val="1859A7"/>
        </a:accent1>
        <a:accent2>
          <a:srgbClr val="307CCC"/>
        </a:accent2>
        <a:accent3>
          <a:srgbClr val="FFFFFF"/>
        </a:accent3>
        <a:accent4>
          <a:srgbClr val="373A3B"/>
        </a:accent4>
        <a:accent5>
          <a:srgbClr val="ABB5D0"/>
        </a:accent5>
        <a:accent6>
          <a:srgbClr val="2A70B9"/>
        </a:accent6>
        <a:hlink>
          <a:srgbClr val="7CAECC"/>
        </a:hlink>
        <a:folHlink>
          <a:srgbClr val="9A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GAL11100_PowerPoint_v5</Template>
  <TotalTime>5346</TotalTime>
  <Words>2935</Words>
  <Application>Microsoft Macintosh PowerPoint</Application>
  <PresentationFormat>On-screen Show (4:3)</PresentationFormat>
  <Paragraphs>570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Arial</vt:lpstr>
      <vt:lpstr>Script MT Bold</vt:lpstr>
      <vt:lpstr>Calibri</vt:lpstr>
      <vt:lpstr>Times</vt:lpstr>
      <vt:lpstr>Courier New</vt:lpstr>
      <vt:lpstr>Tahoma</vt:lpstr>
      <vt:lpstr>Times New Roman</vt:lpstr>
      <vt:lpstr>Verdana</vt:lpstr>
      <vt:lpstr>Wingdings</vt:lpstr>
      <vt:lpstr>Galorath Template - Red</vt:lpstr>
      <vt:lpstr>2_GAL11100_PowerPoint_v5</vt:lpstr>
      <vt:lpstr>4_GAL11100_PowerPoint_v5</vt:lpstr>
      <vt:lpstr>3_GAL11100_PowerPoint_v5</vt:lpstr>
      <vt:lpstr>1_GAL11100_PowerPoint_v5</vt:lpstr>
      <vt:lpstr>5_GAL11100_PowerPoint_v5</vt:lpstr>
      <vt:lpstr>GAL11100_PowerPoint_v5</vt:lpstr>
      <vt:lpstr>Worksheet</vt:lpstr>
      <vt:lpstr>  Applying Earned Value Management to Agile Software Development Programs      </vt:lpstr>
      <vt:lpstr>PowerPoint Presentation</vt:lpstr>
      <vt:lpstr>How Formal Is Agile? </vt:lpstr>
      <vt:lpstr>Agile 101 – How It Works </vt:lpstr>
      <vt:lpstr>Agile 101 – Development Approach Metaphor</vt:lpstr>
      <vt:lpstr>Agile 101 – Key Agile Terminology</vt:lpstr>
      <vt:lpstr>Agile Implementation</vt:lpstr>
      <vt:lpstr>Agile 101 – Sprint Breakdown</vt:lpstr>
      <vt:lpstr>Agile 101 – Recap</vt:lpstr>
      <vt:lpstr>Agile 101 - Summary</vt:lpstr>
      <vt:lpstr>Agile Building Blocks*</vt:lpstr>
      <vt:lpstr>Hybrid Agile Development/Acquisition</vt:lpstr>
      <vt:lpstr>Earned Value Management Process </vt:lpstr>
      <vt:lpstr>Where Does EVM fit in?</vt:lpstr>
      <vt:lpstr>Documentation Traceability</vt:lpstr>
      <vt:lpstr>EVM – Agile Traceability</vt:lpstr>
      <vt:lpstr>Progress Roll Up</vt:lpstr>
      <vt:lpstr>Approach Allows Following Progress Reports</vt:lpstr>
      <vt:lpstr>Notional Sprint Data</vt:lpstr>
      <vt:lpstr>Notional Story Point Burndown Chart</vt:lpstr>
      <vt:lpstr>Notional Sprint Burndown Bar Chart</vt:lpstr>
      <vt:lpstr>Summary</vt:lpstr>
      <vt:lpstr>Summary</vt:lpstr>
      <vt:lpstr>Recommended Reading</vt:lpstr>
      <vt:lpstr>Endnotes</vt:lpstr>
      <vt:lpstr>Additional References</vt:lpstr>
      <vt:lpstr>Contact Information</vt:lpstr>
      <vt:lpstr>Back Up</vt:lpstr>
      <vt:lpstr>IT Project Success</vt:lpstr>
      <vt:lpstr>Five Estimating Methodologies</vt:lpstr>
      <vt:lpstr>What to measure</vt:lpstr>
      <vt:lpstr>Software Development</vt:lpstr>
      <vt:lpstr>What is Agile Software Development?</vt:lpstr>
      <vt:lpstr>Agile – System View</vt:lpstr>
      <vt:lpstr>Agile Release and Sprint Backlog</vt:lpstr>
      <vt:lpstr>How to Scale</vt:lpstr>
      <vt:lpstr>How to Define Work</vt:lpstr>
      <vt:lpstr>How to Apply Agile in a Non-Agile World</vt:lpstr>
      <vt:lpstr>PowerPoint Presentation</vt:lpstr>
      <vt:lpstr>Fundamental Model Assumptions</vt:lpstr>
      <vt:lpstr>Methodology 5: Factor/Complexity Approach</vt:lpstr>
    </vt:vector>
  </TitlesOfParts>
  <Company>Galorath Incorporated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Connell</dc:creator>
  <cp:lastModifiedBy>Robert Hunt</cp:lastModifiedBy>
  <cp:revision>425</cp:revision>
  <cp:lastPrinted>2007-05-04T20:21:30Z</cp:lastPrinted>
  <dcterms:created xsi:type="dcterms:W3CDTF">2007-06-12T00:09:37Z</dcterms:created>
  <dcterms:modified xsi:type="dcterms:W3CDTF">2017-01-10T22:19:38Z</dcterms:modified>
</cp:coreProperties>
</file>