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6" r:id="rId2"/>
    <p:sldId id="277" r:id="rId3"/>
    <p:sldId id="278" r:id="rId4"/>
    <p:sldId id="279" r:id="rId5"/>
    <p:sldId id="282" r:id="rId6"/>
    <p:sldId id="288" r:id="rId7"/>
    <p:sldId id="281" r:id="rId8"/>
    <p:sldId id="289" r:id="rId9"/>
    <p:sldId id="290" r:id="rId10"/>
    <p:sldId id="293" r:id="rId11"/>
    <p:sldId id="275" r:id="rId12"/>
    <p:sldId id="280" r:id="rId13"/>
    <p:sldId id="291" r:id="rId14"/>
    <p:sldId id="284" r:id="rId15"/>
    <p:sldId id="292" r:id="rId16"/>
    <p:sldId id="286" r:id="rId1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p:scale>
          <a:sx n="70" d="100"/>
          <a:sy n="70" d="100"/>
        </p:scale>
        <p:origin x="-1380" y="-66"/>
      </p:cViewPr>
      <p:guideLst>
        <p:guide orient="horz" pos="2160"/>
        <p:guide pos="2880"/>
      </p:guideLst>
    </p:cSldViewPr>
  </p:slideViewPr>
  <p:notesTextViewPr>
    <p:cViewPr>
      <p:scale>
        <a:sx n="1" d="1"/>
        <a:sy n="1" d="1"/>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A3461079-70EC-46AA-8C54-15CD0AA054CB}" type="datetimeFigureOut">
              <a:rPr lang="en-US" smtClean="0"/>
              <a:t>3/27/2017</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738B1D42-A787-447E-9245-2E54B4ECCF30}" type="slidenum">
              <a:rPr lang="en-US" smtClean="0"/>
              <a:t>‹#›</a:t>
            </a:fld>
            <a:endParaRPr lang="en-US" dirty="0"/>
          </a:p>
        </p:txBody>
      </p:sp>
    </p:spTree>
    <p:extLst>
      <p:ext uri="{BB962C8B-B14F-4D97-AF65-F5344CB8AC3E}">
        <p14:creationId xmlns:p14="http://schemas.microsoft.com/office/powerpoint/2010/main" val="2584449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8B1D42-A787-447E-9245-2E54B4ECCF30}" type="slidenum">
              <a:rPr lang="en-US" smtClean="0"/>
              <a:t>7</a:t>
            </a:fld>
            <a:endParaRPr lang="en-US" dirty="0"/>
          </a:p>
        </p:txBody>
      </p:sp>
    </p:spTree>
    <p:extLst>
      <p:ext uri="{BB962C8B-B14F-4D97-AF65-F5344CB8AC3E}">
        <p14:creationId xmlns:p14="http://schemas.microsoft.com/office/powerpoint/2010/main" val="468524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i="1">
                <a:solidFill>
                  <a:schemeClr val="tx2"/>
                </a:solidFill>
              </a:defRPr>
            </a:lvl1pPr>
          </a:lstStyle>
          <a:p>
            <a:r>
              <a:rPr lang="en-US" dirty="0" smtClean="0"/>
              <a:t>Accurate, Credible, Defensible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B7E0ED-7936-4164-B43E-9D9B77B7F3AC}" type="slidenum">
              <a:rPr lang="en-US" smtClean="0"/>
              <a:t>‹#›</a:t>
            </a:fld>
            <a:endParaRPr lang="en-US" dirty="0"/>
          </a:p>
        </p:txBody>
      </p:sp>
    </p:spTree>
    <p:extLst>
      <p:ext uri="{BB962C8B-B14F-4D97-AF65-F5344CB8AC3E}">
        <p14:creationId xmlns:p14="http://schemas.microsoft.com/office/powerpoint/2010/main" val="9643578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Accurate, Credible, Defensible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B7E0ED-7936-4164-B43E-9D9B77B7F3AC}" type="slidenum">
              <a:rPr lang="en-US" smtClean="0"/>
              <a:t>‹#›</a:t>
            </a:fld>
            <a:endParaRPr lang="en-US" dirty="0"/>
          </a:p>
        </p:txBody>
      </p:sp>
    </p:spTree>
    <p:extLst>
      <p:ext uri="{BB962C8B-B14F-4D97-AF65-F5344CB8AC3E}">
        <p14:creationId xmlns:p14="http://schemas.microsoft.com/office/powerpoint/2010/main" val="4099881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Accurate, Credible, Defensible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B7E0ED-7936-4164-B43E-9D9B77B7F3AC}" type="slidenum">
              <a:rPr lang="en-US" smtClean="0"/>
              <a:t>‹#›</a:t>
            </a:fld>
            <a:endParaRPr lang="en-US" dirty="0"/>
          </a:p>
        </p:txBody>
      </p:sp>
    </p:spTree>
    <p:extLst>
      <p:ext uri="{BB962C8B-B14F-4D97-AF65-F5344CB8AC3E}">
        <p14:creationId xmlns:p14="http://schemas.microsoft.com/office/powerpoint/2010/main" val="1861534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Accurate, Credible, Defensible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B7E0ED-7936-4164-B43E-9D9B77B7F3AC}" type="slidenum">
              <a:rPr lang="en-US" smtClean="0"/>
              <a:t>‹#›</a:t>
            </a:fld>
            <a:endParaRPr lang="en-US" dirty="0"/>
          </a:p>
        </p:txBody>
      </p:sp>
    </p:spTree>
    <p:extLst>
      <p:ext uri="{BB962C8B-B14F-4D97-AF65-F5344CB8AC3E}">
        <p14:creationId xmlns:p14="http://schemas.microsoft.com/office/powerpoint/2010/main" val="2229249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Accurate, Credible, Defensible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B7E0ED-7936-4164-B43E-9D9B77B7F3AC}" type="slidenum">
              <a:rPr lang="en-US" smtClean="0"/>
              <a:t>‹#›</a:t>
            </a:fld>
            <a:endParaRPr lang="en-US" dirty="0"/>
          </a:p>
        </p:txBody>
      </p:sp>
    </p:spTree>
    <p:extLst>
      <p:ext uri="{BB962C8B-B14F-4D97-AF65-F5344CB8AC3E}">
        <p14:creationId xmlns:p14="http://schemas.microsoft.com/office/powerpoint/2010/main" val="1253565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Accurate, Credible, Defensible</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B7E0ED-7936-4164-B43E-9D9B77B7F3AC}" type="slidenum">
              <a:rPr lang="en-US" smtClean="0"/>
              <a:t>‹#›</a:t>
            </a:fld>
            <a:endParaRPr lang="en-US" dirty="0"/>
          </a:p>
        </p:txBody>
      </p:sp>
    </p:spTree>
    <p:extLst>
      <p:ext uri="{BB962C8B-B14F-4D97-AF65-F5344CB8AC3E}">
        <p14:creationId xmlns:p14="http://schemas.microsoft.com/office/powerpoint/2010/main" val="1762926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Accurate, Credible, Defensible</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5B7E0ED-7936-4164-B43E-9D9B77B7F3AC}" type="slidenum">
              <a:rPr lang="en-US" smtClean="0"/>
              <a:t>‹#›</a:t>
            </a:fld>
            <a:endParaRPr lang="en-US" dirty="0"/>
          </a:p>
        </p:txBody>
      </p:sp>
    </p:spTree>
    <p:extLst>
      <p:ext uri="{BB962C8B-B14F-4D97-AF65-F5344CB8AC3E}">
        <p14:creationId xmlns:p14="http://schemas.microsoft.com/office/powerpoint/2010/main" val="115497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Accurate, Credible, Defensible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5B7E0ED-7936-4164-B43E-9D9B77B7F3AC}" type="slidenum">
              <a:rPr lang="en-US" smtClean="0"/>
              <a:t>‹#›</a:t>
            </a:fld>
            <a:endParaRPr lang="en-US" dirty="0"/>
          </a:p>
        </p:txBody>
      </p:sp>
    </p:spTree>
    <p:extLst>
      <p:ext uri="{BB962C8B-B14F-4D97-AF65-F5344CB8AC3E}">
        <p14:creationId xmlns:p14="http://schemas.microsoft.com/office/powerpoint/2010/main" val="2393698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Accurate, Credible, Defensible</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5B7E0ED-7936-4164-B43E-9D9B77B7F3AC}" type="slidenum">
              <a:rPr lang="en-US" smtClean="0"/>
              <a:t>‹#›</a:t>
            </a:fld>
            <a:endParaRPr lang="en-US" dirty="0"/>
          </a:p>
        </p:txBody>
      </p:sp>
    </p:spTree>
    <p:extLst>
      <p:ext uri="{BB962C8B-B14F-4D97-AF65-F5344CB8AC3E}">
        <p14:creationId xmlns:p14="http://schemas.microsoft.com/office/powerpoint/2010/main" val="202689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Accurate, Credible, Defensible</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B7E0ED-7936-4164-B43E-9D9B77B7F3AC}" type="slidenum">
              <a:rPr lang="en-US" smtClean="0"/>
              <a:t>‹#›</a:t>
            </a:fld>
            <a:endParaRPr lang="en-US" dirty="0"/>
          </a:p>
        </p:txBody>
      </p:sp>
    </p:spTree>
    <p:extLst>
      <p:ext uri="{BB962C8B-B14F-4D97-AF65-F5344CB8AC3E}">
        <p14:creationId xmlns:p14="http://schemas.microsoft.com/office/powerpoint/2010/main" val="19525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Accurate, Credible, Defensible</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B7E0ED-7936-4164-B43E-9D9B77B7F3AC}" type="slidenum">
              <a:rPr lang="en-US" smtClean="0"/>
              <a:t>‹#›</a:t>
            </a:fld>
            <a:endParaRPr lang="en-US" dirty="0"/>
          </a:p>
        </p:txBody>
      </p:sp>
    </p:spTree>
    <p:extLst>
      <p:ext uri="{BB962C8B-B14F-4D97-AF65-F5344CB8AC3E}">
        <p14:creationId xmlns:p14="http://schemas.microsoft.com/office/powerpoint/2010/main" val="3960647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i="1">
                <a:solidFill>
                  <a:schemeClr val="tx2"/>
                </a:solidFill>
              </a:defRPr>
            </a:lvl1pPr>
          </a:lstStyle>
          <a:p>
            <a:r>
              <a:rPr lang="en-US" dirty="0" smtClean="0"/>
              <a:t>Accurate, Credible, Defensible</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600">
                <a:solidFill>
                  <a:srgbClr val="FF0000"/>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B7E0ED-7936-4164-B43E-9D9B77B7F3AC}" type="slidenum">
              <a:rPr lang="en-US" smtClean="0"/>
              <a:t>‹#›</a:t>
            </a:fld>
            <a:endParaRPr lang="en-US" dirty="0"/>
          </a:p>
        </p:txBody>
      </p:sp>
      <p:sp>
        <p:nvSpPr>
          <p:cNvPr id="8" name="Line 9"/>
          <p:cNvSpPr>
            <a:spLocks noChangeShapeType="1"/>
          </p:cNvSpPr>
          <p:nvPr userDrawn="1"/>
        </p:nvSpPr>
        <p:spPr bwMode="auto">
          <a:xfrm>
            <a:off x="0" y="1117600"/>
            <a:ext cx="9144000" cy="0"/>
          </a:xfrm>
          <a:prstGeom prst="line">
            <a:avLst/>
          </a:prstGeom>
          <a:noFill/>
          <a:ln w="38100">
            <a:solidFill>
              <a:srgbClr val="000099"/>
            </a:solidFill>
            <a:round/>
            <a:headEnd/>
            <a:tailEnd/>
          </a:ln>
          <a:effectLst/>
        </p:spPr>
        <p:txBody>
          <a:bodyPr/>
          <a:lstStyle/>
          <a:p>
            <a:pPr>
              <a:defRPr/>
            </a:pPr>
            <a:endParaRPr lang="en-US" dirty="0"/>
          </a:p>
        </p:txBody>
      </p:sp>
    </p:spTree>
    <p:extLst>
      <p:ext uri="{BB962C8B-B14F-4D97-AF65-F5344CB8AC3E}">
        <p14:creationId xmlns:p14="http://schemas.microsoft.com/office/powerpoint/2010/main" val="77036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133600"/>
            <a:ext cx="7772400" cy="1470025"/>
          </a:xfrm>
          <a:noFill/>
          <a:ln w="9525">
            <a:noFill/>
            <a:miter lim="800000"/>
            <a:headEnd/>
            <a:tailEnd/>
          </a:ln>
        </p:spPr>
        <p:txBody>
          <a:bodyPr vert="horz" wrap="square" lIns="91440" tIns="45720" rIns="91440" bIns="45720" numCol="1" anchor="ctr" anchorCtr="0" compatLnSpc="1">
            <a:prstTxWarp prst="textNoShape">
              <a:avLst/>
            </a:prstTxWarp>
            <a:noAutofit/>
          </a:bodyPr>
          <a:lstStyle/>
          <a:p>
            <a:pPr eaLnBrk="0" fontAlgn="base" hangingPunct="0">
              <a:spcAft>
                <a:spcPct val="0"/>
              </a:spcAft>
            </a:pPr>
            <a:r>
              <a:rPr lang="en-US" sz="3200" b="1" dirty="0"/>
              <a:t>Bottom Up Methods of Estimating Software SEPM and Non-DCTI Cost</a:t>
            </a:r>
            <a:br>
              <a:rPr lang="en-US" sz="3200" b="1" dirty="0"/>
            </a:br>
            <a:r>
              <a:rPr lang="en-US" sz="3200" b="1" dirty="0"/>
              <a:t/>
            </a:r>
            <a:br>
              <a:rPr lang="en-US" sz="3200" b="1" dirty="0"/>
            </a:br>
            <a:r>
              <a:rPr lang="en-US" sz="2400" b="1" dirty="0"/>
              <a:t>2017 ICEAA Professional Development </a:t>
            </a:r>
            <a:br>
              <a:rPr lang="en-US" sz="2400" b="1" dirty="0"/>
            </a:br>
            <a:r>
              <a:rPr lang="en-US" sz="2400" b="1" dirty="0"/>
              <a:t>&amp; Training Workshop</a:t>
            </a:r>
            <a:endParaRPr lang="en-US" sz="3200" b="1" dirty="0"/>
          </a:p>
        </p:txBody>
      </p:sp>
      <p:sp>
        <p:nvSpPr>
          <p:cNvPr id="6" name="Subtitle 5"/>
          <p:cNvSpPr>
            <a:spLocks noGrp="1"/>
          </p:cNvSpPr>
          <p:nvPr>
            <p:ph type="subTitle" idx="1"/>
          </p:nvPr>
        </p:nvSpPr>
        <p:spPr>
          <a:xfrm>
            <a:off x="1371600" y="4495800"/>
            <a:ext cx="6400800" cy="1752600"/>
          </a:xfrm>
        </p:spPr>
        <p:txBody>
          <a:bodyPr>
            <a:normAutofit/>
          </a:bodyPr>
          <a:lstStyle/>
          <a:p>
            <a:r>
              <a:rPr lang="en-US" sz="2800" b="1" dirty="0">
                <a:solidFill>
                  <a:schemeClr val="tx1"/>
                </a:solidFill>
                <a:latin typeface="+mj-lt"/>
              </a:rPr>
              <a:t>James R. Black</a:t>
            </a:r>
          </a:p>
          <a:p>
            <a:r>
              <a:rPr lang="en-US" sz="2800" b="1" dirty="0">
                <a:solidFill>
                  <a:schemeClr val="tx1"/>
                </a:solidFill>
                <a:latin typeface="+mj-lt"/>
              </a:rPr>
              <a:t>June 2017</a:t>
            </a:r>
          </a:p>
          <a:p>
            <a:endParaRPr lang="en-US" sz="2800" b="1" dirty="0">
              <a:solidFill>
                <a:schemeClr val="tx1"/>
              </a:solidFill>
              <a:latin typeface="+mj-lt"/>
            </a:endParaRPr>
          </a:p>
        </p:txBody>
      </p:sp>
      <p:sp>
        <p:nvSpPr>
          <p:cNvPr id="4" name="Slide Number Placeholder 3"/>
          <p:cNvSpPr>
            <a:spLocks noGrp="1"/>
          </p:cNvSpPr>
          <p:nvPr>
            <p:ph type="sldNum" sz="quarter" idx="12"/>
          </p:nvPr>
        </p:nvSpPr>
        <p:spPr/>
        <p:txBody>
          <a:bodyPr/>
          <a:lstStyle/>
          <a:p>
            <a:fld id="{05B7E0ED-7936-4164-B43E-9D9B77B7F3AC}" type="slidenum">
              <a:rPr lang="en-US" smtClean="0">
                <a:solidFill>
                  <a:schemeClr val="tx1"/>
                </a:solidFill>
              </a:rPr>
              <a:t>1</a:t>
            </a:fld>
            <a:endParaRPr lang="en-US" dirty="0">
              <a:solidFill>
                <a:schemeClr val="tx1"/>
              </a:solidFill>
            </a:endParaRPr>
          </a:p>
        </p:txBody>
      </p:sp>
    </p:spTree>
    <p:extLst>
      <p:ext uri="{BB962C8B-B14F-4D97-AF65-F5344CB8AC3E}">
        <p14:creationId xmlns:p14="http://schemas.microsoft.com/office/powerpoint/2010/main" val="23889988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dirty="0" smtClean="0"/>
              <a:t>Collecting SEPM Actuals by Labor Category</a:t>
            </a:r>
            <a:endParaRPr lang="en-US" sz="3600" dirty="0"/>
          </a:p>
        </p:txBody>
      </p:sp>
      <p:sp>
        <p:nvSpPr>
          <p:cNvPr id="3" name="Content Placeholder 2"/>
          <p:cNvSpPr>
            <a:spLocks noGrp="1"/>
          </p:cNvSpPr>
          <p:nvPr>
            <p:ph idx="1"/>
          </p:nvPr>
        </p:nvSpPr>
        <p:spPr>
          <a:xfrm>
            <a:off x="457200" y="1112837"/>
            <a:ext cx="8229600" cy="4525963"/>
          </a:xfrm>
        </p:spPr>
        <p:txBody>
          <a:bodyPr>
            <a:normAutofit/>
          </a:bodyPr>
          <a:lstStyle/>
          <a:p>
            <a:r>
              <a:rPr lang="en-US" sz="2800" dirty="0" smtClean="0"/>
              <a:t>When </a:t>
            </a:r>
            <a:r>
              <a:rPr lang="en-US" sz="2800" dirty="0"/>
              <a:t>collecting </a:t>
            </a:r>
            <a:r>
              <a:rPr lang="en-US" sz="2800" dirty="0" smtClean="0"/>
              <a:t>SEPM FTE actuals </a:t>
            </a:r>
            <a:r>
              <a:rPr lang="en-US" sz="2800" dirty="0"/>
              <a:t>from </a:t>
            </a:r>
            <a:r>
              <a:rPr lang="en-US" sz="2800" dirty="0" smtClean="0"/>
              <a:t>contractors/vendors:</a:t>
            </a:r>
          </a:p>
          <a:p>
            <a:pPr lvl="1"/>
            <a:r>
              <a:rPr lang="en-US" sz="2400" dirty="0" smtClean="0"/>
              <a:t>Identify </a:t>
            </a:r>
            <a:r>
              <a:rPr lang="en-US" sz="2400" dirty="0"/>
              <a:t>FTEs by constituent labor </a:t>
            </a:r>
            <a:r>
              <a:rPr lang="en-US" sz="2400" dirty="0" smtClean="0"/>
              <a:t>categories</a:t>
            </a:r>
          </a:p>
          <a:p>
            <a:pPr lvl="1"/>
            <a:r>
              <a:rPr lang="en-US" sz="2400" dirty="0" smtClean="0"/>
              <a:t>E.g. a small software development effort could be:</a:t>
            </a:r>
            <a:endParaRPr lang="en-US" sz="2400" dirty="0"/>
          </a:p>
          <a:p>
            <a:endParaRPr lang="en-US" sz="2800" dirty="0"/>
          </a:p>
        </p:txBody>
      </p:sp>
      <p:sp>
        <p:nvSpPr>
          <p:cNvPr id="4" name="Slide Number Placeholder 3"/>
          <p:cNvSpPr>
            <a:spLocks noGrp="1"/>
          </p:cNvSpPr>
          <p:nvPr>
            <p:ph type="sldNum" sz="quarter" idx="12"/>
          </p:nvPr>
        </p:nvSpPr>
        <p:spPr/>
        <p:txBody>
          <a:bodyPr/>
          <a:lstStyle/>
          <a:p>
            <a:fld id="{05B7E0ED-7936-4164-B43E-9D9B77B7F3AC}" type="slidenum">
              <a:rPr lang="en-US" smtClean="0"/>
              <a:t>10</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971800"/>
            <a:ext cx="4267200" cy="3791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0007" r="18927"/>
          <a:stretch/>
        </p:blipFill>
        <p:spPr bwMode="auto">
          <a:xfrm>
            <a:off x="5486400" y="3200400"/>
            <a:ext cx="3256397" cy="319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64041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pPr>
              <a:lnSpc>
                <a:spcPct val="90000"/>
              </a:lnSpc>
            </a:pPr>
            <a:r>
              <a:rPr lang="en-US" dirty="0" smtClean="0"/>
              <a:t>Software Development Cost</a:t>
            </a:r>
            <a:br>
              <a:rPr lang="en-US" dirty="0" smtClean="0"/>
            </a:br>
            <a:r>
              <a:rPr lang="en-US" dirty="0" smtClean="0"/>
              <a:t>Rosetta Stone</a:t>
            </a:r>
            <a:endParaRPr lang="en-US" dirty="0"/>
          </a:p>
        </p:txBody>
      </p:sp>
      <p:sp>
        <p:nvSpPr>
          <p:cNvPr id="7" name="Rectangle 6"/>
          <p:cNvSpPr/>
          <p:nvPr/>
        </p:nvSpPr>
        <p:spPr>
          <a:xfrm>
            <a:off x="1154840" y="1604665"/>
            <a:ext cx="3962400" cy="121893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022240" y="1604665"/>
            <a:ext cx="1981200" cy="121893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ight Triangle 9"/>
          <p:cNvSpPr/>
          <p:nvPr/>
        </p:nvSpPr>
        <p:spPr>
          <a:xfrm flipV="1">
            <a:off x="5117240" y="1604665"/>
            <a:ext cx="1905000" cy="1218935"/>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Triangle 10"/>
          <p:cNvSpPr/>
          <p:nvPr/>
        </p:nvSpPr>
        <p:spPr>
          <a:xfrm flipH="1">
            <a:off x="5117240" y="1604665"/>
            <a:ext cx="1905000" cy="1218935"/>
          </a:xfrm>
          <a:prstGeom prst="r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p:cNvCxnSpPr/>
          <p:nvPr/>
        </p:nvCxnSpPr>
        <p:spPr>
          <a:xfrm>
            <a:off x="3517040" y="1706872"/>
            <a:ext cx="0" cy="111672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162040" y="1706872"/>
            <a:ext cx="0" cy="491892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 idx="3"/>
          </p:cNvCxnSpPr>
          <p:nvPr/>
        </p:nvCxnSpPr>
        <p:spPr>
          <a:xfrm>
            <a:off x="6069740" y="1604665"/>
            <a:ext cx="16800" cy="5021135"/>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8988810" y="1706872"/>
            <a:ext cx="0" cy="491892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1231040" y="2892597"/>
            <a:ext cx="481710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132835" y="2892597"/>
            <a:ext cx="2794405"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224646" y="1901400"/>
            <a:ext cx="4033154" cy="461665"/>
          </a:xfrm>
          <a:prstGeom prst="rect">
            <a:avLst/>
          </a:prstGeom>
          <a:solidFill>
            <a:schemeClr val="bg1"/>
          </a:solidFill>
        </p:spPr>
        <p:txBody>
          <a:bodyPr wrap="square" rtlCol="0">
            <a:spAutoFit/>
          </a:bodyPr>
          <a:lstStyle/>
          <a:p>
            <a:r>
              <a:rPr lang="en-US" sz="2400" b="1" dirty="0" smtClean="0">
                <a:solidFill>
                  <a:schemeClr val="tx2"/>
                </a:solidFill>
              </a:rPr>
              <a:t>Variable, Non Recurring Costs</a:t>
            </a:r>
          </a:p>
        </p:txBody>
      </p:sp>
      <p:sp>
        <p:nvSpPr>
          <p:cNvPr id="36" name="TextBox 35"/>
          <p:cNvSpPr txBox="1"/>
          <p:nvPr/>
        </p:nvSpPr>
        <p:spPr>
          <a:xfrm>
            <a:off x="7218050" y="1676400"/>
            <a:ext cx="1643400" cy="646331"/>
          </a:xfrm>
          <a:prstGeom prst="rect">
            <a:avLst/>
          </a:prstGeom>
          <a:solidFill>
            <a:schemeClr val="bg1"/>
          </a:solidFill>
        </p:spPr>
        <p:txBody>
          <a:bodyPr wrap="square" rtlCol="0">
            <a:spAutoFit/>
          </a:bodyPr>
          <a:lstStyle/>
          <a:p>
            <a:pPr algn="ctr"/>
            <a:r>
              <a:rPr lang="en-US" b="1" dirty="0" smtClean="0">
                <a:solidFill>
                  <a:srgbClr val="00B050"/>
                </a:solidFill>
              </a:rPr>
              <a:t>Fixed, Recurring Costs</a:t>
            </a:r>
            <a:endParaRPr lang="en-US" b="1" dirty="0">
              <a:solidFill>
                <a:srgbClr val="00B050"/>
              </a:solidFill>
            </a:endParaRPr>
          </a:p>
        </p:txBody>
      </p:sp>
      <p:sp>
        <p:nvSpPr>
          <p:cNvPr id="37" name="TextBox 36"/>
          <p:cNvSpPr txBox="1"/>
          <p:nvPr/>
        </p:nvSpPr>
        <p:spPr>
          <a:xfrm>
            <a:off x="1852060" y="2895722"/>
            <a:ext cx="3922640" cy="646331"/>
          </a:xfrm>
          <a:prstGeom prst="rect">
            <a:avLst/>
          </a:prstGeom>
          <a:noFill/>
        </p:spPr>
        <p:txBody>
          <a:bodyPr wrap="square" rtlCol="0">
            <a:spAutoFit/>
          </a:bodyPr>
          <a:lstStyle/>
          <a:p>
            <a:pPr algn="ctr"/>
            <a:r>
              <a:rPr lang="en-US" dirty="0" smtClean="0"/>
              <a:t>Design, Code, Test, &amp; Integration (DCTI</a:t>
            </a:r>
            <a:r>
              <a:rPr lang="en-US" dirty="0"/>
              <a:t>) </a:t>
            </a:r>
            <a:endParaRPr lang="en-US" dirty="0" smtClean="0"/>
          </a:p>
          <a:p>
            <a:pPr algn="ctr"/>
            <a:endParaRPr lang="en-US" dirty="0"/>
          </a:p>
        </p:txBody>
      </p:sp>
      <p:sp>
        <p:nvSpPr>
          <p:cNvPr id="39" name="TextBox 38"/>
          <p:cNvSpPr txBox="1"/>
          <p:nvPr/>
        </p:nvSpPr>
        <p:spPr>
          <a:xfrm>
            <a:off x="6324600" y="2892000"/>
            <a:ext cx="2438400" cy="646331"/>
          </a:xfrm>
          <a:prstGeom prst="rect">
            <a:avLst/>
          </a:prstGeom>
          <a:noFill/>
        </p:spPr>
        <p:txBody>
          <a:bodyPr wrap="square" rtlCol="0">
            <a:spAutoFit/>
          </a:bodyPr>
          <a:lstStyle/>
          <a:p>
            <a:pPr algn="ctr"/>
            <a:r>
              <a:rPr lang="en-US" dirty="0" smtClean="0"/>
              <a:t>Non-DCTI</a:t>
            </a:r>
          </a:p>
          <a:p>
            <a:pPr algn="ctr"/>
            <a:r>
              <a:rPr lang="en-US" dirty="0" smtClean="0"/>
              <a:t>(a.k.a. software SEPM)</a:t>
            </a:r>
            <a:endParaRPr lang="en-US" dirty="0"/>
          </a:p>
        </p:txBody>
      </p:sp>
      <p:sp>
        <p:nvSpPr>
          <p:cNvPr id="42" name="TextBox 41"/>
          <p:cNvSpPr txBox="1"/>
          <p:nvPr/>
        </p:nvSpPr>
        <p:spPr>
          <a:xfrm>
            <a:off x="0" y="4598880"/>
            <a:ext cx="1219200" cy="830997"/>
          </a:xfrm>
          <a:prstGeom prst="rect">
            <a:avLst/>
          </a:prstGeom>
          <a:noFill/>
        </p:spPr>
        <p:txBody>
          <a:bodyPr wrap="square" rtlCol="0">
            <a:spAutoFit/>
          </a:bodyPr>
          <a:lstStyle/>
          <a:p>
            <a:pPr algn="ctr"/>
            <a:r>
              <a:rPr lang="en-US" sz="1600" dirty="0" smtClean="0"/>
              <a:t>Analog in MIL-STD 881C:</a:t>
            </a:r>
            <a:endParaRPr lang="en-US" sz="1600" dirty="0"/>
          </a:p>
        </p:txBody>
      </p:sp>
      <p:sp>
        <p:nvSpPr>
          <p:cNvPr id="53" name="TextBox 52"/>
          <p:cNvSpPr txBox="1"/>
          <p:nvPr/>
        </p:nvSpPr>
        <p:spPr>
          <a:xfrm>
            <a:off x="1421540" y="4797000"/>
            <a:ext cx="4343400" cy="369332"/>
          </a:xfrm>
          <a:prstGeom prst="rect">
            <a:avLst/>
          </a:prstGeom>
          <a:noFill/>
        </p:spPr>
        <p:txBody>
          <a:bodyPr wrap="square" rtlCol="0">
            <a:spAutoFit/>
          </a:bodyPr>
          <a:lstStyle/>
          <a:p>
            <a:pPr algn="ctr"/>
            <a:r>
              <a:rPr lang="en-US" dirty="0" smtClean="0"/>
              <a:t>Prime Mission Product (PMP)</a:t>
            </a:r>
            <a:endParaRPr lang="en-US" dirty="0"/>
          </a:p>
        </p:txBody>
      </p:sp>
      <p:cxnSp>
        <p:nvCxnSpPr>
          <p:cNvPr id="56" name="Straight Arrow Connector 55"/>
          <p:cNvCxnSpPr/>
          <p:nvPr/>
        </p:nvCxnSpPr>
        <p:spPr>
          <a:xfrm>
            <a:off x="1209440" y="4807160"/>
            <a:ext cx="483870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132080" y="2637742"/>
            <a:ext cx="1434600" cy="1077218"/>
          </a:xfrm>
          <a:prstGeom prst="rect">
            <a:avLst/>
          </a:prstGeom>
          <a:noFill/>
        </p:spPr>
        <p:txBody>
          <a:bodyPr wrap="square" rtlCol="0">
            <a:spAutoFit/>
          </a:bodyPr>
          <a:lstStyle/>
          <a:p>
            <a:pPr algn="ctr"/>
            <a:r>
              <a:rPr lang="en-US" sz="1600" dirty="0" smtClean="0"/>
              <a:t>Software Development Cost Element</a:t>
            </a:r>
          </a:p>
          <a:p>
            <a:pPr algn="ctr"/>
            <a:r>
              <a:rPr lang="en-US" sz="1600" dirty="0" smtClean="0"/>
              <a:t>Structure:</a:t>
            </a:r>
            <a:endParaRPr lang="en-US" sz="1600" dirty="0"/>
          </a:p>
        </p:txBody>
      </p:sp>
      <p:cxnSp>
        <p:nvCxnSpPr>
          <p:cNvPr id="62" name="Straight Arrow Connector 61"/>
          <p:cNvCxnSpPr/>
          <p:nvPr/>
        </p:nvCxnSpPr>
        <p:spPr>
          <a:xfrm>
            <a:off x="6122470" y="4807160"/>
            <a:ext cx="280477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5977607" y="4770429"/>
            <a:ext cx="3145500" cy="646331"/>
          </a:xfrm>
          <a:prstGeom prst="rect">
            <a:avLst/>
          </a:prstGeom>
          <a:noFill/>
        </p:spPr>
        <p:txBody>
          <a:bodyPr wrap="square" rtlCol="0">
            <a:spAutoFit/>
          </a:bodyPr>
          <a:lstStyle/>
          <a:p>
            <a:pPr algn="ctr"/>
            <a:r>
              <a:rPr lang="en-US" dirty="0" smtClean="0"/>
              <a:t>Inc. in Systems Engineering </a:t>
            </a:r>
          </a:p>
          <a:p>
            <a:pPr algn="ctr"/>
            <a:r>
              <a:rPr lang="en-US" dirty="0" smtClean="0"/>
              <a:t>Program Management (SEPM)</a:t>
            </a:r>
            <a:endParaRPr lang="en-US" dirty="0"/>
          </a:p>
        </p:txBody>
      </p:sp>
      <p:sp>
        <p:nvSpPr>
          <p:cNvPr id="77" name="TextBox 76"/>
          <p:cNvSpPr txBox="1"/>
          <p:nvPr/>
        </p:nvSpPr>
        <p:spPr>
          <a:xfrm>
            <a:off x="0" y="3753305"/>
            <a:ext cx="1219200" cy="830997"/>
          </a:xfrm>
          <a:prstGeom prst="rect">
            <a:avLst/>
          </a:prstGeom>
          <a:noFill/>
        </p:spPr>
        <p:txBody>
          <a:bodyPr wrap="square" rtlCol="0">
            <a:spAutoFit/>
          </a:bodyPr>
          <a:lstStyle/>
          <a:p>
            <a:pPr algn="ctr"/>
            <a:r>
              <a:rPr lang="en-US" sz="1600" dirty="0" smtClean="0"/>
              <a:t>Analog in IEEE/EIA 12207:</a:t>
            </a:r>
            <a:endParaRPr lang="en-US" sz="1600" dirty="0"/>
          </a:p>
        </p:txBody>
      </p:sp>
      <p:sp>
        <p:nvSpPr>
          <p:cNvPr id="78" name="TextBox 77"/>
          <p:cNvSpPr txBox="1"/>
          <p:nvPr/>
        </p:nvSpPr>
        <p:spPr>
          <a:xfrm>
            <a:off x="6086540" y="3758694"/>
            <a:ext cx="2902270" cy="1015663"/>
          </a:xfrm>
          <a:prstGeom prst="rect">
            <a:avLst/>
          </a:prstGeom>
          <a:noFill/>
        </p:spPr>
        <p:txBody>
          <a:bodyPr wrap="square" rtlCol="0">
            <a:spAutoFit/>
          </a:bodyPr>
          <a:lstStyle/>
          <a:p>
            <a:pPr algn="ctr"/>
            <a:r>
              <a:rPr lang="en-US" sz="1200" b="1" dirty="0" smtClean="0"/>
              <a:t>System-level Activities:</a:t>
            </a:r>
            <a:r>
              <a:rPr lang="en-US" sz="1200" dirty="0" smtClean="0"/>
              <a:t> System Requirements Analysis, System Architecture Analysis</a:t>
            </a:r>
            <a:r>
              <a:rPr lang="en-US" sz="1200" dirty="0"/>
              <a:t>, System </a:t>
            </a:r>
            <a:r>
              <a:rPr lang="en-US" sz="1200" dirty="0" smtClean="0"/>
              <a:t>Integration, System Qualification Testing, Software Installation, &amp; Software Acceptance Support</a:t>
            </a:r>
            <a:endParaRPr lang="en-US" sz="1200" dirty="0"/>
          </a:p>
        </p:txBody>
      </p:sp>
      <p:sp>
        <p:nvSpPr>
          <p:cNvPr id="79" name="TextBox 78"/>
          <p:cNvSpPr txBox="1"/>
          <p:nvPr/>
        </p:nvSpPr>
        <p:spPr>
          <a:xfrm>
            <a:off x="1447800" y="3806400"/>
            <a:ext cx="4415400" cy="830997"/>
          </a:xfrm>
          <a:prstGeom prst="rect">
            <a:avLst/>
          </a:prstGeom>
          <a:noFill/>
        </p:spPr>
        <p:txBody>
          <a:bodyPr wrap="square" rtlCol="0">
            <a:spAutoFit/>
          </a:bodyPr>
          <a:lstStyle/>
          <a:p>
            <a:pPr algn="ctr"/>
            <a:r>
              <a:rPr lang="en-US" sz="1200" b="1" dirty="0" smtClean="0"/>
              <a:t>Element-level Activities: </a:t>
            </a:r>
            <a:r>
              <a:rPr lang="en-US" sz="1200" dirty="0" smtClean="0"/>
              <a:t>Software Requirements Analysis, Software Architecture Analysis, Detailed Design, Code &amp; Unit Test, Software Integration, Software Qualification Testing, Part of System Integration, &amp; Process Implementation</a:t>
            </a:r>
            <a:endParaRPr lang="en-US" sz="1200" dirty="0"/>
          </a:p>
        </p:txBody>
      </p:sp>
      <p:sp>
        <p:nvSpPr>
          <p:cNvPr id="31" name="TextBox 30"/>
          <p:cNvSpPr txBox="1"/>
          <p:nvPr/>
        </p:nvSpPr>
        <p:spPr>
          <a:xfrm>
            <a:off x="1225426" y="2269457"/>
            <a:ext cx="2889374" cy="253916"/>
          </a:xfrm>
          <a:prstGeom prst="rect">
            <a:avLst/>
          </a:prstGeom>
          <a:solidFill>
            <a:schemeClr val="bg1"/>
          </a:solidFill>
        </p:spPr>
        <p:txBody>
          <a:bodyPr wrap="square" rtlCol="0">
            <a:spAutoFit/>
          </a:bodyPr>
          <a:lstStyle/>
          <a:p>
            <a:r>
              <a:rPr lang="en-US" sz="1050" b="1" dirty="0" smtClean="0">
                <a:solidFill>
                  <a:schemeClr val="tx2"/>
                </a:solidFill>
              </a:rPr>
              <a:t>= (ESLOC * Growth) / Productivity * Labor Rate</a:t>
            </a:r>
            <a:endParaRPr lang="en-US" sz="1050" b="1" dirty="0">
              <a:solidFill>
                <a:schemeClr val="tx2"/>
              </a:solidFill>
            </a:endParaRPr>
          </a:p>
        </p:txBody>
      </p:sp>
      <p:sp>
        <p:nvSpPr>
          <p:cNvPr id="33" name="TextBox 32"/>
          <p:cNvSpPr txBox="1"/>
          <p:nvPr/>
        </p:nvSpPr>
        <p:spPr>
          <a:xfrm>
            <a:off x="6674030" y="2324102"/>
            <a:ext cx="2187420" cy="415498"/>
          </a:xfrm>
          <a:prstGeom prst="rect">
            <a:avLst/>
          </a:prstGeom>
          <a:solidFill>
            <a:schemeClr val="bg1"/>
          </a:solidFill>
        </p:spPr>
        <p:txBody>
          <a:bodyPr wrap="square" rtlCol="0">
            <a:spAutoFit/>
          </a:bodyPr>
          <a:lstStyle/>
          <a:p>
            <a:r>
              <a:rPr lang="en-US" sz="1050" b="1" dirty="0" smtClean="0">
                <a:solidFill>
                  <a:srgbClr val="00B050"/>
                </a:solidFill>
              </a:rPr>
              <a:t>= FTEs/year * Years of development * Labor Rate</a:t>
            </a:r>
            <a:endParaRPr lang="en-US" sz="1050" b="1" dirty="0">
              <a:solidFill>
                <a:srgbClr val="00B050"/>
              </a:solidFill>
            </a:endParaRPr>
          </a:p>
        </p:txBody>
      </p:sp>
      <p:sp>
        <p:nvSpPr>
          <p:cNvPr id="3" name="Slide Number Placeholder 2"/>
          <p:cNvSpPr>
            <a:spLocks noGrp="1"/>
          </p:cNvSpPr>
          <p:nvPr>
            <p:ph type="sldNum" sz="quarter" idx="12"/>
          </p:nvPr>
        </p:nvSpPr>
        <p:spPr>
          <a:xfrm>
            <a:off x="6641240" y="6400800"/>
            <a:ext cx="2133600" cy="365125"/>
          </a:xfrm>
        </p:spPr>
        <p:txBody>
          <a:bodyPr/>
          <a:lstStyle/>
          <a:p>
            <a:fld id="{05B7E0ED-7936-4164-B43E-9D9B77B7F3AC}" type="slidenum">
              <a:rPr lang="en-US" smtClean="0"/>
              <a:t>11</a:t>
            </a:fld>
            <a:endParaRPr lang="en-US" dirty="0"/>
          </a:p>
        </p:txBody>
      </p:sp>
      <p:sp>
        <p:nvSpPr>
          <p:cNvPr id="40" name="TextBox 39"/>
          <p:cNvSpPr txBox="1"/>
          <p:nvPr/>
        </p:nvSpPr>
        <p:spPr>
          <a:xfrm>
            <a:off x="0" y="5426345"/>
            <a:ext cx="1219200" cy="584775"/>
          </a:xfrm>
          <a:prstGeom prst="rect">
            <a:avLst/>
          </a:prstGeom>
          <a:noFill/>
        </p:spPr>
        <p:txBody>
          <a:bodyPr wrap="square" rtlCol="0">
            <a:spAutoFit/>
          </a:bodyPr>
          <a:lstStyle/>
          <a:p>
            <a:pPr algn="ctr"/>
            <a:r>
              <a:rPr lang="en-US" sz="1600" dirty="0" smtClean="0"/>
              <a:t>Analog in CSDRs:</a:t>
            </a:r>
            <a:endParaRPr lang="en-US" sz="1600" dirty="0"/>
          </a:p>
        </p:txBody>
      </p:sp>
      <p:sp>
        <p:nvSpPr>
          <p:cNvPr id="41" name="TextBox 40"/>
          <p:cNvSpPr txBox="1"/>
          <p:nvPr/>
        </p:nvSpPr>
        <p:spPr>
          <a:xfrm>
            <a:off x="1431300" y="5560171"/>
            <a:ext cx="4343400" cy="369332"/>
          </a:xfrm>
          <a:prstGeom prst="rect">
            <a:avLst/>
          </a:prstGeom>
          <a:noFill/>
        </p:spPr>
        <p:txBody>
          <a:bodyPr wrap="square" rtlCol="0">
            <a:spAutoFit/>
          </a:bodyPr>
          <a:lstStyle/>
          <a:p>
            <a:pPr algn="ctr"/>
            <a:r>
              <a:rPr lang="en-US" dirty="0" smtClean="0"/>
              <a:t>Scope Captured in SRDR (2630 forms)</a:t>
            </a:r>
            <a:endParaRPr lang="en-US" dirty="0"/>
          </a:p>
        </p:txBody>
      </p:sp>
      <p:cxnSp>
        <p:nvCxnSpPr>
          <p:cNvPr id="43" name="Straight Arrow Connector 42"/>
          <p:cNvCxnSpPr/>
          <p:nvPr/>
        </p:nvCxnSpPr>
        <p:spPr>
          <a:xfrm>
            <a:off x="1219200" y="5544931"/>
            <a:ext cx="483870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6132230" y="5544931"/>
            <a:ext cx="280477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987367" y="5533600"/>
            <a:ext cx="3145500" cy="646331"/>
          </a:xfrm>
          <a:prstGeom prst="rect">
            <a:avLst/>
          </a:prstGeom>
          <a:noFill/>
        </p:spPr>
        <p:txBody>
          <a:bodyPr wrap="square" rtlCol="0">
            <a:spAutoFit/>
          </a:bodyPr>
          <a:lstStyle/>
          <a:p>
            <a:pPr algn="ctr"/>
            <a:r>
              <a:rPr lang="en-US" dirty="0" smtClean="0"/>
              <a:t>Scope Captured in CCDR </a:t>
            </a:r>
          </a:p>
          <a:p>
            <a:pPr algn="ctr"/>
            <a:r>
              <a:rPr lang="en-US" dirty="0" smtClean="0"/>
              <a:t>(1921 &amp; 1921-1 forms)</a:t>
            </a:r>
            <a:endParaRPr lang="en-US" dirty="0"/>
          </a:p>
        </p:txBody>
      </p:sp>
      <p:sp>
        <p:nvSpPr>
          <p:cNvPr id="46" name="TextBox 45"/>
          <p:cNvSpPr txBox="1"/>
          <p:nvPr/>
        </p:nvSpPr>
        <p:spPr>
          <a:xfrm>
            <a:off x="-35560" y="6016200"/>
            <a:ext cx="1219200" cy="738664"/>
          </a:xfrm>
          <a:prstGeom prst="rect">
            <a:avLst/>
          </a:prstGeom>
          <a:noFill/>
        </p:spPr>
        <p:txBody>
          <a:bodyPr wrap="square" rtlCol="0">
            <a:spAutoFit/>
          </a:bodyPr>
          <a:lstStyle/>
          <a:p>
            <a:pPr algn="ctr"/>
            <a:r>
              <a:rPr lang="en-US" sz="1400" dirty="0" smtClean="0"/>
              <a:t>Analog in Production Estimating:</a:t>
            </a:r>
            <a:endParaRPr lang="en-US" sz="1400" dirty="0"/>
          </a:p>
        </p:txBody>
      </p:sp>
      <p:cxnSp>
        <p:nvCxnSpPr>
          <p:cNvPr id="47" name="Straight Connector 46"/>
          <p:cNvCxnSpPr/>
          <p:nvPr/>
        </p:nvCxnSpPr>
        <p:spPr>
          <a:xfrm>
            <a:off x="3514940" y="6036520"/>
            <a:ext cx="0" cy="62152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1219200" y="6261191"/>
            <a:ext cx="220980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3581400" y="6261191"/>
            <a:ext cx="239100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6120995" y="6261191"/>
            <a:ext cx="2794405"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1143000" y="6268394"/>
            <a:ext cx="2385900" cy="369332"/>
          </a:xfrm>
          <a:prstGeom prst="rect">
            <a:avLst/>
          </a:prstGeom>
          <a:noFill/>
        </p:spPr>
        <p:txBody>
          <a:bodyPr wrap="square" rtlCol="0">
            <a:spAutoFit/>
          </a:bodyPr>
          <a:lstStyle/>
          <a:p>
            <a:pPr algn="ctr"/>
            <a:r>
              <a:rPr lang="en-US" dirty="0" smtClean="0"/>
              <a:t>Touch Labor</a:t>
            </a:r>
            <a:endParaRPr lang="en-US" dirty="0"/>
          </a:p>
        </p:txBody>
      </p:sp>
      <p:sp>
        <p:nvSpPr>
          <p:cNvPr id="52" name="TextBox 51"/>
          <p:cNvSpPr txBox="1"/>
          <p:nvPr/>
        </p:nvSpPr>
        <p:spPr>
          <a:xfrm>
            <a:off x="3733800" y="6261191"/>
            <a:ext cx="2057400" cy="369332"/>
          </a:xfrm>
          <a:prstGeom prst="rect">
            <a:avLst/>
          </a:prstGeom>
          <a:noFill/>
        </p:spPr>
        <p:txBody>
          <a:bodyPr wrap="square" rtlCol="0">
            <a:spAutoFit/>
          </a:bodyPr>
          <a:lstStyle/>
          <a:p>
            <a:pPr algn="ctr"/>
            <a:r>
              <a:rPr lang="en-US" dirty="0" smtClean="0"/>
              <a:t>Support-to-Touch</a:t>
            </a:r>
            <a:endParaRPr lang="en-US" dirty="0"/>
          </a:p>
        </p:txBody>
      </p:sp>
      <p:sp>
        <p:nvSpPr>
          <p:cNvPr id="54" name="TextBox 53"/>
          <p:cNvSpPr txBox="1"/>
          <p:nvPr/>
        </p:nvSpPr>
        <p:spPr>
          <a:xfrm>
            <a:off x="6629400" y="6260594"/>
            <a:ext cx="2057400" cy="369332"/>
          </a:xfrm>
          <a:prstGeom prst="rect">
            <a:avLst/>
          </a:prstGeom>
          <a:noFill/>
        </p:spPr>
        <p:txBody>
          <a:bodyPr wrap="square" rtlCol="0">
            <a:spAutoFit/>
          </a:bodyPr>
          <a:lstStyle/>
          <a:p>
            <a:pPr algn="ctr"/>
            <a:r>
              <a:rPr lang="en-US" dirty="0" smtClean="0"/>
              <a:t>SEPM</a:t>
            </a:r>
            <a:endParaRPr lang="en-US" dirty="0"/>
          </a:p>
        </p:txBody>
      </p:sp>
      <p:sp>
        <p:nvSpPr>
          <p:cNvPr id="57" name="TextBox 56"/>
          <p:cNvSpPr txBox="1"/>
          <p:nvPr/>
        </p:nvSpPr>
        <p:spPr>
          <a:xfrm>
            <a:off x="990600" y="1143000"/>
            <a:ext cx="7848600" cy="461665"/>
          </a:xfrm>
          <a:prstGeom prst="rect">
            <a:avLst/>
          </a:prstGeom>
          <a:solidFill>
            <a:schemeClr val="bg1"/>
          </a:solidFill>
        </p:spPr>
        <p:txBody>
          <a:bodyPr wrap="square" rtlCol="0">
            <a:spAutoFit/>
          </a:bodyPr>
          <a:lstStyle/>
          <a:p>
            <a:r>
              <a:rPr lang="en-US" sz="2400" b="1" dirty="0" smtClean="0"/>
              <a:t>Software Development Cost = Variable Costs + Fixed Costs</a:t>
            </a:r>
          </a:p>
        </p:txBody>
      </p:sp>
      <p:sp>
        <p:nvSpPr>
          <p:cNvPr id="58" name="TextBox 57"/>
          <p:cNvSpPr txBox="1"/>
          <p:nvPr/>
        </p:nvSpPr>
        <p:spPr>
          <a:xfrm>
            <a:off x="914400" y="6643553"/>
            <a:ext cx="8229600" cy="276999"/>
          </a:xfrm>
          <a:prstGeom prst="rect">
            <a:avLst/>
          </a:prstGeom>
          <a:noFill/>
        </p:spPr>
        <p:txBody>
          <a:bodyPr wrap="square" rtlCol="0">
            <a:spAutoFit/>
          </a:bodyPr>
          <a:lstStyle/>
          <a:p>
            <a:pPr algn="r"/>
            <a:r>
              <a:rPr lang="en-US" sz="1200" i="1" dirty="0" smtClean="0"/>
              <a:t>Slide POC: james.robert.black@gmail.com</a:t>
            </a:r>
            <a:endParaRPr lang="en-US" sz="1200" i="1" dirty="0"/>
          </a:p>
        </p:txBody>
      </p:sp>
    </p:spTree>
    <p:extLst>
      <p:ext uri="{BB962C8B-B14F-4D97-AF65-F5344CB8AC3E}">
        <p14:creationId xmlns:p14="http://schemas.microsoft.com/office/powerpoint/2010/main" val="10514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Recommendations</a:t>
            </a:r>
            <a:endParaRPr lang="en-US" dirty="0"/>
          </a:p>
        </p:txBody>
      </p:sp>
      <p:sp>
        <p:nvSpPr>
          <p:cNvPr id="3" name="Content Placeholder 2"/>
          <p:cNvSpPr>
            <a:spLocks noGrp="1"/>
          </p:cNvSpPr>
          <p:nvPr>
            <p:ph idx="1"/>
          </p:nvPr>
        </p:nvSpPr>
        <p:spPr>
          <a:xfrm>
            <a:off x="457200" y="1371600"/>
            <a:ext cx="8229600" cy="4525963"/>
          </a:xfrm>
        </p:spPr>
        <p:txBody>
          <a:bodyPr>
            <a:normAutofit fontScale="70000" lnSpcReduction="20000"/>
          </a:bodyPr>
          <a:lstStyle/>
          <a:p>
            <a:r>
              <a:rPr lang="en-US" dirty="0" smtClean="0"/>
              <a:t>Get as much </a:t>
            </a:r>
            <a:r>
              <a:rPr lang="en-US" b="1" i="1" dirty="0" smtClean="0">
                <a:solidFill>
                  <a:schemeClr val="accent1"/>
                </a:solidFill>
              </a:rPr>
              <a:t>visibility</a:t>
            </a:r>
            <a:r>
              <a:rPr lang="en-US" dirty="0" smtClean="0"/>
              <a:t> as possible </a:t>
            </a:r>
            <a:r>
              <a:rPr lang="en-US" dirty="0"/>
              <a:t>when </a:t>
            </a:r>
            <a:r>
              <a:rPr lang="en-US" dirty="0" smtClean="0"/>
              <a:t>collecting </a:t>
            </a:r>
            <a:r>
              <a:rPr lang="en-US" dirty="0"/>
              <a:t>SEPM </a:t>
            </a:r>
            <a:r>
              <a:rPr lang="en-US" dirty="0" smtClean="0"/>
              <a:t>FTE actuals from contractors/vendors:</a:t>
            </a:r>
          </a:p>
          <a:p>
            <a:pPr lvl="1"/>
            <a:r>
              <a:rPr lang="en-US" dirty="0" smtClean="0"/>
              <a:t>Separately identify recurring and non-recurring FTEs</a:t>
            </a:r>
          </a:p>
          <a:p>
            <a:pPr lvl="1"/>
            <a:r>
              <a:rPr lang="en-US" dirty="0" smtClean="0"/>
              <a:t>Separately identify FTEs performing software, hardware, and integration related activities</a:t>
            </a:r>
          </a:p>
          <a:p>
            <a:pPr lvl="1"/>
            <a:r>
              <a:rPr lang="en-US" dirty="0" smtClean="0"/>
              <a:t>Identify FTEs by constituent labor categories (i.e. how many project managers, systems architects, business analysts, domain specialists or subject matter experts, etc.)</a:t>
            </a:r>
          </a:p>
          <a:p>
            <a:pPr lvl="1"/>
            <a:r>
              <a:rPr lang="en-US" dirty="0" smtClean="0"/>
              <a:t>If there are multiple </a:t>
            </a:r>
            <a:r>
              <a:rPr lang="en-US" dirty="0"/>
              <a:t>concurrent </a:t>
            </a:r>
            <a:r>
              <a:rPr lang="en-US" dirty="0" smtClean="0"/>
              <a:t>spirals/increments or baselines, identify how the </a:t>
            </a:r>
            <a:r>
              <a:rPr lang="en-US" dirty="0"/>
              <a:t>total SEPM </a:t>
            </a:r>
            <a:r>
              <a:rPr lang="en-US" dirty="0" smtClean="0"/>
              <a:t>is split between them</a:t>
            </a:r>
          </a:p>
          <a:p>
            <a:r>
              <a:rPr lang="en-US" dirty="0" smtClean="0"/>
              <a:t> </a:t>
            </a:r>
            <a:r>
              <a:rPr lang="en-US" b="1" i="1" dirty="0" smtClean="0">
                <a:solidFill>
                  <a:schemeClr val="accent1"/>
                </a:solidFill>
              </a:rPr>
              <a:t>Partition</a:t>
            </a:r>
            <a:r>
              <a:rPr lang="en-US" dirty="0" smtClean="0"/>
              <a:t> a software cost estimate into two components:</a:t>
            </a:r>
          </a:p>
          <a:p>
            <a:pPr lvl="1"/>
            <a:r>
              <a:rPr lang="en-US" dirty="0" smtClean="0"/>
              <a:t>Variable, non-recurring costs - DCTI, i.e. costs dependent on software size</a:t>
            </a:r>
          </a:p>
          <a:p>
            <a:pPr lvl="1"/>
            <a:r>
              <a:rPr lang="en-US" dirty="0" smtClean="0"/>
              <a:t>Fixed, recurring costs – Software SEPM or Non-DCTI , i.e. costs independent of software size</a:t>
            </a:r>
          </a:p>
          <a:p>
            <a:endParaRPr lang="en-US" dirty="0"/>
          </a:p>
        </p:txBody>
      </p:sp>
      <p:sp>
        <p:nvSpPr>
          <p:cNvPr id="4" name="Slide Number Placeholder 3"/>
          <p:cNvSpPr>
            <a:spLocks noGrp="1"/>
          </p:cNvSpPr>
          <p:nvPr>
            <p:ph type="sldNum" sz="quarter" idx="12"/>
          </p:nvPr>
        </p:nvSpPr>
        <p:spPr/>
        <p:txBody>
          <a:bodyPr/>
          <a:lstStyle/>
          <a:p>
            <a:fld id="{05B7E0ED-7936-4164-B43E-9D9B77B7F3AC}" type="slidenum">
              <a:rPr lang="en-US" smtClean="0"/>
              <a:t>12</a:t>
            </a:fld>
            <a:endParaRPr lang="en-US" dirty="0"/>
          </a:p>
        </p:txBody>
      </p:sp>
      <p:sp>
        <p:nvSpPr>
          <p:cNvPr id="5" name="TextBox 4"/>
          <p:cNvSpPr txBox="1"/>
          <p:nvPr/>
        </p:nvSpPr>
        <p:spPr>
          <a:xfrm>
            <a:off x="800100" y="5874603"/>
            <a:ext cx="7543800" cy="830997"/>
          </a:xfrm>
          <a:prstGeom prst="rect">
            <a:avLst/>
          </a:prstGeom>
          <a:solidFill>
            <a:schemeClr val="tx2"/>
          </a:solidFill>
        </p:spPr>
        <p:txBody>
          <a:bodyPr wrap="square" rtlCol="0">
            <a:spAutoFit/>
          </a:bodyPr>
          <a:lstStyle/>
          <a:p>
            <a:pPr algn="ctr"/>
            <a:r>
              <a:rPr lang="en-US" sz="2400" b="1" dirty="0" smtClean="0">
                <a:solidFill>
                  <a:schemeClr val="bg1"/>
                </a:solidFill>
              </a:rPr>
              <a:t>Visibility &amp; Partitioning are useful when comparing cost estimates and briefing results to senior leaders</a:t>
            </a:r>
            <a:endParaRPr lang="en-US" sz="2400" b="1" dirty="0">
              <a:solidFill>
                <a:schemeClr val="bg1"/>
              </a:solidFill>
            </a:endParaRPr>
          </a:p>
        </p:txBody>
      </p:sp>
    </p:spTree>
    <p:extLst>
      <p:ext uri="{BB962C8B-B14F-4D97-AF65-F5344CB8AC3E}">
        <p14:creationId xmlns:p14="http://schemas.microsoft.com/office/powerpoint/2010/main" val="2406071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Summary</a:t>
            </a:r>
            <a:endParaRPr lang="en-US" dirty="0"/>
          </a:p>
        </p:txBody>
      </p:sp>
      <p:sp>
        <p:nvSpPr>
          <p:cNvPr id="3" name="Content Placeholder 2"/>
          <p:cNvSpPr>
            <a:spLocks noGrp="1"/>
          </p:cNvSpPr>
          <p:nvPr>
            <p:ph idx="1"/>
          </p:nvPr>
        </p:nvSpPr>
        <p:spPr>
          <a:xfrm>
            <a:off x="457200" y="1371600"/>
            <a:ext cx="8458200" cy="5029200"/>
          </a:xfrm>
        </p:spPr>
        <p:txBody>
          <a:bodyPr>
            <a:normAutofit fontScale="85000" lnSpcReduction="10000"/>
          </a:bodyPr>
          <a:lstStyle/>
          <a:p>
            <a:r>
              <a:rPr lang="en-US" dirty="0"/>
              <a:t>The WBS is the foundation and a common WBS speeds the uptake of information for the cost estimate’s </a:t>
            </a:r>
            <a:r>
              <a:rPr lang="en-US" dirty="0" smtClean="0"/>
              <a:t>audience</a:t>
            </a:r>
          </a:p>
          <a:p>
            <a:r>
              <a:rPr lang="en-US" dirty="0"/>
              <a:t>When estimating software costs: be diligent in identifying how effort is allocated to DCTI, Non-DCTI and/or </a:t>
            </a:r>
            <a:r>
              <a:rPr lang="en-US" dirty="0" smtClean="0"/>
              <a:t>SEPM</a:t>
            </a:r>
          </a:p>
          <a:p>
            <a:r>
              <a:rPr lang="en-US" dirty="0"/>
              <a:t>IEEE 12207 is useful when differentiating between SEPM &amp; </a:t>
            </a:r>
            <a:r>
              <a:rPr lang="en-US" dirty="0" smtClean="0"/>
              <a:t>DCTI</a:t>
            </a:r>
          </a:p>
          <a:p>
            <a:r>
              <a:rPr lang="en-US" dirty="0" smtClean="0"/>
              <a:t>Because </a:t>
            </a:r>
            <a:r>
              <a:rPr lang="en-US" dirty="0"/>
              <a:t>SEPM is a predominately fixed &amp; recurring cost, estimating it best served by a bottom up </a:t>
            </a:r>
            <a:r>
              <a:rPr lang="en-US" dirty="0" smtClean="0"/>
              <a:t>methodology</a:t>
            </a:r>
          </a:p>
          <a:p>
            <a:r>
              <a:rPr lang="en-US" dirty="0" smtClean="0"/>
              <a:t>Factor driven estimating methodologies are useful in the absence of time/data and can be useful crosschecks</a:t>
            </a:r>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05B7E0ED-7936-4164-B43E-9D9B77B7F3AC}" type="slidenum">
              <a:rPr lang="en-US" smtClean="0"/>
              <a:t>13</a:t>
            </a:fld>
            <a:endParaRPr lang="en-US" dirty="0"/>
          </a:p>
        </p:txBody>
      </p:sp>
    </p:spTree>
    <p:extLst>
      <p:ext uri="{BB962C8B-B14F-4D97-AF65-F5344CB8AC3E}">
        <p14:creationId xmlns:p14="http://schemas.microsoft.com/office/powerpoint/2010/main" val="36386495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Backup</a:t>
            </a:r>
            <a:endParaRPr lang="en-US" dirty="0"/>
          </a:p>
        </p:txBody>
      </p:sp>
      <p:sp>
        <p:nvSpPr>
          <p:cNvPr id="4" name="Slide Number Placeholder 3"/>
          <p:cNvSpPr>
            <a:spLocks noGrp="1"/>
          </p:cNvSpPr>
          <p:nvPr>
            <p:ph type="sldNum" sz="quarter" idx="12"/>
          </p:nvPr>
        </p:nvSpPr>
        <p:spPr/>
        <p:txBody>
          <a:bodyPr/>
          <a:lstStyle/>
          <a:p>
            <a:fld id="{05B7E0ED-7936-4164-B43E-9D9B77B7F3AC}" type="slidenum">
              <a:rPr lang="en-US" smtClean="0"/>
              <a:t>14</a:t>
            </a:fld>
            <a:endParaRPr lang="en-US" dirty="0"/>
          </a:p>
        </p:txBody>
      </p:sp>
    </p:spTree>
    <p:extLst>
      <p:ext uri="{BB962C8B-B14F-4D97-AF65-F5344CB8AC3E}">
        <p14:creationId xmlns:p14="http://schemas.microsoft.com/office/powerpoint/2010/main" val="34067237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SEPM Scaling with # of Platforms</a:t>
            </a:r>
            <a:endParaRPr lang="en-US" dirty="0"/>
          </a:p>
        </p:txBody>
      </p:sp>
      <p:sp>
        <p:nvSpPr>
          <p:cNvPr id="3" name="Content Placeholder 2"/>
          <p:cNvSpPr>
            <a:spLocks noGrp="1"/>
          </p:cNvSpPr>
          <p:nvPr>
            <p:ph idx="1"/>
          </p:nvPr>
        </p:nvSpPr>
        <p:spPr>
          <a:xfrm>
            <a:off x="0" y="1417637"/>
            <a:ext cx="4343400" cy="4525963"/>
          </a:xfrm>
        </p:spPr>
        <p:txBody>
          <a:bodyPr>
            <a:normAutofit fontScale="77500" lnSpcReduction="20000"/>
          </a:bodyPr>
          <a:lstStyle/>
          <a:p>
            <a:r>
              <a:rPr lang="en-US" dirty="0" smtClean="0"/>
              <a:t>SEPM </a:t>
            </a:r>
            <a:r>
              <a:rPr lang="en-US" b="1" i="1" dirty="0"/>
              <a:t>does scale </a:t>
            </a:r>
            <a:r>
              <a:rPr lang="en-US" dirty="0"/>
              <a:t>with the total number of concurrent baselines under </a:t>
            </a:r>
            <a:r>
              <a:rPr lang="en-US" dirty="0" smtClean="0"/>
              <a:t>development:</a:t>
            </a:r>
            <a:endParaRPr lang="en-US" dirty="0"/>
          </a:p>
          <a:p>
            <a:pPr lvl="1"/>
            <a:r>
              <a:rPr lang="en-US" dirty="0"/>
              <a:t>E.g.: if the system under development will be integrated onto </a:t>
            </a:r>
            <a:r>
              <a:rPr lang="en-US" b="1" i="1" dirty="0"/>
              <a:t>2 different </a:t>
            </a:r>
            <a:r>
              <a:rPr lang="en-US" dirty="0"/>
              <a:t>host </a:t>
            </a:r>
            <a:r>
              <a:rPr lang="en-US" dirty="0" smtClean="0"/>
              <a:t>platform types</a:t>
            </a:r>
            <a:r>
              <a:rPr lang="en-US" dirty="0"/>
              <a:t>; then, the total SEPM costs will be greater than if the system was integrated onto 1 host </a:t>
            </a:r>
            <a:r>
              <a:rPr lang="en-US" dirty="0" smtClean="0"/>
              <a:t>platform type</a:t>
            </a:r>
            <a:endParaRPr lang="en-US" dirty="0"/>
          </a:p>
          <a:p>
            <a:pPr lvl="1"/>
            <a:r>
              <a:rPr lang="en-US" dirty="0"/>
              <a:t>I.e.: costs for integrating a system onto 2 platforms &gt; 1 platform</a:t>
            </a:r>
          </a:p>
          <a:p>
            <a:endParaRPr lang="en-US" dirty="0"/>
          </a:p>
        </p:txBody>
      </p:sp>
      <p:sp>
        <p:nvSpPr>
          <p:cNvPr id="4" name="Slide Number Placeholder 3"/>
          <p:cNvSpPr>
            <a:spLocks noGrp="1"/>
          </p:cNvSpPr>
          <p:nvPr>
            <p:ph type="sldNum" sz="quarter" idx="12"/>
          </p:nvPr>
        </p:nvSpPr>
        <p:spPr/>
        <p:txBody>
          <a:bodyPr/>
          <a:lstStyle/>
          <a:p>
            <a:fld id="{05B7E0ED-7936-4164-B43E-9D9B77B7F3AC}" type="slidenum">
              <a:rPr lang="en-US" smtClean="0"/>
              <a:t>15</a:t>
            </a:fld>
            <a:endParaRPr lang="en-US" dirty="0"/>
          </a:p>
        </p:txBody>
      </p:sp>
      <p:sp>
        <p:nvSpPr>
          <p:cNvPr id="5" name="TextBox 4"/>
          <p:cNvSpPr txBox="1"/>
          <p:nvPr/>
        </p:nvSpPr>
        <p:spPr>
          <a:xfrm>
            <a:off x="762000" y="5867400"/>
            <a:ext cx="5231073" cy="830997"/>
          </a:xfrm>
          <a:prstGeom prst="rect">
            <a:avLst/>
          </a:prstGeom>
          <a:solidFill>
            <a:schemeClr val="tx2"/>
          </a:solidFill>
        </p:spPr>
        <p:txBody>
          <a:bodyPr wrap="square" rtlCol="0">
            <a:spAutoFit/>
          </a:bodyPr>
          <a:lstStyle/>
          <a:p>
            <a:pPr algn="ctr"/>
            <a:r>
              <a:rPr lang="en-US" sz="2400" b="1" dirty="0">
                <a:solidFill>
                  <a:schemeClr val="bg1"/>
                </a:solidFill>
              </a:rPr>
              <a:t>SEPM is a predominately fixed </a:t>
            </a:r>
            <a:r>
              <a:rPr lang="en-US" sz="2400" b="1" dirty="0" smtClean="0">
                <a:solidFill>
                  <a:schemeClr val="bg1"/>
                </a:solidFill>
              </a:rPr>
              <a:t>cost, but does scale with the # of platform types</a:t>
            </a:r>
            <a:endParaRPr lang="en-US" sz="2400" b="1" dirty="0">
              <a:solidFill>
                <a:schemeClr val="bg1"/>
              </a:solidFill>
            </a:endParaRPr>
          </a:p>
        </p:txBody>
      </p:sp>
      <p:pic>
        <p:nvPicPr>
          <p:cNvPr id="1027"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4482"/>
          <a:stretch/>
        </p:blipFill>
        <p:spPr bwMode="auto">
          <a:xfrm>
            <a:off x="4148138" y="1627831"/>
            <a:ext cx="4995862" cy="38953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037697" y="1143000"/>
            <a:ext cx="3953903" cy="646331"/>
          </a:xfrm>
          <a:prstGeom prst="rect">
            <a:avLst/>
          </a:prstGeom>
          <a:noFill/>
        </p:spPr>
        <p:txBody>
          <a:bodyPr wrap="none" rtlCol="0">
            <a:spAutoFit/>
          </a:bodyPr>
          <a:lstStyle/>
          <a:p>
            <a:r>
              <a:rPr lang="en-US" b="1" dirty="0" smtClean="0"/>
              <a:t>Example where a second host platform </a:t>
            </a:r>
          </a:p>
          <a:p>
            <a:r>
              <a:rPr lang="en-US" b="1" dirty="0" smtClean="0"/>
              <a:t>is added in Year 4 of development:</a:t>
            </a:r>
            <a:endParaRPr lang="en-US" b="1" dirty="0"/>
          </a:p>
        </p:txBody>
      </p:sp>
      <p:pic>
        <p:nvPicPr>
          <p:cNvPr id="1028"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73598" t="42753" b="42073"/>
          <a:stretch/>
        </p:blipFill>
        <p:spPr bwMode="auto">
          <a:xfrm>
            <a:off x="6031173" y="5419299"/>
            <a:ext cx="1741227" cy="600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25187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457200" y="0"/>
            <a:ext cx="8229600" cy="792163"/>
          </a:xfrm>
        </p:spPr>
        <p:txBody>
          <a:bodyPr/>
          <a:lstStyle/>
          <a:p>
            <a:pPr eaLnBrk="1" hangingPunct="1"/>
            <a:r>
              <a:rPr lang="en-US" dirty="0" smtClean="0"/>
              <a:t>IEEE Standard 12207</a:t>
            </a:r>
          </a:p>
        </p:txBody>
      </p:sp>
      <p:pic>
        <p:nvPicPr>
          <p:cNvPr id="2051" name="Picture 6"/>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1367" b="1590"/>
          <a:stretch/>
        </p:blipFill>
        <p:spPr bwMode="auto">
          <a:xfrm>
            <a:off x="2209800" y="771524"/>
            <a:ext cx="4810125" cy="6010276"/>
          </a:xfrm>
          <a:prstGeom prst="rect">
            <a:avLst/>
          </a:prstGeom>
          <a:solidFill>
            <a:schemeClr val="bg1"/>
          </a:solidFill>
          <a:ln>
            <a:solidFill>
              <a:schemeClr val="tx1"/>
            </a:solidFill>
          </a:ln>
          <a:effectLst/>
          <a:extLst/>
        </p:spPr>
      </p:pic>
      <p:sp>
        <p:nvSpPr>
          <p:cNvPr id="2" name="Slide Number Placeholder 1"/>
          <p:cNvSpPr>
            <a:spLocks noGrp="1"/>
          </p:cNvSpPr>
          <p:nvPr>
            <p:ph type="sldNum" sz="quarter" idx="12"/>
          </p:nvPr>
        </p:nvSpPr>
        <p:spPr/>
        <p:txBody>
          <a:bodyPr/>
          <a:lstStyle/>
          <a:p>
            <a:fld id="{05B7E0ED-7936-4164-B43E-9D9B77B7F3AC}" type="slidenum">
              <a:rPr lang="en-US" smtClean="0"/>
              <a:t>16</a:t>
            </a:fld>
            <a:endParaRPr lang="en-US" dirty="0"/>
          </a:p>
        </p:txBody>
      </p:sp>
      <p:sp>
        <p:nvSpPr>
          <p:cNvPr id="3" name="Left Brace 2"/>
          <p:cNvSpPr/>
          <p:nvPr/>
        </p:nvSpPr>
        <p:spPr>
          <a:xfrm>
            <a:off x="1752600" y="1551296"/>
            <a:ext cx="381000" cy="582304"/>
          </a:xfrm>
          <a:prstGeom prst="leftBrace">
            <a:avLst/>
          </a:prstGeom>
          <a:ln w="317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Left Brace 5"/>
          <p:cNvSpPr/>
          <p:nvPr/>
        </p:nvSpPr>
        <p:spPr>
          <a:xfrm>
            <a:off x="1752600" y="990600"/>
            <a:ext cx="381000" cy="506104"/>
          </a:xfrm>
          <a:prstGeom prst="leftBrace">
            <a:avLst/>
          </a:prstGeom>
          <a:ln w="317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Left Brace 6"/>
          <p:cNvSpPr/>
          <p:nvPr/>
        </p:nvSpPr>
        <p:spPr>
          <a:xfrm>
            <a:off x="1752600" y="2209800"/>
            <a:ext cx="381000" cy="3429000"/>
          </a:xfrm>
          <a:prstGeom prst="leftBrace">
            <a:avLst/>
          </a:prstGeom>
          <a:ln w="317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Left Brace 7"/>
          <p:cNvSpPr/>
          <p:nvPr/>
        </p:nvSpPr>
        <p:spPr>
          <a:xfrm>
            <a:off x="1752600" y="5666096"/>
            <a:ext cx="381000" cy="1115704"/>
          </a:xfrm>
          <a:prstGeom prst="leftBrace">
            <a:avLst/>
          </a:prstGeom>
          <a:ln w="317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TextBox 8"/>
          <p:cNvSpPr txBox="1"/>
          <p:nvPr/>
        </p:nvSpPr>
        <p:spPr>
          <a:xfrm>
            <a:off x="228600" y="3505200"/>
            <a:ext cx="1447800" cy="1015663"/>
          </a:xfrm>
          <a:prstGeom prst="rect">
            <a:avLst/>
          </a:prstGeom>
          <a:solidFill>
            <a:schemeClr val="bg1"/>
          </a:solidFill>
          <a:ln w="15875">
            <a:solidFill>
              <a:schemeClr val="tx2"/>
            </a:solidFill>
          </a:ln>
        </p:spPr>
        <p:txBody>
          <a:bodyPr wrap="square" rtlCol="0">
            <a:spAutoFit/>
          </a:bodyPr>
          <a:lstStyle/>
          <a:p>
            <a:pPr algn="ctr"/>
            <a:r>
              <a:rPr lang="en-US" b="1" dirty="0" smtClean="0">
                <a:solidFill>
                  <a:schemeClr val="tx2"/>
                </a:solidFill>
              </a:rPr>
              <a:t>DCTI</a:t>
            </a:r>
          </a:p>
          <a:p>
            <a:pPr algn="ctr"/>
            <a:r>
              <a:rPr lang="en-US" sz="1400" b="1" dirty="0">
                <a:solidFill>
                  <a:schemeClr val="tx2"/>
                </a:solidFill>
              </a:rPr>
              <a:t>Element-level software </a:t>
            </a:r>
            <a:r>
              <a:rPr lang="en-US" sz="1400" b="1" dirty="0" smtClean="0">
                <a:solidFill>
                  <a:schemeClr val="tx2"/>
                </a:solidFill>
              </a:rPr>
              <a:t>development</a:t>
            </a:r>
            <a:endParaRPr lang="en-US" sz="2400" b="1" dirty="0" smtClean="0">
              <a:solidFill>
                <a:schemeClr val="tx2"/>
              </a:solidFill>
            </a:endParaRPr>
          </a:p>
        </p:txBody>
      </p:sp>
      <p:sp>
        <p:nvSpPr>
          <p:cNvPr id="10" name="TextBox 9"/>
          <p:cNvSpPr txBox="1"/>
          <p:nvPr/>
        </p:nvSpPr>
        <p:spPr>
          <a:xfrm>
            <a:off x="228600" y="533400"/>
            <a:ext cx="1447800" cy="1015663"/>
          </a:xfrm>
          <a:prstGeom prst="rect">
            <a:avLst/>
          </a:prstGeom>
          <a:solidFill>
            <a:schemeClr val="bg1"/>
          </a:solidFill>
          <a:ln w="15875">
            <a:solidFill>
              <a:schemeClr val="tx2"/>
            </a:solidFill>
          </a:ln>
        </p:spPr>
        <p:txBody>
          <a:bodyPr wrap="square" rtlCol="0">
            <a:spAutoFit/>
          </a:bodyPr>
          <a:lstStyle/>
          <a:p>
            <a:pPr algn="ctr"/>
            <a:r>
              <a:rPr lang="en-US" b="1" dirty="0" smtClean="0">
                <a:solidFill>
                  <a:schemeClr val="tx2"/>
                </a:solidFill>
              </a:rPr>
              <a:t>DCTI</a:t>
            </a:r>
          </a:p>
          <a:p>
            <a:pPr algn="ctr"/>
            <a:r>
              <a:rPr lang="en-US" sz="1400" b="1" dirty="0">
                <a:solidFill>
                  <a:schemeClr val="tx2"/>
                </a:solidFill>
              </a:rPr>
              <a:t>Element-level software </a:t>
            </a:r>
            <a:r>
              <a:rPr lang="en-US" sz="1400" b="1" dirty="0" smtClean="0">
                <a:solidFill>
                  <a:schemeClr val="tx2"/>
                </a:solidFill>
              </a:rPr>
              <a:t>development</a:t>
            </a:r>
            <a:endParaRPr lang="en-US" sz="2400" b="1" dirty="0" smtClean="0">
              <a:solidFill>
                <a:schemeClr val="tx2"/>
              </a:solidFill>
            </a:endParaRPr>
          </a:p>
        </p:txBody>
      </p:sp>
      <p:sp>
        <p:nvSpPr>
          <p:cNvPr id="13" name="TextBox 12"/>
          <p:cNvSpPr txBox="1"/>
          <p:nvPr/>
        </p:nvSpPr>
        <p:spPr>
          <a:xfrm>
            <a:off x="152400" y="1676400"/>
            <a:ext cx="1554480" cy="1446550"/>
          </a:xfrm>
          <a:prstGeom prst="rect">
            <a:avLst/>
          </a:prstGeom>
          <a:solidFill>
            <a:schemeClr val="bg1"/>
          </a:solidFill>
          <a:ln w="15875">
            <a:solidFill>
              <a:srgbClr val="00B050"/>
            </a:solidFill>
          </a:ln>
        </p:spPr>
        <p:txBody>
          <a:bodyPr wrap="square" rtlCol="0">
            <a:spAutoFit/>
          </a:bodyPr>
          <a:lstStyle/>
          <a:p>
            <a:pPr algn="ctr"/>
            <a:r>
              <a:rPr lang="en-US" b="1" dirty="0" smtClean="0">
                <a:solidFill>
                  <a:srgbClr val="00B050"/>
                </a:solidFill>
              </a:rPr>
              <a:t>SEPM</a:t>
            </a:r>
          </a:p>
          <a:p>
            <a:pPr algn="ctr"/>
            <a:r>
              <a:rPr lang="en-US" sz="1400" b="1" dirty="0" smtClean="0">
                <a:solidFill>
                  <a:srgbClr val="00B050"/>
                </a:solidFill>
              </a:rPr>
              <a:t>System-level </a:t>
            </a:r>
            <a:r>
              <a:rPr lang="en-US" sz="1400" b="1" dirty="0">
                <a:solidFill>
                  <a:srgbClr val="00B050"/>
                </a:solidFill>
              </a:rPr>
              <a:t>activities related to software, hardware, and </a:t>
            </a:r>
            <a:r>
              <a:rPr lang="en-US" sz="1400" b="1" dirty="0" smtClean="0">
                <a:solidFill>
                  <a:srgbClr val="00B050"/>
                </a:solidFill>
              </a:rPr>
              <a:t>integration</a:t>
            </a:r>
            <a:endParaRPr lang="en-US" sz="2400" b="1" dirty="0" smtClean="0">
              <a:solidFill>
                <a:srgbClr val="00B050"/>
              </a:solidFill>
            </a:endParaRPr>
          </a:p>
        </p:txBody>
      </p:sp>
      <p:sp>
        <p:nvSpPr>
          <p:cNvPr id="14" name="TextBox 13"/>
          <p:cNvSpPr txBox="1"/>
          <p:nvPr/>
        </p:nvSpPr>
        <p:spPr>
          <a:xfrm>
            <a:off x="152400" y="5335250"/>
            <a:ext cx="1554480" cy="1446550"/>
          </a:xfrm>
          <a:prstGeom prst="rect">
            <a:avLst/>
          </a:prstGeom>
          <a:solidFill>
            <a:schemeClr val="bg1"/>
          </a:solidFill>
          <a:ln w="15875">
            <a:solidFill>
              <a:srgbClr val="00B050"/>
            </a:solidFill>
          </a:ln>
        </p:spPr>
        <p:txBody>
          <a:bodyPr wrap="square" rtlCol="0">
            <a:spAutoFit/>
          </a:bodyPr>
          <a:lstStyle/>
          <a:p>
            <a:pPr algn="ctr"/>
            <a:r>
              <a:rPr lang="en-US" b="1" dirty="0" smtClean="0">
                <a:solidFill>
                  <a:srgbClr val="00B050"/>
                </a:solidFill>
              </a:rPr>
              <a:t>SEPM</a:t>
            </a:r>
          </a:p>
          <a:p>
            <a:pPr algn="ctr"/>
            <a:r>
              <a:rPr lang="en-US" sz="1400" b="1" dirty="0" smtClean="0">
                <a:solidFill>
                  <a:srgbClr val="00B050"/>
                </a:solidFill>
              </a:rPr>
              <a:t>System-level </a:t>
            </a:r>
            <a:r>
              <a:rPr lang="en-US" sz="1400" b="1" dirty="0">
                <a:solidFill>
                  <a:srgbClr val="00B050"/>
                </a:solidFill>
              </a:rPr>
              <a:t>activities related to software, hardware, and </a:t>
            </a:r>
            <a:r>
              <a:rPr lang="en-US" sz="1400" b="1" dirty="0" smtClean="0">
                <a:solidFill>
                  <a:srgbClr val="00B050"/>
                </a:solidFill>
              </a:rPr>
              <a:t>integration</a:t>
            </a:r>
            <a:endParaRPr lang="en-US" sz="2400" b="1" dirty="0" smtClean="0">
              <a:solidFill>
                <a:srgbClr val="00B050"/>
              </a:solidFill>
            </a:endParaRPr>
          </a:p>
        </p:txBody>
      </p:sp>
    </p:spTree>
    <p:extLst>
      <p:ext uri="{BB962C8B-B14F-4D97-AF65-F5344CB8AC3E}">
        <p14:creationId xmlns:p14="http://schemas.microsoft.com/office/powerpoint/2010/main" val="2754805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Bio</a:t>
            </a:r>
            <a:endParaRPr lang="en-US" dirty="0"/>
          </a:p>
        </p:txBody>
      </p:sp>
      <p:sp>
        <p:nvSpPr>
          <p:cNvPr id="3" name="Content Placeholder 2"/>
          <p:cNvSpPr>
            <a:spLocks noGrp="1"/>
          </p:cNvSpPr>
          <p:nvPr>
            <p:ph idx="1"/>
          </p:nvPr>
        </p:nvSpPr>
        <p:spPr/>
        <p:txBody>
          <a:bodyPr>
            <a:normAutofit/>
          </a:bodyPr>
          <a:lstStyle/>
          <a:p>
            <a:r>
              <a:rPr lang="en-US" sz="2000" dirty="0"/>
              <a:t>Presenter: James “Jay” Black has 13 years of cost estimating experience and currently works as a software project manager for the Administration for Children and Families within the U.S. Department of Health and Human Services. In this role, he supports the Grants Center of Excellence software suite used to administer 1200 grant programs in eight Federal departments. Jay has a Masters in Systems Engineering from Johns Hopkins University and holds a current CCE/A certification</a:t>
            </a:r>
            <a:r>
              <a:rPr lang="en-US" sz="2000" dirty="0" smtClean="0"/>
              <a:t>.</a:t>
            </a:r>
          </a:p>
          <a:p>
            <a:r>
              <a:rPr lang="en-US" sz="2000" dirty="0" smtClean="0"/>
              <a:t>Jay worked for the Navy cost community (NAVAIR 4.2, NCCA, &amp; NAVSEA 05C) from 2003 through 2015</a:t>
            </a:r>
          </a:p>
          <a:p>
            <a:r>
              <a:rPr lang="en-US" sz="2000" dirty="0" smtClean="0"/>
              <a:t>For questions, comments, and/or feedback please email me at:</a:t>
            </a:r>
          </a:p>
          <a:p>
            <a:pPr lvl="1"/>
            <a:r>
              <a:rPr lang="en-US" sz="2000" dirty="0" smtClean="0"/>
              <a:t>James.robert.black@gmail.com</a:t>
            </a:r>
          </a:p>
          <a:p>
            <a:pPr lvl="1"/>
            <a:r>
              <a:rPr lang="en-US" sz="2000" dirty="0" smtClean="0"/>
              <a:t>James.black@acf.hhs.gov</a:t>
            </a:r>
            <a:endParaRPr lang="en-US" sz="2000" dirty="0"/>
          </a:p>
          <a:p>
            <a:endParaRPr lang="en-US" sz="2000" dirty="0"/>
          </a:p>
        </p:txBody>
      </p:sp>
      <p:sp>
        <p:nvSpPr>
          <p:cNvPr id="4" name="Slide Number Placeholder 3"/>
          <p:cNvSpPr>
            <a:spLocks noGrp="1"/>
          </p:cNvSpPr>
          <p:nvPr>
            <p:ph type="sldNum" sz="quarter" idx="12"/>
          </p:nvPr>
        </p:nvSpPr>
        <p:spPr/>
        <p:txBody>
          <a:bodyPr/>
          <a:lstStyle/>
          <a:p>
            <a:fld id="{05B7E0ED-7936-4164-B43E-9D9B77B7F3AC}" type="slidenum">
              <a:rPr lang="en-US" smtClean="0"/>
              <a:t>2</a:t>
            </a:fld>
            <a:endParaRPr lang="en-US" dirty="0"/>
          </a:p>
        </p:txBody>
      </p:sp>
      <p:sp>
        <p:nvSpPr>
          <p:cNvPr id="5" name="TextBox 4"/>
          <p:cNvSpPr txBox="1"/>
          <p:nvPr/>
        </p:nvSpPr>
        <p:spPr>
          <a:xfrm>
            <a:off x="1295400" y="6059269"/>
            <a:ext cx="6629400" cy="646331"/>
          </a:xfrm>
          <a:prstGeom prst="rect">
            <a:avLst/>
          </a:prstGeom>
          <a:solidFill>
            <a:schemeClr val="tx2"/>
          </a:solidFill>
        </p:spPr>
        <p:txBody>
          <a:bodyPr wrap="square" rtlCol="0">
            <a:spAutoFit/>
          </a:bodyPr>
          <a:lstStyle/>
          <a:p>
            <a:pPr algn="ctr"/>
            <a:r>
              <a:rPr lang="en-US" b="1" dirty="0" smtClean="0">
                <a:solidFill>
                  <a:schemeClr val="bg1"/>
                </a:solidFill>
              </a:rPr>
              <a:t>If any material in this brief is of use to you now or later,</a:t>
            </a:r>
          </a:p>
          <a:p>
            <a:pPr algn="ctr"/>
            <a:r>
              <a:rPr lang="en-US" b="1" dirty="0" smtClean="0">
                <a:solidFill>
                  <a:schemeClr val="bg1"/>
                </a:solidFill>
              </a:rPr>
              <a:t> please email me, I’d love to know</a:t>
            </a:r>
            <a:endParaRPr lang="en-US" b="1" dirty="0">
              <a:solidFill>
                <a:schemeClr val="bg1"/>
              </a:solidFill>
            </a:endParaRPr>
          </a:p>
        </p:txBody>
      </p:sp>
    </p:spTree>
    <p:extLst>
      <p:ext uri="{BB962C8B-B14F-4D97-AF65-F5344CB8AC3E}">
        <p14:creationId xmlns:p14="http://schemas.microsoft.com/office/powerpoint/2010/main" val="3972085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References &amp; Abstract</a:t>
            </a:r>
            <a:endParaRPr lang="en-US" dirty="0"/>
          </a:p>
        </p:txBody>
      </p:sp>
      <p:sp>
        <p:nvSpPr>
          <p:cNvPr id="3" name="Content Placeholder 2"/>
          <p:cNvSpPr>
            <a:spLocks noGrp="1"/>
          </p:cNvSpPr>
          <p:nvPr>
            <p:ph idx="1"/>
          </p:nvPr>
        </p:nvSpPr>
        <p:spPr/>
        <p:txBody>
          <a:bodyPr>
            <a:normAutofit/>
          </a:bodyPr>
          <a:lstStyle/>
          <a:p>
            <a:r>
              <a:rPr lang="en-US" sz="2000" dirty="0"/>
              <a:t>References/Acknowledgements:</a:t>
            </a:r>
          </a:p>
          <a:p>
            <a:pPr lvl="1"/>
            <a:r>
              <a:rPr lang="en-US" sz="1800" dirty="0"/>
              <a:t>Mike Popp’s observations on IEEE </a:t>
            </a:r>
            <a:r>
              <a:rPr lang="en-US" sz="1800" dirty="0" smtClean="0"/>
              <a:t>Standard 11207</a:t>
            </a:r>
          </a:p>
          <a:p>
            <a:pPr lvl="1"/>
            <a:r>
              <a:rPr lang="en-US" sz="1800" dirty="0" smtClean="0"/>
              <a:t>Tim Lawless observations on </a:t>
            </a:r>
            <a:r>
              <a:rPr lang="en-US" sz="1800" dirty="0"/>
              <a:t>Systems Engineering/Program Management </a:t>
            </a:r>
            <a:endParaRPr lang="en-US" sz="1800" dirty="0" smtClean="0"/>
          </a:p>
          <a:p>
            <a:pPr lvl="1"/>
            <a:r>
              <a:rPr lang="en-US" sz="1800" dirty="0" smtClean="0"/>
              <a:t>Cost Estimating Body of Knowledge (CEBoK) Module 1 Cost Estimating Basics</a:t>
            </a:r>
            <a:endParaRPr lang="en-US" sz="1800" dirty="0"/>
          </a:p>
          <a:p>
            <a:r>
              <a:rPr lang="en-US" sz="2000" dirty="0"/>
              <a:t>Presentation abstract: </a:t>
            </a:r>
            <a:endParaRPr lang="en-US" sz="2000" dirty="0" smtClean="0"/>
          </a:p>
          <a:p>
            <a:pPr lvl="1"/>
            <a:r>
              <a:rPr lang="en-US" sz="1800" dirty="0"/>
              <a:t>Systems Engineering/Program Management (SE/PM) and additional non-Design, Code, Test, and Integration (Non-DCTI) activities performed during software development efforts are often significant and drive estimates of total project </a:t>
            </a:r>
            <a:r>
              <a:rPr lang="en-US" sz="1800" dirty="0" smtClean="0"/>
              <a:t>costs </a:t>
            </a:r>
            <a:endParaRPr lang="en-US" sz="1800" dirty="0"/>
          </a:p>
          <a:p>
            <a:pPr lvl="1"/>
            <a:r>
              <a:rPr lang="en-US" sz="1800" dirty="0"/>
              <a:t>Yet, cost estimates often omit the detailed research and analysis needed to adequately model SE/PM &amp; Non-DCTI </a:t>
            </a:r>
            <a:r>
              <a:rPr lang="en-US" sz="1800" dirty="0" smtClean="0"/>
              <a:t>costs</a:t>
            </a:r>
            <a:endParaRPr lang="en-US" sz="1800" dirty="0"/>
          </a:p>
          <a:p>
            <a:pPr lvl="1"/>
            <a:r>
              <a:rPr lang="en-US" sz="1800" dirty="0"/>
              <a:t>This brief will present bottom up methods useful for understanding and estimating these costs and share analysis of recent SE/PM &amp; Non-DCTI </a:t>
            </a:r>
            <a:r>
              <a:rPr lang="en-US" sz="1800" dirty="0" smtClean="0"/>
              <a:t>data</a:t>
            </a:r>
            <a:endParaRPr lang="en-US" sz="2000" dirty="0" smtClean="0"/>
          </a:p>
        </p:txBody>
      </p:sp>
      <p:sp>
        <p:nvSpPr>
          <p:cNvPr id="4" name="Slide Number Placeholder 3"/>
          <p:cNvSpPr>
            <a:spLocks noGrp="1"/>
          </p:cNvSpPr>
          <p:nvPr>
            <p:ph type="sldNum" sz="quarter" idx="12"/>
          </p:nvPr>
        </p:nvSpPr>
        <p:spPr/>
        <p:txBody>
          <a:bodyPr/>
          <a:lstStyle/>
          <a:p>
            <a:fld id="{05B7E0ED-7936-4164-B43E-9D9B77B7F3AC}" type="slidenum">
              <a:rPr lang="en-US" smtClean="0"/>
              <a:t>3</a:t>
            </a:fld>
            <a:endParaRPr lang="en-US" dirty="0"/>
          </a:p>
        </p:txBody>
      </p:sp>
      <p:sp>
        <p:nvSpPr>
          <p:cNvPr id="6" name="TextBox 5"/>
          <p:cNvSpPr txBox="1"/>
          <p:nvPr/>
        </p:nvSpPr>
        <p:spPr>
          <a:xfrm>
            <a:off x="1295400" y="5943600"/>
            <a:ext cx="6629400" cy="646331"/>
          </a:xfrm>
          <a:prstGeom prst="rect">
            <a:avLst/>
          </a:prstGeom>
          <a:solidFill>
            <a:schemeClr val="tx2"/>
          </a:solidFill>
        </p:spPr>
        <p:txBody>
          <a:bodyPr wrap="square" rtlCol="0">
            <a:spAutoFit/>
          </a:bodyPr>
          <a:lstStyle/>
          <a:p>
            <a:pPr algn="ctr"/>
            <a:r>
              <a:rPr lang="en-US" b="1" dirty="0">
                <a:solidFill>
                  <a:schemeClr val="bg1"/>
                </a:solidFill>
              </a:rPr>
              <a:t>This presentation is the result of practicing detailed actual cost data collection for a variety of platform and system estimates/analyses</a:t>
            </a:r>
          </a:p>
        </p:txBody>
      </p:sp>
    </p:spTree>
    <p:extLst>
      <p:ext uri="{BB962C8B-B14F-4D97-AF65-F5344CB8AC3E}">
        <p14:creationId xmlns:p14="http://schemas.microsoft.com/office/powerpoint/2010/main" val="1783236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WBS </a:t>
            </a:r>
            <a:r>
              <a:rPr lang="en-US" dirty="0"/>
              <a:t>is the Foundation</a:t>
            </a:r>
          </a:p>
        </p:txBody>
      </p:sp>
      <p:sp>
        <p:nvSpPr>
          <p:cNvPr id="3" name="Content Placeholder 2"/>
          <p:cNvSpPr>
            <a:spLocks noGrp="1"/>
          </p:cNvSpPr>
          <p:nvPr>
            <p:ph idx="1"/>
          </p:nvPr>
        </p:nvSpPr>
        <p:spPr/>
        <p:txBody>
          <a:bodyPr>
            <a:normAutofit fontScale="85000" lnSpcReduction="10000"/>
          </a:bodyPr>
          <a:lstStyle/>
          <a:p>
            <a:r>
              <a:rPr lang="en-US" sz="2400" dirty="0" smtClean="0"/>
              <a:t>A Work Breakdown Structure (WBS) </a:t>
            </a:r>
            <a:r>
              <a:rPr lang="en-US" sz="2400" dirty="0"/>
              <a:t>establishes a </a:t>
            </a:r>
            <a:r>
              <a:rPr lang="en-US" sz="2400" b="1" dirty="0">
                <a:solidFill>
                  <a:schemeClr val="tx2"/>
                </a:solidFill>
              </a:rPr>
              <a:t>common frame of reference</a:t>
            </a:r>
            <a:r>
              <a:rPr lang="en-US" sz="2400" dirty="0"/>
              <a:t> for relating job tasks to each other and relating project costs at the summary level of </a:t>
            </a:r>
            <a:r>
              <a:rPr lang="en-US" sz="2400" dirty="0" smtClean="0"/>
              <a:t>detail</a:t>
            </a:r>
          </a:p>
          <a:p>
            <a:pPr lvl="1"/>
            <a:r>
              <a:rPr lang="en-US" sz="2000" dirty="0" smtClean="0"/>
              <a:t>It </a:t>
            </a:r>
            <a:r>
              <a:rPr lang="en-US" sz="2000" dirty="0"/>
              <a:t>provides a consistent and visible framework for specifying the objectives, labor, materials, and contracts of the system/program.  </a:t>
            </a:r>
            <a:endParaRPr lang="en-US" sz="2000" dirty="0" smtClean="0"/>
          </a:p>
          <a:p>
            <a:pPr lvl="1"/>
            <a:r>
              <a:rPr lang="en-US" sz="2000" dirty="0" smtClean="0"/>
              <a:t>The </a:t>
            </a:r>
            <a:r>
              <a:rPr lang="en-US" sz="2000" dirty="0"/>
              <a:t>structure is used to define the total program/system by providing detailed definitions of individual elements required (via a WBS Dictionary</a:t>
            </a:r>
            <a:r>
              <a:rPr lang="en-US" sz="2000" dirty="0" smtClean="0"/>
              <a:t>)</a:t>
            </a:r>
          </a:p>
          <a:p>
            <a:r>
              <a:rPr lang="en-US" sz="2400" dirty="0"/>
              <a:t>A WBS should be tailored for each system or program for the purpose of </a:t>
            </a:r>
            <a:r>
              <a:rPr lang="en-US" sz="2400" b="1" dirty="0">
                <a:solidFill>
                  <a:schemeClr val="tx2"/>
                </a:solidFill>
              </a:rPr>
              <a:t>capturing all the idiosyncrasies </a:t>
            </a:r>
            <a:r>
              <a:rPr lang="en-US" sz="2400" dirty="0"/>
              <a:t>endemic to each </a:t>
            </a:r>
            <a:r>
              <a:rPr lang="en-US" sz="2400" dirty="0" smtClean="0"/>
              <a:t>system/program </a:t>
            </a:r>
          </a:p>
          <a:p>
            <a:r>
              <a:rPr lang="en-US" sz="2400" dirty="0" smtClean="0"/>
              <a:t>Estimate </a:t>
            </a:r>
            <a:r>
              <a:rPr lang="en-US" sz="2400" dirty="0"/>
              <a:t>uses a </a:t>
            </a:r>
            <a:r>
              <a:rPr lang="en-US" sz="2400" dirty="0" smtClean="0"/>
              <a:t>WBS </a:t>
            </a:r>
            <a:r>
              <a:rPr lang="en-US" sz="2400" dirty="0"/>
              <a:t>that is at a level of detail appropriate to ensure that </a:t>
            </a:r>
            <a:r>
              <a:rPr lang="en-US" sz="2400" b="1" dirty="0">
                <a:solidFill>
                  <a:schemeClr val="tx2"/>
                </a:solidFill>
              </a:rPr>
              <a:t>cost elements are neither omitted nor </a:t>
            </a:r>
            <a:r>
              <a:rPr lang="en-US" sz="2400" b="1" dirty="0" smtClean="0">
                <a:solidFill>
                  <a:schemeClr val="tx2"/>
                </a:solidFill>
              </a:rPr>
              <a:t>double-counted</a:t>
            </a:r>
          </a:p>
          <a:p>
            <a:r>
              <a:rPr lang="en-US" sz="2400" dirty="0"/>
              <a:t>Estimate is presented in a WBS fully </a:t>
            </a:r>
            <a:r>
              <a:rPr lang="en-US" sz="2400" b="1" dirty="0">
                <a:solidFill>
                  <a:schemeClr val="tx2"/>
                </a:solidFill>
              </a:rPr>
              <a:t>traceable to the system </a:t>
            </a:r>
            <a:r>
              <a:rPr lang="en-US" sz="2400" b="1" dirty="0" smtClean="0">
                <a:solidFill>
                  <a:schemeClr val="tx2"/>
                </a:solidFill>
              </a:rPr>
              <a:t>specification </a:t>
            </a:r>
          </a:p>
          <a:p>
            <a:r>
              <a:rPr lang="en-US" sz="2400" dirty="0"/>
              <a:t>WBS structure is </a:t>
            </a:r>
            <a:r>
              <a:rPr lang="en-US" sz="2400" b="1" dirty="0">
                <a:solidFill>
                  <a:schemeClr val="tx2"/>
                </a:solidFill>
              </a:rPr>
              <a:t>aligned to organizational structure performing the </a:t>
            </a:r>
            <a:r>
              <a:rPr lang="en-US" sz="2400" b="1" dirty="0" smtClean="0">
                <a:solidFill>
                  <a:schemeClr val="tx2"/>
                </a:solidFill>
              </a:rPr>
              <a:t>work</a:t>
            </a:r>
            <a:r>
              <a:rPr lang="en-US" sz="2400" dirty="0"/>
              <a:t>;</a:t>
            </a:r>
            <a:r>
              <a:rPr lang="en-US" sz="2400" dirty="0" smtClean="0"/>
              <a:t> </a:t>
            </a:r>
            <a:r>
              <a:rPr lang="en-US" sz="2400" dirty="0"/>
              <a:t>WBS element tasks are traceable to </a:t>
            </a:r>
            <a:r>
              <a:rPr lang="en-US" sz="2400" dirty="0" smtClean="0"/>
              <a:t>data, which </a:t>
            </a:r>
            <a:r>
              <a:rPr lang="en-US" sz="2400" dirty="0"/>
              <a:t>is traceable back to the </a:t>
            </a:r>
            <a:r>
              <a:rPr lang="en-US" sz="2400" dirty="0" smtClean="0"/>
              <a:t>respective source documents</a:t>
            </a:r>
            <a:endParaRPr lang="en-US" sz="2400" dirty="0"/>
          </a:p>
          <a:p>
            <a:endParaRPr lang="en-US" sz="2400" dirty="0" smtClean="0"/>
          </a:p>
          <a:p>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05B7E0ED-7936-4164-B43E-9D9B77B7F3AC}" type="slidenum">
              <a:rPr lang="en-US" smtClean="0"/>
              <a:t>4</a:t>
            </a:fld>
            <a:endParaRPr lang="en-US" dirty="0"/>
          </a:p>
        </p:txBody>
      </p:sp>
      <p:sp>
        <p:nvSpPr>
          <p:cNvPr id="7" name="TextBox 6"/>
          <p:cNvSpPr txBox="1"/>
          <p:nvPr/>
        </p:nvSpPr>
        <p:spPr>
          <a:xfrm>
            <a:off x="1295400" y="6059269"/>
            <a:ext cx="6629400" cy="646331"/>
          </a:xfrm>
          <a:prstGeom prst="rect">
            <a:avLst/>
          </a:prstGeom>
          <a:solidFill>
            <a:schemeClr val="tx2"/>
          </a:solidFill>
        </p:spPr>
        <p:txBody>
          <a:bodyPr wrap="square" rtlCol="0">
            <a:spAutoFit/>
          </a:bodyPr>
          <a:lstStyle/>
          <a:p>
            <a:pPr algn="ctr"/>
            <a:r>
              <a:rPr lang="en-US" b="1" dirty="0" smtClean="0">
                <a:solidFill>
                  <a:schemeClr val="bg1"/>
                </a:solidFill>
              </a:rPr>
              <a:t>The WBS is </a:t>
            </a:r>
            <a:r>
              <a:rPr lang="en-US" b="1" dirty="0">
                <a:solidFill>
                  <a:schemeClr val="bg1"/>
                </a:solidFill>
              </a:rPr>
              <a:t>the </a:t>
            </a:r>
            <a:r>
              <a:rPr lang="en-US" b="1" dirty="0" smtClean="0">
                <a:solidFill>
                  <a:schemeClr val="bg1"/>
                </a:solidFill>
              </a:rPr>
              <a:t>foundation and a common WBS speeds the </a:t>
            </a:r>
            <a:r>
              <a:rPr lang="en-US" b="1" dirty="0">
                <a:solidFill>
                  <a:schemeClr val="bg1"/>
                </a:solidFill>
              </a:rPr>
              <a:t>uptake of information for the cost estimate’s </a:t>
            </a:r>
            <a:r>
              <a:rPr lang="en-US" b="1" dirty="0" smtClean="0">
                <a:solidFill>
                  <a:schemeClr val="bg1"/>
                </a:solidFill>
              </a:rPr>
              <a:t>audience</a:t>
            </a:r>
            <a:endParaRPr lang="en-US" b="1" dirty="0">
              <a:solidFill>
                <a:schemeClr val="bg1"/>
              </a:solidFill>
            </a:endParaRPr>
          </a:p>
        </p:txBody>
      </p:sp>
      <p:sp>
        <p:nvSpPr>
          <p:cNvPr id="6" name="TextBox 5"/>
          <p:cNvSpPr txBox="1"/>
          <p:nvPr/>
        </p:nvSpPr>
        <p:spPr>
          <a:xfrm>
            <a:off x="495300" y="1219200"/>
            <a:ext cx="8153400" cy="400110"/>
          </a:xfrm>
          <a:prstGeom prst="rect">
            <a:avLst/>
          </a:prstGeom>
          <a:noFill/>
        </p:spPr>
        <p:txBody>
          <a:bodyPr wrap="square" rtlCol="0">
            <a:spAutoFit/>
          </a:bodyPr>
          <a:lstStyle/>
          <a:p>
            <a:pPr algn="ctr"/>
            <a:r>
              <a:rPr lang="en-US" sz="2000" b="1" dirty="0"/>
              <a:t>Per Cost Estimating Body of Knowledge (CEBoK) Module 1 Cost </a:t>
            </a:r>
            <a:r>
              <a:rPr lang="en-US" sz="2000" b="1" dirty="0" smtClean="0"/>
              <a:t>Est. </a:t>
            </a:r>
            <a:r>
              <a:rPr lang="en-US" sz="2000" b="1" dirty="0"/>
              <a:t>Basics:</a:t>
            </a:r>
          </a:p>
        </p:txBody>
      </p:sp>
    </p:spTree>
    <p:extLst>
      <p:ext uri="{BB962C8B-B14F-4D97-AF65-F5344CB8AC3E}">
        <p14:creationId xmlns:p14="http://schemas.microsoft.com/office/powerpoint/2010/main" val="3667607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WBS </a:t>
            </a:r>
            <a:r>
              <a:rPr lang="en-US" dirty="0"/>
              <a:t>Example - MIL-STD-881C</a:t>
            </a:r>
          </a:p>
        </p:txBody>
      </p:sp>
      <p:sp>
        <p:nvSpPr>
          <p:cNvPr id="3" name="Content Placeholder 2"/>
          <p:cNvSpPr>
            <a:spLocks noGrp="1"/>
          </p:cNvSpPr>
          <p:nvPr>
            <p:ph idx="1"/>
          </p:nvPr>
        </p:nvSpPr>
        <p:spPr>
          <a:xfrm>
            <a:off x="457200" y="1295400"/>
            <a:ext cx="7086600" cy="1066800"/>
          </a:xfrm>
        </p:spPr>
        <p:txBody>
          <a:bodyPr>
            <a:normAutofit fontScale="55000" lnSpcReduction="20000"/>
          </a:bodyPr>
          <a:lstStyle/>
          <a:p>
            <a:r>
              <a:rPr lang="en-US" dirty="0" smtClean="0"/>
              <a:t>For Department of Defense projects, WBS templates are provided in: MIL-STD-881C Work Breakdown Structures for Defense Material Items</a:t>
            </a:r>
          </a:p>
          <a:p>
            <a:r>
              <a:rPr lang="en-US" dirty="0" smtClean="0"/>
              <a:t>An example WBS from MIL-STD-881C for an Automated Information System follows:</a:t>
            </a:r>
            <a:endParaRPr lang="en-US" dirty="0"/>
          </a:p>
        </p:txBody>
      </p:sp>
      <p:sp>
        <p:nvSpPr>
          <p:cNvPr id="4" name="Slide Number Placeholder 3"/>
          <p:cNvSpPr>
            <a:spLocks noGrp="1"/>
          </p:cNvSpPr>
          <p:nvPr>
            <p:ph type="sldNum" sz="quarter" idx="12"/>
          </p:nvPr>
        </p:nvSpPr>
        <p:spPr>
          <a:xfrm>
            <a:off x="6553200" y="6288110"/>
            <a:ext cx="2133600" cy="365125"/>
          </a:xfrm>
        </p:spPr>
        <p:txBody>
          <a:bodyPr/>
          <a:lstStyle/>
          <a:p>
            <a:fld id="{05B7E0ED-7936-4164-B43E-9D9B77B7F3AC}" type="slidenum">
              <a:rPr lang="en-US" smtClean="0"/>
              <a:t>5</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192670153"/>
              </p:ext>
            </p:extLst>
          </p:nvPr>
        </p:nvGraphicFramePr>
        <p:xfrm>
          <a:off x="685800" y="2326345"/>
          <a:ext cx="4572000" cy="4234815"/>
        </p:xfrm>
        <a:graphic>
          <a:graphicData uri="http://schemas.openxmlformats.org/drawingml/2006/table">
            <a:tbl>
              <a:tblPr>
                <a:tableStyleId>{5C22544A-7EE6-4342-B048-85BDC9FD1C3A}</a:tableStyleId>
              </a:tblPr>
              <a:tblGrid>
                <a:gridCol w="444115"/>
                <a:gridCol w="475837"/>
                <a:gridCol w="3652048"/>
              </a:tblGrid>
              <a:tr h="190500">
                <a:tc>
                  <a:txBody>
                    <a:bodyPr/>
                    <a:lstStyle/>
                    <a:p>
                      <a:pPr algn="r" fontAlgn="b"/>
                      <a:r>
                        <a:rPr lang="en-US" sz="1400" b="1" u="none" strike="noStrike" dirty="0">
                          <a:effectLst/>
                        </a:rPr>
                        <a:t>1.0</a:t>
                      </a:r>
                      <a:endParaRPr lang="en-US" sz="1400" b="1" i="0" u="none" strike="noStrike" dirty="0">
                        <a:solidFill>
                          <a:srgbClr val="000000"/>
                        </a:solidFill>
                        <a:effectLst/>
                        <a:latin typeface="Calibri"/>
                      </a:endParaRPr>
                    </a:p>
                  </a:txBody>
                  <a:tcPr marL="9525" marR="9525" marT="9525" marB="0" anchor="b">
                    <a:solidFill>
                      <a:schemeClr val="bg1"/>
                    </a:solidFill>
                  </a:tcPr>
                </a:tc>
                <a:tc gridSpan="2">
                  <a:txBody>
                    <a:bodyPr/>
                    <a:lstStyle/>
                    <a:p>
                      <a:pPr algn="l" fontAlgn="b"/>
                      <a:r>
                        <a:rPr lang="en-US" sz="1400" b="1" u="none" strike="noStrike" dirty="0">
                          <a:effectLst/>
                        </a:rPr>
                        <a:t>Automated Information System (AIS)</a:t>
                      </a:r>
                      <a:endParaRPr lang="en-US" sz="1400" b="1" i="0" u="none" strike="noStrike" dirty="0">
                        <a:solidFill>
                          <a:srgbClr val="000000"/>
                        </a:solidFill>
                        <a:effectLst/>
                        <a:latin typeface="Calibri"/>
                      </a:endParaRPr>
                    </a:p>
                  </a:txBody>
                  <a:tcPr marL="9525" marR="9525" marT="9525" marB="0" anchor="b">
                    <a:solidFill>
                      <a:schemeClr val="bg1"/>
                    </a:solidFill>
                  </a:tcPr>
                </a:tc>
                <a:tc hMerge="1">
                  <a:txBody>
                    <a:bodyPr/>
                    <a:lstStyle/>
                    <a:p>
                      <a:endParaRPr lang="en-US"/>
                    </a:p>
                  </a:txBody>
                  <a:tcPr/>
                </a:tc>
              </a:tr>
              <a:tr h="190500">
                <a:tc>
                  <a:txBody>
                    <a:bodyPr/>
                    <a:lstStyle/>
                    <a:p>
                      <a:pPr algn="r" fontAlgn="b"/>
                      <a:r>
                        <a:rPr lang="en-US" sz="1400" b="1" u="none" strike="noStrike" dirty="0">
                          <a:effectLst/>
                        </a:rPr>
                        <a:t>1.1</a:t>
                      </a:r>
                      <a:endParaRPr lang="en-US" sz="1400" b="1" i="0" u="none" strike="noStrike" dirty="0">
                        <a:solidFill>
                          <a:srgbClr val="000000"/>
                        </a:solidFill>
                        <a:effectLst/>
                        <a:latin typeface="Calibri"/>
                      </a:endParaRPr>
                    </a:p>
                  </a:txBody>
                  <a:tcPr marL="9525" marR="9525" marT="9525" marB="0" anchor="b">
                    <a:solidFill>
                      <a:schemeClr val="bg1"/>
                    </a:solidFill>
                  </a:tcPr>
                </a:tc>
                <a:tc gridSpan="2">
                  <a:txBody>
                    <a:bodyPr/>
                    <a:lstStyle/>
                    <a:p>
                      <a:pPr algn="l" fontAlgn="b"/>
                      <a:r>
                        <a:rPr lang="en-US" sz="1400" b="1" u="none" strike="noStrike" dirty="0">
                          <a:effectLst/>
                        </a:rPr>
                        <a:t>AIS Prime Mission Product (PMP) Release/Increment X</a:t>
                      </a:r>
                      <a:endParaRPr lang="en-US" sz="1400" b="1" i="0" u="none" strike="noStrike" dirty="0">
                        <a:solidFill>
                          <a:srgbClr val="000000"/>
                        </a:solidFill>
                        <a:effectLst/>
                        <a:latin typeface="Calibri"/>
                      </a:endParaRPr>
                    </a:p>
                  </a:txBody>
                  <a:tcPr marL="9525" marR="9525" marT="9525" marB="0" anchor="b">
                    <a:solidFill>
                      <a:schemeClr val="bg1"/>
                    </a:solidFill>
                  </a:tcPr>
                </a:tc>
                <a:tc hMerge="1">
                  <a:txBody>
                    <a:bodyPr/>
                    <a:lstStyle/>
                    <a:p>
                      <a:endParaRPr lang="en-US"/>
                    </a:p>
                  </a:txBody>
                  <a:tcPr/>
                </a:tc>
              </a:tr>
              <a:tr h="190500">
                <a:tc>
                  <a:txBody>
                    <a:bodyPr/>
                    <a:lstStyle/>
                    <a:p>
                      <a:pPr algn="l" fontAlgn="b"/>
                      <a:r>
                        <a:rPr lang="en-US" sz="1400" b="1" u="none" strike="noStrike" dirty="0">
                          <a:effectLst/>
                        </a:rPr>
                        <a:t> </a:t>
                      </a:r>
                      <a:endParaRPr lang="en-US" sz="1400" b="1"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r>
                        <a:rPr lang="en-US" sz="1400" b="1" u="none" strike="noStrike" dirty="0">
                          <a:effectLst/>
                        </a:rPr>
                        <a:t>1.1.1</a:t>
                      </a:r>
                      <a:endParaRPr lang="en-US" sz="1400" b="1" i="0" u="none" strike="noStrike" dirty="0">
                        <a:solidFill>
                          <a:srgbClr val="000000"/>
                        </a:solidFill>
                        <a:effectLst/>
                        <a:latin typeface="Calibri"/>
                      </a:endParaRPr>
                    </a:p>
                  </a:txBody>
                  <a:tcPr marL="9525" marR="9525" marT="9525" marB="0" anchor="b">
                    <a:solidFill>
                      <a:schemeClr val="bg1"/>
                    </a:solidFill>
                  </a:tcPr>
                </a:tc>
                <a:tc>
                  <a:txBody>
                    <a:bodyPr/>
                    <a:lstStyle/>
                    <a:p>
                      <a:pPr algn="l" fontAlgn="b"/>
                      <a:r>
                        <a:rPr lang="en-US" sz="1400" b="1" u="none" strike="noStrike" dirty="0">
                          <a:effectLst/>
                        </a:rPr>
                        <a:t>Custom Application Software 1…n</a:t>
                      </a:r>
                      <a:endParaRPr lang="en-US" sz="1400" b="1" i="0" u="none" strike="noStrike" dirty="0">
                        <a:solidFill>
                          <a:srgbClr val="000000"/>
                        </a:solidFill>
                        <a:effectLst/>
                        <a:latin typeface="Calibri"/>
                      </a:endParaRPr>
                    </a:p>
                  </a:txBody>
                  <a:tcPr marL="9525" marR="9525" marT="9525" marB="0" anchor="b">
                    <a:solidFill>
                      <a:schemeClr val="bg1"/>
                    </a:solidFill>
                  </a:tcPr>
                </a:tc>
              </a:tr>
              <a:tr h="190500">
                <a:tc>
                  <a:txBody>
                    <a:bodyPr/>
                    <a:lstStyle/>
                    <a:p>
                      <a:pPr algn="l" fontAlgn="b"/>
                      <a:r>
                        <a:rPr lang="en-US" sz="1400" b="1" u="none" strike="noStrike" dirty="0">
                          <a:effectLst/>
                        </a:rPr>
                        <a:t> </a:t>
                      </a:r>
                      <a:endParaRPr lang="en-US" sz="1400" b="1"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r>
                        <a:rPr lang="en-US" sz="1400" b="1" u="none" strike="noStrike" dirty="0">
                          <a:effectLst/>
                        </a:rPr>
                        <a:t>1.1.2</a:t>
                      </a:r>
                      <a:endParaRPr lang="en-US" sz="1400" b="1" i="0" u="none" strike="noStrike" dirty="0">
                        <a:solidFill>
                          <a:srgbClr val="000000"/>
                        </a:solidFill>
                        <a:effectLst/>
                        <a:latin typeface="Calibri"/>
                      </a:endParaRPr>
                    </a:p>
                  </a:txBody>
                  <a:tcPr marL="9525" marR="9525" marT="9525" marB="0" anchor="b">
                    <a:solidFill>
                      <a:schemeClr val="bg1"/>
                    </a:solidFill>
                  </a:tcPr>
                </a:tc>
                <a:tc>
                  <a:txBody>
                    <a:bodyPr/>
                    <a:lstStyle/>
                    <a:p>
                      <a:pPr algn="l" fontAlgn="b"/>
                      <a:r>
                        <a:rPr lang="en-US" sz="1400" b="1" u="none" strike="noStrike" dirty="0">
                          <a:effectLst/>
                        </a:rPr>
                        <a:t>Enterprise Service Element 1…n</a:t>
                      </a:r>
                      <a:endParaRPr lang="en-US" sz="1400" b="1" i="0" u="none" strike="noStrike" dirty="0">
                        <a:solidFill>
                          <a:srgbClr val="000000"/>
                        </a:solidFill>
                        <a:effectLst/>
                        <a:latin typeface="Calibri"/>
                      </a:endParaRPr>
                    </a:p>
                  </a:txBody>
                  <a:tcPr marL="9525" marR="9525" marT="9525" marB="0" anchor="b">
                    <a:solidFill>
                      <a:schemeClr val="bg1"/>
                    </a:solidFill>
                  </a:tcPr>
                </a:tc>
              </a:tr>
              <a:tr h="190500">
                <a:tc>
                  <a:txBody>
                    <a:bodyPr/>
                    <a:lstStyle/>
                    <a:p>
                      <a:pPr algn="l" fontAlgn="b"/>
                      <a:r>
                        <a:rPr lang="en-US" sz="1400" b="1" u="none" strike="noStrike" dirty="0">
                          <a:effectLst/>
                        </a:rPr>
                        <a:t> </a:t>
                      </a:r>
                      <a:endParaRPr lang="en-US" sz="1400" b="1"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r>
                        <a:rPr lang="en-US" sz="1400" b="1" u="none" strike="noStrike" dirty="0">
                          <a:effectLst/>
                        </a:rPr>
                        <a:t>1.1.3</a:t>
                      </a:r>
                      <a:endParaRPr lang="en-US" sz="1400" b="1" i="0" u="none" strike="noStrike" dirty="0">
                        <a:solidFill>
                          <a:srgbClr val="000000"/>
                        </a:solidFill>
                        <a:effectLst/>
                        <a:latin typeface="Calibri"/>
                      </a:endParaRPr>
                    </a:p>
                  </a:txBody>
                  <a:tcPr marL="9525" marR="9525" marT="9525" marB="0" anchor="b">
                    <a:solidFill>
                      <a:schemeClr val="bg1"/>
                    </a:solidFill>
                  </a:tcPr>
                </a:tc>
                <a:tc>
                  <a:txBody>
                    <a:bodyPr/>
                    <a:lstStyle/>
                    <a:p>
                      <a:pPr algn="l" fontAlgn="b"/>
                      <a:r>
                        <a:rPr lang="en-US" sz="1400" b="1" u="none" strike="noStrike" dirty="0">
                          <a:effectLst/>
                        </a:rPr>
                        <a:t>Enterprise Information System 1…n</a:t>
                      </a:r>
                      <a:endParaRPr lang="en-US" sz="1400" b="1" i="0" u="none" strike="noStrike" dirty="0">
                        <a:solidFill>
                          <a:srgbClr val="000000"/>
                        </a:solidFill>
                        <a:effectLst/>
                        <a:latin typeface="Calibri"/>
                      </a:endParaRPr>
                    </a:p>
                  </a:txBody>
                  <a:tcPr marL="9525" marR="9525" marT="9525" marB="0" anchor="b">
                    <a:solidFill>
                      <a:schemeClr val="bg1"/>
                    </a:solidFill>
                  </a:tcPr>
                </a:tc>
              </a:tr>
              <a:tr h="190500">
                <a:tc>
                  <a:txBody>
                    <a:bodyPr/>
                    <a:lstStyle/>
                    <a:p>
                      <a:pPr algn="l" fontAlgn="b"/>
                      <a:r>
                        <a:rPr lang="en-US" sz="1400" b="1" u="none" strike="noStrike" dirty="0">
                          <a:effectLst/>
                        </a:rPr>
                        <a:t> </a:t>
                      </a:r>
                      <a:endParaRPr lang="en-US" sz="1400" b="1"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r>
                        <a:rPr lang="en-US" sz="1400" b="1" u="none" strike="noStrike" dirty="0">
                          <a:effectLst/>
                        </a:rPr>
                        <a:t>1.1.4</a:t>
                      </a:r>
                      <a:endParaRPr lang="en-US" sz="1400" b="1" i="0" u="none" strike="noStrike" dirty="0">
                        <a:solidFill>
                          <a:srgbClr val="000000"/>
                        </a:solidFill>
                        <a:effectLst/>
                        <a:latin typeface="Calibri"/>
                      </a:endParaRPr>
                    </a:p>
                  </a:txBody>
                  <a:tcPr marL="9525" marR="9525" marT="9525" marB="0" anchor="b">
                    <a:solidFill>
                      <a:schemeClr val="bg1"/>
                    </a:solidFill>
                  </a:tcPr>
                </a:tc>
                <a:tc>
                  <a:txBody>
                    <a:bodyPr/>
                    <a:lstStyle/>
                    <a:p>
                      <a:pPr algn="l" fontAlgn="b"/>
                      <a:r>
                        <a:rPr lang="en-US" sz="1400" b="1" u="none" strike="noStrike" dirty="0">
                          <a:effectLst/>
                        </a:rPr>
                        <a:t>External System Interface Development 1…n</a:t>
                      </a:r>
                      <a:endParaRPr lang="en-US" sz="1400" b="1" i="0" u="none" strike="noStrike" dirty="0">
                        <a:solidFill>
                          <a:srgbClr val="000000"/>
                        </a:solidFill>
                        <a:effectLst/>
                        <a:latin typeface="Calibri"/>
                      </a:endParaRPr>
                    </a:p>
                  </a:txBody>
                  <a:tcPr marL="9525" marR="9525" marT="9525" marB="0" anchor="b">
                    <a:solidFill>
                      <a:schemeClr val="bg1"/>
                    </a:solidFill>
                  </a:tcPr>
                </a:tc>
              </a:tr>
              <a:tr h="190500">
                <a:tc>
                  <a:txBody>
                    <a:bodyPr/>
                    <a:lstStyle/>
                    <a:p>
                      <a:pPr algn="l" fontAlgn="b"/>
                      <a:r>
                        <a:rPr lang="en-US" sz="1400" b="1" u="none" strike="noStrike" dirty="0">
                          <a:effectLst/>
                        </a:rPr>
                        <a:t> </a:t>
                      </a:r>
                      <a:endParaRPr lang="en-US" sz="1400" b="1"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r>
                        <a:rPr lang="en-US" sz="1400" b="1" u="none" strike="noStrike" dirty="0">
                          <a:effectLst/>
                        </a:rPr>
                        <a:t>1.1.5</a:t>
                      </a:r>
                      <a:endParaRPr lang="en-US" sz="1400" b="1" i="0" u="none" strike="noStrike" dirty="0">
                        <a:solidFill>
                          <a:srgbClr val="000000"/>
                        </a:solidFill>
                        <a:effectLst/>
                        <a:latin typeface="Calibri"/>
                      </a:endParaRPr>
                    </a:p>
                  </a:txBody>
                  <a:tcPr marL="9525" marR="9525" marT="9525" marB="0" anchor="b">
                    <a:solidFill>
                      <a:schemeClr val="bg1"/>
                    </a:solidFill>
                  </a:tcPr>
                </a:tc>
                <a:tc>
                  <a:txBody>
                    <a:bodyPr/>
                    <a:lstStyle/>
                    <a:p>
                      <a:pPr algn="l" fontAlgn="b"/>
                      <a:r>
                        <a:rPr lang="en-US" sz="1400" b="1" u="none" strike="noStrike" dirty="0">
                          <a:effectLst/>
                        </a:rPr>
                        <a:t>AIS Platform Hardware</a:t>
                      </a:r>
                      <a:endParaRPr lang="en-US" sz="1400" b="1" i="0" u="none" strike="noStrike" dirty="0">
                        <a:solidFill>
                          <a:srgbClr val="000000"/>
                        </a:solidFill>
                        <a:effectLst/>
                        <a:latin typeface="Calibri"/>
                      </a:endParaRPr>
                    </a:p>
                  </a:txBody>
                  <a:tcPr marL="9525" marR="9525" marT="9525" marB="0" anchor="b">
                    <a:solidFill>
                      <a:schemeClr val="bg1"/>
                    </a:solidFill>
                  </a:tcPr>
                </a:tc>
              </a:tr>
              <a:tr h="190500">
                <a:tc>
                  <a:txBody>
                    <a:bodyPr/>
                    <a:lstStyle/>
                    <a:p>
                      <a:pPr algn="l" fontAlgn="b"/>
                      <a:r>
                        <a:rPr lang="en-US" sz="1400" b="1" u="none" strike="noStrike" dirty="0">
                          <a:effectLst/>
                        </a:rPr>
                        <a:t> </a:t>
                      </a:r>
                      <a:endParaRPr lang="en-US" sz="1400" b="1"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r>
                        <a:rPr lang="en-US" sz="1400" b="1" u="none" strike="noStrike" dirty="0">
                          <a:effectLst/>
                        </a:rPr>
                        <a:t>1.1.6</a:t>
                      </a:r>
                      <a:endParaRPr lang="en-US" sz="1400" b="1" i="0" u="none" strike="noStrike" dirty="0">
                        <a:solidFill>
                          <a:srgbClr val="000000"/>
                        </a:solidFill>
                        <a:effectLst/>
                        <a:latin typeface="Calibri"/>
                      </a:endParaRPr>
                    </a:p>
                  </a:txBody>
                  <a:tcPr marL="9525" marR="9525" marT="9525" marB="0" anchor="b">
                    <a:solidFill>
                      <a:schemeClr val="bg1"/>
                    </a:solidFill>
                  </a:tcPr>
                </a:tc>
                <a:tc>
                  <a:txBody>
                    <a:bodyPr/>
                    <a:lstStyle/>
                    <a:p>
                      <a:pPr algn="l" fontAlgn="b"/>
                      <a:r>
                        <a:rPr lang="en-US" sz="1400" b="1" u="none" strike="noStrike" dirty="0">
                          <a:effectLst/>
                        </a:rPr>
                        <a:t>System Level Integration</a:t>
                      </a:r>
                      <a:endParaRPr lang="en-US" sz="1400" b="1" i="0" u="none" strike="noStrike" dirty="0">
                        <a:solidFill>
                          <a:srgbClr val="000000"/>
                        </a:solidFill>
                        <a:effectLst/>
                        <a:latin typeface="Calibri"/>
                      </a:endParaRPr>
                    </a:p>
                  </a:txBody>
                  <a:tcPr marL="9525" marR="9525" marT="9525" marB="0" anchor="b">
                    <a:solidFill>
                      <a:schemeClr val="bg1"/>
                    </a:solidFill>
                  </a:tcPr>
                </a:tc>
              </a:tr>
              <a:tr h="190500">
                <a:tc>
                  <a:txBody>
                    <a:bodyPr/>
                    <a:lstStyle/>
                    <a:p>
                      <a:pPr algn="r" fontAlgn="b"/>
                      <a:r>
                        <a:rPr lang="en-US" sz="1400" b="1" u="none" strike="noStrike" dirty="0">
                          <a:effectLst/>
                        </a:rPr>
                        <a:t>1.2</a:t>
                      </a:r>
                      <a:endParaRPr lang="en-US" sz="1400" b="1" i="0" u="none" strike="noStrike" dirty="0">
                        <a:solidFill>
                          <a:srgbClr val="000000"/>
                        </a:solidFill>
                        <a:effectLst/>
                        <a:latin typeface="Calibri"/>
                      </a:endParaRPr>
                    </a:p>
                  </a:txBody>
                  <a:tcPr marL="9525" marR="9525" marT="9525" marB="0" anchor="b">
                    <a:solidFill>
                      <a:schemeClr val="bg1"/>
                    </a:solidFill>
                  </a:tcPr>
                </a:tc>
                <a:tc gridSpan="2">
                  <a:txBody>
                    <a:bodyPr/>
                    <a:lstStyle/>
                    <a:p>
                      <a:pPr algn="l" fontAlgn="b"/>
                      <a:r>
                        <a:rPr lang="en-US" sz="1400" b="1" u="none" strike="noStrike" dirty="0">
                          <a:effectLst/>
                        </a:rPr>
                        <a:t>System Engineering</a:t>
                      </a:r>
                      <a:endParaRPr lang="en-US" sz="1400" b="1" i="0" u="none" strike="noStrike" dirty="0">
                        <a:solidFill>
                          <a:srgbClr val="000000"/>
                        </a:solidFill>
                        <a:effectLst/>
                        <a:latin typeface="Calibri"/>
                      </a:endParaRPr>
                    </a:p>
                  </a:txBody>
                  <a:tcPr marL="9525" marR="9525" marT="9525" marB="0" anchor="b">
                    <a:solidFill>
                      <a:schemeClr val="bg1"/>
                    </a:solidFill>
                  </a:tcPr>
                </a:tc>
                <a:tc hMerge="1">
                  <a:txBody>
                    <a:bodyPr/>
                    <a:lstStyle/>
                    <a:p>
                      <a:endParaRPr lang="en-US"/>
                    </a:p>
                  </a:txBody>
                  <a:tcPr/>
                </a:tc>
              </a:tr>
              <a:tr h="190500">
                <a:tc>
                  <a:txBody>
                    <a:bodyPr/>
                    <a:lstStyle/>
                    <a:p>
                      <a:pPr algn="r" fontAlgn="b"/>
                      <a:r>
                        <a:rPr lang="en-US" sz="1400" b="1" u="none" strike="noStrike" dirty="0">
                          <a:effectLst/>
                        </a:rPr>
                        <a:t>1.3</a:t>
                      </a:r>
                      <a:endParaRPr lang="en-US" sz="1400" b="1" i="0" u="none" strike="noStrike" dirty="0">
                        <a:solidFill>
                          <a:srgbClr val="000000"/>
                        </a:solidFill>
                        <a:effectLst/>
                        <a:latin typeface="Calibri"/>
                      </a:endParaRPr>
                    </a:p>
                  </a:txBody>
                  <a:tcPr marL="9525" marR="9525" marT="9525" marB="0" anchor="b">
                    <a:solidFill>
                      <a:schemeClr val="bg1"/>
                    </a:solidFill>
                  </a:tcPr>
                </a:tc>
                <a:tc gridSpan="2">
                  <a:txBody>
                    <a:bodyPr/>
                    <a:lstStyle/>
                    <a:p>
                      <a:pPr algn="l" fontAlgn="b"/>
                      <a:r>
                        <a:rPr lang="en-US" sz="1400" b="1" u="none" strike="noStrike" dirty="0">
                          <a:effectLst/>
                        </a:rPr>
                        <a:t>Program Management</a:t>
                      </a:r>
                      <a:endParaRPr lang="en-US" sz="1400" b="1" i="0" u="none" strike="noStrike" dirty="0">
                        <a:solidFill>
                          <a:srgbClr val="000000"/>
                        </a:solidFill>
                        <a:effectLst/>
                        <a:latin typeface="Calibri"/>
                      </a:endParaRPr>
                    </a:p>
                  </a:txBody>
                  <a:tcPr marL="9525" marR="9525" marT="9525" marB="0" anchor="b">
                    <a:solidFill>
                      <a:schemeClr val="bg1"/>
                    </a:solidFill>
                  </a:tcPr>
                </a:tc>
                <a:tc hMerge="1">
                  <a:txBody>
                    <a:bodyPr/>
                    <a:lstStyle/>
                    <a:p>
                      <a:endParaRPr lang="en-US"/>
                    </a:p>
                  </a:txBody>
                  <a:tcPr/>
                </a:tc>
              </a:tr>
              <a:tr h="190500">
                <a:tc>
                  <a:txBody>
                    <a:bodyPr/>
                    <a:lstStyle/>
                    <a:p>
                      <a:pPr algn="r" fontAlgn="b"/>
                      <a:r>
                        <a:rPr lang="en-US" sz="1400" b="1" u="none" strike="noStrike" dirty="0">
                          <a:effectLst/>
                        </a:rPr>
                        <a:t>1.4</a:t>
                      </a:r>
                      <a:endParaRPr lang="en-US" sz="1400" b="1" i="0" u="none" strike="noStrike" dirty="0">
                        <a:solidFill>
                          <a:srgbClr val="000000"/>
                        </a:solidFill>
                        <a:effectLst/>
                        <a:latin typeface="Calibri"/>
                      </a:endParaRPr>
                    </a:p>
                  </a:txBody>
                  <a:tcPr marL="9525" marR="9525" marT="9525" marB="0" anchor="b">
                    <a:solidFill>
                      <a:schemeClr val="bg1"/>
                    </a:solidFill>
                  </a:tcPr>
                </a:tc>
                <a:tc gridSpan="2">
                  <a:txBody>
                    <a:bodyPr/>
                    <a:lstStyle/>
                    <a:p>
                      <a:pPr algn="l" fontAlgn="b"/>
                      <a:r>
                        <a:rPr lang="en-US" sz="1400" b="1" u="none" strike="noStrike" dirty="0">
                          <a:effectLst/>
                        </a:rPr>
                        <a:t>Change Management</a:t>
                      </a:r>
                      <a:endParaRPr lang="en-US" sz="1400" b="1" i="0" u="none" strike="noStrike" dirty="0">
                        <a:solidFill>
                          <a:srgbClr val="000000"/>
                        </a:solidFill>
                        <a:effectLst/>
                        <a:latin typeface="Calibri"/>
                      </a:endParaRPr>
                    </a:p>
                  </a:txBody>
                  <a:tcPr marL="9525" marR="9525" marT="9525" marB="0" anchor="b">
                    <a:solidFill>
                      <a:schemeClr val="bg1"/>
                    </a:solidFill>
                  </a:tcPr>
                </a:tc>
                <a:tc hMerge="1">
                  <a:txBody>
                    <a:bodyPr/>
                    <a:lstStyle/>
                    <a:p>
                      <a:endParaRPr lang="en-US"/>
                    </a:p>
                  </a:txBody>
                  <a:tcPr/>
                </a:tc>
              </a:tr>
              <a:tr h="190500">
                <a:tc>
                  <a:txBody>
                    <a:bodyPr/>
                    <a:lstStyle/>
                    <a:p>
                      <a:pPr algn="r" fontAlgn="b"/>
                      <a:r>
                        <a:rPr lang="en-US" sz="1400" b="1" u="none" strike="noStrike" dirty="0">
                          <a:effectLst/>
                        </a:rPr>
                        <a:t>1.5</a:t>
                      </a:r>
                      <a:endParaRPr lang="en-US" sz="1400" b="1" i="0" u="none" strike="noStrike" dirty="0">
                        <a:solidFill>
                          <a:srgbClr val="000000"/>
                        </a:solidFill>
                        <a:effectLst/>
                        <a:latin typeface="Calibri"/>
                      </a:endParaRPr>
                    </a:p>
                  </a:txBody>
                  <a:tcPr marL="9525" marR="9525" marT="9525" marB="0" anchor="b">
                    <a:solidFill>
                      <a:schemeClr val="bg1"/>
                    </a:solidFill>
                  </a:tcPr>
                </a:tc>
                <a:tc gridSpan="2">
                  <a:txBody>
                    <a:bodyPr/>
                    <a:lstStyle/>
                    <a:p>
                      <a:pPr algn="l" fontAlgn="b"/>
                      <a:r>
                        <a:rPr lang="en-US" sz="1400" b="1" u="none" strike="noStrike" dirty="0">
                          <a:effectLst/>
                        </a:rPr>
                        <a:t>System Test and Evaluation</a:t>
                      </a:r>
                      <a:endParaRPr lang="en-US" sz="1400" b="1" i="0" u="none" strike="noStrike" dirty="0">
                        <a:solidFill>
                          <a:srgbClr val="000000"/>
                        </a:solidFill>
                        <a:effectLst/>
                        <a:latin typeface="Calibri"/>
                      </a:endParaRPr>
                    </a:p>
                  </a:txBody>
                  <a:tcPr marL="9525" marR="9525" marT="9525" marB="0" anchor="b">
                    <a:solidFill>
                      <a:schemeClr val="bg1"/>
                    </a:solidFill>
                  </a:tcPr>
                </a:tc>
                <a:tc hMerge="1">
                  <a:txBody>
                    <a:bodyPr/>
                    <a:lstStyle/>
                    <a:p>
                      <a:endParaRPr lang="en-US"/>
                    </a:p>
                  </a:txBody>
                  <a:tcPr/>
                </a:tc>
              </a:tr>
              <a:tr h="190500">
                <a:tc>
                  <a:txBody>
                    <a:bodyPr/>
                    <a:lstStyle/>
                    <a:p>
                      <a:pPr algn="r" fontAlgn="b"/>
                      <a:r>
                        <a:rPr lang="en-US" sz="1400" b="1" u="none" strike="noStrike" dirty="0">
                          <a:effectLst/>
                        </a:rPr>
                        <a:t>1.6</a:t>
                      </a:r>
                      <a:endParaRPr lang="en-US" sz="1400" b="1" i="0" u="none" strike="noStrike" dirty="0">
                        <a:solidFill>
                          <a:srgbClr val="000000"/>
                        </a:solidFill>
                        <a:effectLst/>
                        <a:latin typeface="Calibri"/>
                      </a:endParaRPr>
                    </a:p>
                  </a:txBody>
                  <a:tcPr marL="9525" marR="9525" marT="9525" marB="0" anchor="b">
                    <a:solidFill>
                      <a:schemeClr val="bg1"/>
                    </a:solidFill>
                  </a:tcPr>
                </a:tc>
                <a:tc gridSpan="2">
                  <a:txBody>
                    <a:bodyPr/>
                    <a:lstStyle/>
                    <a:p>
                      <a:pPr algn="l" fontAlgn="b"/>
                      <a:r>
                        <a:rPr lang="en-US" sz="1400" b="1" u="none" strike="noStrike" dirty="0">
                          <a:effectLst/>
                        </a:rPr>
                        <a:t>Training</a:t>
                      </a:r>
                      <a:endParaRPr lang="en-US" sz="1400" b="1" i="0" u="none" strike="noStrike" dirty="0">
                        <a:solidFill>
                          <a:srgbClr val="000000"/>
                        </a:solidFill>
                        <a:effectLst/>
                        <a:latin typeface="Calibri"/>
                      </a:endParaRPr>
                    </a:p>
                  </a:txBody>
                  <a:tcPr marL="9525" marR="9525" marT="9525" marB="0" anchor="b">
                    <a:solidFill>
                      <a:schemeClr val="bg1"/>
                    </a:solidFill>
                  </a:tcPr>
                </a:tc>
                <a:tc hMerge="1">
                  <a:txBody>
                    <a:bodyPr/>
                    <a:lstStyle/>
                    <a:p>
                      <a:endParaRPr lang="en-US"/>
                    </a:p>
                  </a:txBody>
                  <a:tcPr/>
                </a:tc>
              </a:tr>
              <a:tr h="190500">
                <a:tc>
                  <a:txBody>
                    <a:bodyPr/>
                    <a:lstStyle/>
                    <a:p>
                      <a:pPr algn="r" fontAlgn="b"/>
                      <a:r>
                        <a:rPr lang="en-US" sz="1400" b="1" u="none" strike="noStrike" dirty="0">
                          <a:effectLst/>
                        </a:rPr>
                        <a:t>1.7</a:t>
                      </a:r>
                      <a:endParaRPr lang="en-US" sz="1400" b="1" i="0" u="none" strike="noStrike" dirty="0">
                        <a:solidFill>
                          <a:srgbClr val="000000"/>
                        </a:solidFill>
                        <a:effectLst/>
                        <a:latin typeface="Calibri"/>
                      </a:endParaRPr>
                    </a:p>
                  </a:txBody>
                  <a:tcPr marL="9525" marR="9525" marT="9525" marB="0" anchor="b">
                    <a:solidFill>
                      <a:schemeClr val="bg1"/>
                    </a:solidFill>
                  </a:tcPr>
                </a:tc>
                <a:tc>
                  <a:txBody>
                    <a:bodyPr/>
                    <a:lstStyle/>
                    <a:p>
                      <a:pPr algn="l" fontAlgn="b"/>
                      <a:r>
                        <a:rPr lang="en-US" sz="1400" b="1" u="none" strike="noStrike" dirty="0">
                          <a:effectLst/>
                        </a:rPr>
                        <a:t>Data</a:t>
                      </a:r>
                      <a:endParaRPr lang="en-US" sz="1400" b="1" i="0" u="none" strike="noStrike" dirty="0">
                        <a:solidFill>
                          <a:srgbClr val="000000"/>
                        </a:solidFill>
                        <a:effectLst/>
                        <a:latin typeface="Calibri"/>
                      </a:endParaRPr>
                    </a:p>
                  </a:txBody>
                  <a:tcPr marL="9525" marR="9525" marT="9525" marB="0" anchor="b">
                    <a:solidFill>
                      <a:schemeClr val="bg1"/>
                    </a:solidFill>
                  </a:tcPr>
                </a:tc>
                <a:tc>
                  <a:txBody>
                    <a:bodyPr/>
                    <a:lstStyle/>
                    <a:p>
                      <a:pPr algn="l" fontAlgn="b"/>
                      <a:r>
                        <a:rPr lang="en-US" sz="1400" b="1" u="none" strike="noStrike" dirty="0">
                          <a:effectLst/>
                        </a:rPr>
                        <a:t> </a:t>
                      </a:r>
                      <a:endParaRPr lang="en-US" sz="1400" b="1" i="0" u="none" strike="noStrike" dirty="0">
                        <a:solidFill>
                          <a:srgbClr val="000000"/>
                        </a:solidFill>
                        <a:effectLst/>
                        <a:latin typeface="Calibri"/>
                      </a:endParaRPr>
                    </a:p>
                  </a:txBody>
                  <a:tcPr marL="9525" marR="9525" marT="9525" marB="0" anchor="b">
                    <a:solidFill>
                      <a:schemeClr val="bg1"/>
                    </a:solidFill>
                  </a:tcPr>
                </a:tc>
              </a:tr>
              <a:tr h="190500">
                <a:tc>
                  <a:txBody>
                    <a:bodyPr/>
                    <a:lstStyle/>
                    <a:p>
                      <a:pPr algn="r" fontAlgn="b"/>
                      <a:r>
                        <a:rPr lang="en-US" sz="1400" b="1" u="none" strike="noStrike" dirty="0">
                          <a:effectLst/>
                        </a:rPr>
                        <a:t>1.8</a:t>
                      </a:r>
                      <a:endParaRPr lang="en-US" sz="1400" b="1" i="0" u="none" strike="noStrike" dirty="0">
                        <a:solidFill>
                          <a:srgbClr val="000000"/>
                        </a:solidFill>
                        <a:effectLst/>
                        <a:latin typeface="Calibri"/>
                      </a:endParaRPr>
                    </a:p>
                  </a:txBody>
                  <a:tcPr marL="9525" marR="9525" marT="9525" marB="0" anchor="b">
                    <a:solidFill>
                      <a:schemeClr val="bg1"/>
                    </a:solidFill>
                  </a:tcPr>
                </a:tc>
                <a:tc gridSpan="2">
                  <a:txBody>
                    <a:bodyPr/>
                    <a:lstStyle/>
                    <a:p>
                      <a:pPr algn="l" fontAlgn="b"/>
                      <a:r>
                        <a:rPr lang="en-US" sz="1400" b="1" u="none" strike="noStrike" dirty="0">
                          <a:effectLst/>
                        </a:rPr>
                        <a:t>Peculiar Support Equipment</a:t>
                      </a:r>
                      <a:endParaRPr lang="en-US" sz="1400" b="1" i="0" u="none" strike="noStrike" dirty="0">
                        <a:solidFill>
                          <a:srgbClr val="000000"/>
                        </a:solidFill>
                        <a:effectLst/>
                        <a:latin typeface="Calibri"/>
                      </a:endParaRPr>
                    </a:p>
                  </a:txBody>
                  <a:tcPr marL="9525" marR="9525" marT="9525" marB="0" anchor="b">
                    <a:solidFill>
                      <a:schemeClr val="bg1"/>
                    </a:solidFill>
                  </a:tcPr>
                </a:tc>
                <a:tc hMerge="1">
                  <a:txBody>
                    <a:bodyPr/>
                    <a:lstStyle/>
                    <a:p>
                      <a:endParaRPr lang="en-US"/>
                    </a:p>
                  </a:txBody>
                  <a:tcPr/>
                </a:tc>
              </a:tr>
              <a:tr h="190500">
                <a:tc>
                  <a:txBody>
                    <a:bodyPr/>
                    <a:lstStyle/>
                    <a:p>
                      <a:pPr algn="r" fontAlgn="b"/>
                      <a:r>
                        <a:rPr lang="en-US" sz="1400" b="1" u="none" strike="noStrike" dirty="0">
                          <a:effectLst/>
                        </a:rPr>
                        <a:t>1.9</a:t>
                      </a:r>
                      <a:endParaRPr lang="en-US" sz="1400" b="1" i="0" u="none" strike="noStrike" dirty="0">
                        <a:solidFill>
                          <a:srgbClr val="000000"/>
                        </a:solidFill>
                        <a:effectLst/>
                        <a:latin typeface="Calibri"/>
                      </a:endParaRPr>
                    </a:p>
                  </a:txBody>
                  <a:tcPr marL="9525" marR="9525" marT="9525" marB="0" anchor="b">
                    <a:solidFill>
                      <a:schemeClr val="bg1"/>
                    </a:solidFill>
                  </a:tcPr>
                </a:tc>
                <a:tc gridSpan="2">
                  <a:txBody>
                    <a:bodyPr/>
                    <a:lstStyle/>
                    <a:p>
                      <a:pPr algn="l" fontAlgn="b"/>
                      <a:r>
                        <a:rPr lang="en-US" sz="1400" b="1" u="none" strike="noStrike" dirty="0">
                          <a:effectLst/>
                        </a:rPr>
                        <a:t>Common Support Equipment</a:t>
                      </a:r>
                      <a:endParaRPr lang="en-US" sz="1400" b="1" i="0" u="none" strike="noStrike" dirty="0">
                        <a:solidFill>
                          <a:srgbClr val="000000"/>
                        </a:solidFill>
                        <a:effectLst/>
                        <a:latin typeface="Calibri"/>
                      </a:endParaRPr>
                    </a:p>
                  </a:txBody>
                  <a:tcPr marL="9525" marR="9525" marT="9525" marB="0" anchor="b">
                    <a:solidFill>
                      <a:schemeClr val="bg1"/>
                    </a:solidFill>
                  </a:tcPr>
                </a:tc>
                <a:tc hMerge="1">
                  <a:txBody>
                    <a:bodyPr/>
                    <a:lstStyle/>
                    <a:p>
                      <a:endParaRPr lang="en-US"/>
                    </a:p>
                  </a:txBody>
                  <a:tcPr/>
                </a:tc>
              </a:tr>
              <a:tr h="190500">
                <a:tc>
                  <a:txBody>
                    <a:bodyPr/>
                    <a:lstStyle/>
                    <a:p>
                      <a:pPr algn="r" fontAlgn="b"/>
                      <a:r>
                        <a:rPr lang="en-US" sz="1400" b="1" u="none" strike="noStrike" dirty="0">
                          <a:effectLst/>
                        </a:rPr>
                        <a:t>1.10</a:t>
                      </a:r>
                      <a:endParaRPr lang="en-US" sz="1400" b="1" i="0" u="none" strike="noStrike" dirty="0">
                        <a:solidFill>
                          <a:srgbClr val="000000"/>
                        </a:solidFill>
                        <a:effectLst/>
                        <a:latin typeface="Calibri"/>
                      </a:endParaRPr>
                    </a:p>
                  </a:txBody>
                  <a:tcPr marL="9525" marR="9525" marT="9525" marB="0" anchor="b">
                    <a:solidFill>
                      <a:schemeClr val="bg1"/>
                    </a:solidFill>
                  </a:tcPr>
                </a:tc>
                <a:tc gridSpan="2">
                  <a:txBody>
                    <a:bodyPr/>
                    <a:lstStyle/>
                    <a:p>
                      <a:pPr algn="l" fontAlgn="b"/>
                      <a:r>
                        <a:rPr lang="en-US" sz="1400" b="1" u="none" strike="noStrike" dirty="0">
                          <a:effectLst/>
                        </a:rPr>
                        <a:t>Operational/Site Activation</a:t>
                      </a:r>
                      <a:endParaRPr lang="en-US" sz="1400" b="1" i="0" u="none" strike="noStrike" dirty="0">
                        <a:solidFill>
                          <a:srgbClr val="000000"/>
                        </a:solidFill>
                        <a:effectLst/>
                        <a:latin typeface="Calibri"/>
                      </a:endParaRPr>
                    </a:p>
                  </a:txBody>
                  <a:tcPr marL="9525" marR="9525" marT="9525" marB="0" anchor="b">
                    <a:solidFill>
                      <a:schemeClr val="bg1"/>
                    </a:solidFill>
                  </a:tcPr>
                </a:tc>
                <a:tc hMerge="1">
                  <a:txBody>
                    <a:bodyPr/>
                    <a:lstStyle/>
                    <a:p>
                      <a:endParaRPr lang="en-US"/>
                    </a:p>
                  </a:txBody>
                  <a:tcPr/>
                </a:tc>
              </a:tr>
              <a:tr h="190500">
                <a:tc>
                  <a:txBody>
                    <a:bodyPr/>
                    <a:lstStyle/>
                    <a:p>
                      <a:pPr algn="r" fontAlgn="b"/>
                      <a:r>
                        <a:rPr lang="en-US" sz="1400" b="1" u="none" strike="noStrike" dirty="0">
                          <a:effectLst/>
                        </a:rPr>
                        <a:t>1.11</a:t>
                      </a:r>
                      <a:endParaRPr lang="en-US" sz="1400" b="1" i="0" u="none" strike="noStrike" dirty="0">
                        <a:solidFill>
                          <a:srgbClr val="000000"/>
                        </a:solidFill>
                        <a:effectLst/>
                        <a:latin typeface="Calibri"/>
                      </a:endParaRPr>
                    </a:p>
                  </a:txBody>
                  <a:tcPr marL="9525" marR="9525" marT="9525" marB="0" anchor="b">
                    <a:solidFill>
                      <a:schemeClr val="bg1"/>
                    </a:solidFill>
                  </a:tcPr>
                </a:tc>
                <a:tc gridSpan="2">
                  <a:txBody>
                    <a:bodyPr/>
                    <a:lstStyle/>
                    <a:p>
                      <a:pPr algn="l" fontAlgn="b"/>
                      <a:r>
                        <a:rPr lang="en-US" sz="1400" b="1" u="none" strike="noStrike" dirty="0">
                          <a:effectLst/>
                        </a:rPr>
                        <a:t>Industrial Facilities</a:t>
                      </a:r>
                      <a:endParaRPr lang="en-US" sz="1400" b="1" i="0" u="none" strike="noStrike" dirty="0">
                        <a:solidFill>
                          <a:srgbClr val="000000"/>
                        </a:solidFill>
                        <a:effectLst/>
                        <a:latin typeface="Calibri"/>
                      </a:endParaRPr>
                    </a:p>
                  </a:txBody>
                  <a:tcPr marL="9525" marR="9525" marT="9525" marB="0" anchor="b">
                    <a:solidFill>
                      <a:schemeClr val="bg1"/>
                    </a:solidFill>
                  </a:tcPr>
                </a:tc>
                <a:tc hMerge="1">
                  <a:txBody>
                    <a:bodyPr/>
                    <a:lstStyle/>
                    <a:p>
                      <a:endParaRPr lang="en-US"/>
                    </a:p>
                  </a:txBody>
                  <a:tcPr/>
                </a:tc>
              </a:tr>
              <a:tr h="190500">
                <a:tc>
                  <a:txBody>
                    <a:bodyPr/>
                    <a:lstStyle/>
                    <a:p>
                      <a:pPr algn="r" fontAlgn="b"/>
                      <a:r>
                        <a:rPr lang="en-US" sz="1400" b="1" u="none" strike="noStrike" dirty="0">
                          <a:effectLst/>
                        </a:rPr>
                        <a:t>1.12</a:t>
                      </a:r>
                      <a:endParaRPr lang="en-US" sz="1400" b="1" i="0" u="none" strike="noStrike" dirty="0">
                        <a:solidFill>
                          <a:srgbClr val="000000"/>
                        </a:solidFill>
                        <a:effectLst/>
                        <a:latin typeface="Calibri"/>
                      </a:endParaRPr>
                    </a:p>
                  </a:txBody>
                  <a:tcPr marL="9525" marR="9525" marT="9525" marB="0" anchor="b">
                    <a:solidFill>
                      <a:schemeClr val="bg1"/>
                    </a:solidFill>
                  </a:tcPr>
                </a:tc>
                <a:tc gridSpan="2">
                  <a:txBody>
                    <a:bodyPr/>
                    <a:lstStyle/>
                    <a:p>
                      <a:pPr algn="l" fontAlgn="b"/>
                      <a:r>
                        <a:rPr lang="en-US" sz="1400" b="1" u="none" strike="noStrike" dirty="0">
                          <a:effectLst/>
                        </a:rPr>
                        <a:t>Initial Spares and Repair Parts</a:t>
                      </a:r>
                      <a:endParaRPr lang="en-US" sz="1400" b="1" i="0" u="none" strike="noStrike" dirty="0">
                        <a:solidFill>
                          <a:srgbClr val="000000"/>
                        </a:solidFill>
                        <a:effectLst/>
                        <a:latin typeface="Calibri"/>
                      </a:endParaRPr>
                    </a:p>
                  </a:txBody>
                  <a:tcPr marL="9525" marR="9525" marT="9525" marB="0" anchor="b">
                    <a:solidFill>
                      <a:schemeClr val="bg1"/>
                    </a:solidFill>
                  </a:tcPr>
                </a:tc>
                <a:tc hMerge="1">
                  <a:txBody>
                    <a:bodyPr/>
                    <a:lstStyle/>
                    <a:p>
                      <a:endParaRPr lang="en-US"/>
                    </a:p>
                  </a:txBody>
                  <a:tcPr/>
                </a:tc>
              </a:tr>
            </a:tbl>
          </a:graphicData>
        </a:graphic>
      </p:graphicFrame>
      <p:sp>
        <p:nvSpPr>
          <p:cNvPr id="9" name="Rectangle 8"/>
          <p:cNvSpPr/>
          <p:nvPr/>
        </p:nvSpPr>
        <p:spPr>
          <a:xfrm>
            <a:off x="838200" y="2570185"/>
            <a:ext cx="82296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5162550" y="2674960"/>
            <a:ext cx="3829050" cy="1323439"/>
          </a:xfrm>
          <a:prstGeom prst="rect">
            <a:avLst/>
          </a:prstGeom>
          <a:solidFill>
            <a:schemeClr val="tx2"/>
          </a:solidFill>
        </p:spPr>
        <p:txBody>
          <a:bodyPr wrap="square" rtlCol="0">
            <a:spAutoFit/>
          </a:bodyPr>
          <a:lstStyle/>
          <a:p>
            <a:pPr marL="285750" indent="-285750">
              <a:buFont typeface="Arial" panose="020B0604020202020204" pitchFamily="34" charset="0"/>
              <a:buChar char="•"/>
            </a:pPr>
            <a:r>
              <a:rPr lang="en-US" sz="1600" b="1" dirty="0" smtClean="0">
                <a:solidFill>
                  <a:schemeClr val="bg1"/>
                </a:solidFill>
              </a:rPr>
              <a:t>Design, Code, Test, &amp; Integration (DCTI)</a:t>
            </a:r>
          </a:p>
          <a:p>
            <a:pPr marL="285750" indent="-285750">
              <a:buFont typeface="Arial" panose="020B0604020202020204" pitchFamily="34" charset="0"/>
              <a:buChar char="•"/>
            </a:pPr>
            <a:r>
              <a:rPr lang="en-US" sz="1600" b="1" dirty="0">
                <a:solidFill>
                  <a:schemeClr val="bg1"/>
                </a:solidFill>
              </a:rPr>
              <a:t>Element-level </a:t>
            </a:r>
            <a:r>
              <a:rPr lang="en-US" sz="1600" b="1" dirty="0" smtClean="0">
                <a:solidFill>
                  <a:schemeClr val="bg1"/>
                </a:solidFill>
              </a:rPr>
              <a:t>software development</a:t>
            </a:r>
            <a:endParaRPr lang="en-US" sz="1600" b="1" dirty="0">
              <a:solidFill>
                <a:schemeClr val="bg1"/>
              </a:solidFill>
            </a:endParaRPr>
          </a:p>
          <a:p>
            <a:pPr marL="285750" indent="-285750">
              <a:buFont typeface="Arial" panose="020B0604020202020204" pitchFamily="34" charset="0"/>
              <a:buChar char="•"/>
            </a:pPr>
            <a:r>
              <a:rPr lang="en-US" sz="1600" b="1" dirty="0" smtClean="0">
                <a:solidFill>
                  <a:schemeClr val="bg1"/>
                </a:solidFill>
              </a:rPr>
              <a:t>Non-recurring, variable costs: driven by a software sizing measure, e.g. Source Lines of Code (SLOC) </a:t>
            </a:r>
            <a:endParaRPr lang="en-US" sz="1600" b="1" dirty="0">
              <a:solidFill>
                <a:schemeClr val="bg1"/>
              </a:solidFill>
            </a:endParaRPr>
          </a:p>
        </p:txBody>
      </p:sp>
      <p:sp>
        <p:nvSpPr>
          <p:cNvPr id="12" name="Rectangle 11"/>
          <p:cNvSpPr/>
          <p:nvPr/>
        </p:nvSpPr>
        <p:spPr>
          <a:xfrm>
            <a:off x="838200" y="4151335"/>
            <a:ext cx="8229600" cy="428625"/>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343400" y="4579960"/>
            <a:ext cx="4724400" cy="12954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4362450" y="4365647"/>
            <a:ext cx="133350" cy="369332"/>
          </a:xfrm>
          <a:prstGeom prst="rect">
            <a:avLst/>
          </a:prstGeom>
          <a:solidFill>
            <a:schemeClr val="bg1"/>
          </a:solidFill>
        </p:spPr>
        <p:txBody>
          <a:bodyPr wrap="square" rtlCol="0">
            <a:spAutoFit/>
          </a:bodyPr>
          <a:lstStyle/>
          <a:p>
            <a:endParaRPr lang="en-US" dirty="0"/>
          </a:p>
        </p:txBody>
      </p:sp>
      <p:sp>
        <p:nvSpPr>
          <p:cNvPr id="16" name="TextBox 15"/>
          <p:cNvSpPr txBox="1"/>
          <p:nvPr/>
        </p:nvSpPr>
        <p:spPr>
          <a:xfrm>
            <a:off x="3505200" y="5075260"/>
            <a:ext cx="209550" cy="369332"/>
          </a:xfrm>
          <a:prstGeom prst="rect">
            <a:avLst/>
          </a:prstGeom>
          <a:solidFill>
            <a:schemeClr val="bg1"/>
          </a:solidFill>
        </p:spPr>
        <p:txBody>
          <a:bodyPr wrap="square" rtlCol="0">
            <a:spAutoFit/>
          </a:bodyPr>
          <a:lstStyle/>
          <a:p>
            <a:endParaRPr lang="en-US" dirty="0"/>
          </a:p>
        </p:txBody>
      </p:sp>
      <p:sp>
        <p:nvSpPr>
          <p:cNvPr id="15" name="Right Brace 14"/>
          <p:cNvSpPr/>
          <p:nvPr/>
        </p:nvSpPr>
        <p:spPr>
          <a:xfrm>
            <a:off x="4953000" y="2798785"/>
            <a:ext cx="152400" cy="866775"/>
          </a:xfrm>
          <a:prstGeom prst="rightBrace">
            <a:avLst/>
          </a:pr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TextBox 16"/>
          <p:cNvSpPr txBox="1"/>
          <p:nvPr/>
        </p:nvSpPr>
        <p:spPr>
          <a:xfrm>
            <a:off x="4038600" y="5974897"/>
            <a:ext cx="4343400" cy="830997"/>
          </a:xfrm>
          <a:prstGeom prst="rect">
            <a:avLst/>
          </a:prstGeom>
          <a:solidFill>
            <a:srgbClr val="7030A0"/>
          </a:solidFill>
        </p:spPr>
        <p:txBody>
          <a:bodyPr wrap="square" rtlCol="0" anchor="ctr" anchorCtr="0">
            <a:spAutoFit/>
          </a:bodyPr>
          <a:lstStyle/>
          <a:p>
            <a:pPr algn="ctr"/>
            <a:r>
              <a:rPr lang="en-US" sz="2400" b="1" dirty="0" smtClean="0">
                <a:solidFill>
                  <a:schemeClr val="bg1"/>
                </a:solidFill>
              </a:rPr>
              <a:t>So, what </a:t>
            </a:r>
            <a:r>
              <a:rPr lang="en-US" sz="2400" b="1" dirty="0">
                <a:solidFill>
                  <a:schemeClr val="bg1"/>
                </a:solidFill>
              </a:rPr>
              <a:t>does it mean when estimators refer to “Non-DCTI” </a:t>
            </a:r>
            <a:r>
              <a:rPr lang="en-US" sz="2400" b="1" dirty="0" smtClean="0">
                <a:solidFill>
                  <a:schemeClr val="bg1"/>
                </a:solidFill>
              </a:rPr>
              <a:t>?</a:t>
            </a:r>
            <a:endParaRPr lang="en-US" sz="2400" b="1" dirty="0">
              <a:solidFill>
                <a:schemeClr val="bg1"/>
              </a:solidFill>
            </a:endParaRPr>
          </a:p>
        </p:txBody>
      </p:sp>
      <p:sp>
        <p:nvSpPr>
          <p:cNvPr id="13" name="TextBox 12"/>
          <p:cNvSpPr txBox="1"/>
          <p:nvPr/>
        </p:nvSpPr>
        <p:spPr>
          <a:xfrm>
            <a:off x="4495800" y="4208485"/>
            <a:ext cx="4114800" cy="1569660"/>
          </a:xfrm>
          <a:prstGeom prst="rect">
            <a:avLst/>
          </a:prstGeom>
          <a:solidFill>
            <a:srgbClr val="00B050"/>
          </a:solidFill>
        </p:spPr>
        <p:txBody>
          <a:bodyPr wrap="square" rtlCol="0">
            <a:spAutoFit/>
          </a:bodyPr>
          <a:lstStyle/>
          <a:p>
            <a:pPr marL="285750" indent="-285750">
              <a:buFont typeface="Arial" panose="020B0604020202020204" pitchFamily="34" charset="0"/>
              <a:buChar char="•"/>
            </a:pPr>
            <a:r>
              <a:rPr lang="en-US" sz="1600" b="1" dirty="0" smtClean="0">
                <a:solidFill>
                  <a:schemeClr val="bg1"/>
                </a:solidFill>
              </a:rPr>
              <a:t>“SE/PM” or “SEPM”</a:t>
            </a:r>
          </a:p>
          <a:p>
            <a:pPr marL="285750" indent="-285750">
              <a:buFont typeface="Arial" panose="020B0604020202020204" pitchFamily="34" charset="0"/>
              <a:buChar char="•"/>
            </a:pPr>
            <a:r>
              <a:rPr lang="en-US" sz="1600" b="1" dirty="0" smtClean="0">
                <a:solidFill>
                  <a:schemeClr val="bg1"/>
                </a:solidFill>
              </a:rPr>
              <a:t>System-level activities related to software, hardware, and integration</a:t>
            </a:r>
          </a:p>
          <a:p>
            <a:pPr marL="285750" indent="-285750">
              <a:buFont typeface="Arial" panose="020B0604020202020204" pitchFamily="34" charset="0"/>
              <a:buChar char="•"/>
            </a:pPr>
            <a:r>
              <a:rPr lang="en-US" sz="1600" b="1" dirty="0" smtClean="0">
                <a:solidFill>
                  <a:schemeClr val="bg1"/>
                </a:solidFill>
              </a:rPr>
              <a:t>Recurring, fixed costs: driven by a Level-of-Effort headcount mostly independent of software size</a:t>
            </a:r>
            <a:endParaRPr lang="en-US" sz="1600" b="1" dirty="0">
              <a:solidFill>
                <a:schemeClr val="bg1"/>
              </a:solidFill>
            </a:endParaRPr>
          </a:p>
        </p:txBody>
      </p:sp>
      <p:sp>
        <p:nvSpPr>
          <p:cNvPr id="19" name="TextBox 18"/>
          <p:cNvSpPr txBox="1"/>
          <p:nvPr/>
        </p:nvSpPr>
        <p:spPr>
          <a:xfrm>
            <a:off x="8845035" y="4427560"/>
            <a:ext cx="199159" cy="369332"/>
          </a:xfrm>
          <a:prstGeom prst="rect">
            <a:avLst/>
          </a:prstGeom>
          <a:solidFill>
            <a:schemeClr val="bg1"/>
          </a:solidFill>
        </p:spPr>
        <p:txBody>
          <a:bodyPr wrap="square" rtlCol="0">
            <a:spAutoFit/>
          </a:bodyPr>
          <a:lstStyle/>
          <a:p>
            <a:endParaRPr lang="en-US" dirty="0"/>
          </a:p>
        </p:txBody>
      </p:sp>
      <p:cxnSp>
        <p:nvCxnSpPr>
          <p:cNvPr id="6" name="Straight Arrow Connector 5"/>
          <p:cNvCxnSpPr/>
          <p:nvPr/>
        </p:nvCxnSpPr>
        <p:spPr>
          <a:xfrm>
            <a:off x="3609975" y="4037035"/>
            <a:ext cx="1190625" cy="0"/>
          </a:xfrm>
          <a:prstGeom prst="straightConnector1">
            <a:avLst/>
          </a:prstGeom>
          <a:ln w="25400">
            <a:solidFill>
              <a:schemeClr val="tx2"/>
            </a:solidFill>
            <a:tailEnd type="non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4800600" y="3837903"/>
            <a:ext cx="238125" cy="199132"/>
          </a:xfrm>
          <a:prstGeom prst="straightConnector1">
            <a:avLst/>
          </a:prstGeom>
          <a:ln w="254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610600" y="4427560"/>
            <a:ext cx="347662" cy="369332"/>
          </a:xfrm>
          <a:prstGeom prst="rect">
            <a:avLst/>
          </a:prstGeom>
          <a:solidFill>
            <a:schemeClr val="bg1"/>
          </a:solidFill>
        </p:spPr>
        <p:txBody>
          <a:bodyPr wrap="square" rtlCol="0">
            <a:spAutoFit/>
          </a:bodyPr>
          <a:lstStyle/>
          <a:p>
            <a:endParaRPr lang="en-US" dirty="0"/>
          </a:p>
        </p:txBody>
      </p:sp>
      <p:sp>
        <p:nvSpPr>
          <p:cNvPr id="7" name="TextBox 6"/>
          <p:cNvSpPr txBox="1"/>
          <p:nvPr/>
        </p:nvSpPr>
        <p:spPr>
          <a:xfrm>
            <a:off x="3317544" y="3823648"/>
            <a:ext cx="228600" cy="369332"/>
          </a:xfrm>
          <a:prstGeom prst="rect">
            <a:avLst/>
          </a:prstGeom>
          <a:noFill/>
        </p:spPr>
        <p:txBody>
          <a:bodyPr wrap="square" rtlCol="0">
            <a:spAutoFit/>
          </a:bodyPr>
          <a:lstStyle/>
          <a:p>
            <a:r>
              <a:rPr lang="en-US" dirty="0" smtClean="0">
                <a:solidFill>
                  <a:srgbClr val="FF0000"/>
                </a:solidFill>
              </a:rPr>
              <a:t>*</a:t>
            </a:r>
            <a:endParaRPr lang="en-US" dirty="0">
              <a:solidFill>
                <a:srgbClr val="FF0000"/>
              </a:solidFill>
            </a:endParaRPr>
          </a:p>
        </p:txBody>
      </p:sp>
      <p:sp>
        <p:nvSpPr>
          <p:cNvPr id="21" name="TextBox 20"/>
          <p:cNvSpPr txBox="1"/>
          <p:nvPr/>
        </p:nvSpPr>
        <p:spPr>
          <a:xfrm>
            <a:off x="19049" y="6596390"/>
            <a:ext cx="4410075" cy="276999"/>
          </a:xfrm>
          <a:prstGeom prst="rect">
            <a:avLst/>
          </a:prstGeom>
          <a:noFill/>
        </p:spPr>
        <p:txBody>
          <a:bodyPr wrap="square" rtlCol="0">
            <a:spAutoFit/>
          </a:bodyPr>
          <a:lstStyle/>
          <a:p>
            <a:r>
              <a:rPr lang="en-US" sz="1200" dirty="0" smtClean="0">
                <a:solidFill>
                  <a:srgbClr val="FF0000"/>
                </a:solidFill>
              </a:rPr>
              <a:t>* Note: 1.2 &amp; 1.3 also include system level integration efforts</a:t>
            </a:r>
            <a:endParaRPr lang="en-US" sz="1200" dirty="0">
              <a:solidFill>
                <a:srgbClr val="FF0000"/>
              </a:solidFill>
            </a:endParaRPr>
          </a:p>
        </p:txBody>
      </p:sp>
    </p:spTree>
    <p:extLst>
      <p:ext uri="{BB962C8B-B14F-4D97-AF65-F5344CB8AC3E}">
        <p14:creationId xmlns:p14="http://schemas.microsoft.com/office/powerpoint/2010/main" val="1454802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Software Cost Estimating Key Words</a:t>
            </a:r>
            <a:endParaRPr lang="en-US" dirty="0"/>
          </a:p>
        </p:txBody>
      </p:sp>
      <p:sp>
        <p:nvSpPr>
          <p:cNvPr id="3" name="Content Placeholder 2"/>
          <p:cNvSpPr>
            <a:spLocks noGrp="1"/>
          </p:cNvSpPr>
          <p:nvPr>
            <p:ph idx="1"/>
          </p:nvPr>
        </p:nvSpPr>
        <p:spPr>
          <a:xfrm>
            <a:off x="457200" y="1143000"/>
            <a:ext cx="8229600" cy="4525963"/>
          </a:xfrm>
        </p:spPr>
        <p:txBody>
          <a:bodyPr>
            <a:normAutofit fontScale="85000" lnSpcReduction="20000"/>
          </a:bodyPr>
          <a:lstStyle/>
          <a:p>
            <a:pPr marL="0" indent="0">
              <a:buNone/>
            </a:pPr>
            <a:endParaRPr lang="en-US" dirty="0" smtClean="0"/>
          </a:p>
          <a:p>
            <a:r>
              <a:rPr lang="en-US" dirty="0" smtClean="0"/>
              <a:t>Design</a:t>
            </a:r>
            <a:r>
              <a:rPr lang="en-US" dirty="0"/>
              <a:t>, Code, Test, &amp; Integration (DCTI</a:t>
            </a:r>
            <a:r>
              <a:rPr lang="en-US" dirty="0" smtClean="0"/>
              <a:t>) </a:t>
            </a:r>
          </a:p>
          <a:p>
            <a:r>
              <a:rPr lang="en-US" dirty="0" smtClean="0"/>
              <a:t>Systems </a:t>
            </a:r>
            <a:r>
              <a:rPr lang="en-US" dirty="0"/>
              <a:t>Engineering &amp; Program Management (SEPM)</a:t>
            </a:r>
          </a:p>
          <a:p>
            <a:r>
              <a:rPr lang="en-US" dirty="0" smtClean="0"/>
              <a:t>“Non-DCTI</a:t>
            </a:r>
            <a:r>
              <a:rPr lang="en-US" dirty="0"/>
              <a:t>” - In the presenter’s experience, Non-DCTI is the SEPM related to software </a:t>
            </a:r>
            <a:r>
              <a:rPr lang="en-US" dirty="0" smtClean="0"/>
              <a:t>development</a:t>
            </a:r>
          </a:p>
          <a:p>
            <a:pPr lvl="1"/>
            <a:r>
              <a:rPr lang="en-US" dirty="0" smtClean="0"/>
              <a:t>Exists as a recurring </a:t>
            </a:r>
            <a:r>
              <a:rPr lang="en-US" dirty="0"/>
              <a:t>development </a:t>
            </a:r>
            <a:r>
              <a:rPr lang="en-US" dirty="0" smtClean="0"/>
              <a:t>activity</a:t>
            </a:r>
            <a:endParaRPr lang="en-US" dirty="0"/>
          </a:p>
          <a:p>
            <a:pPr lvl="1"/>
            <a:r>
              <a:rPr lang="en-US" dirty="0"/>
              <a:t>Often begins before the start of </a:t>
            </a:r>
            <a:r>
              <a:rPr lang="en-US" dirty="0" smtClean="0"/>
              <a:t>non-recurring development activities (i.e. DCTI)</a:t>
            </a:r>
          </a:p>
          <a:p>
            <a:pPr lvl="1"/>
            <a:r>
              <a:rPr lang="en-US" dirty="0" smtClean="0"/>
              <a:t>Continues </a:t>
            </a:r>
            <a:r>
              <a:rPr lang="en-US" dirty="0"/>
              <a:t>throughout the execution of DCTI activities</a:t>
            </a:r>
          </a:p>
          <a:p>
            <a:pPr lvl="1"/>
            <a:r>
              <a:rPr lang="en-US" dirty="0" smtClean="0"/>
              <a:t>Keep in mind: since Non-DCTI is not immediately identifiable </a:t>
            </a:r>
            <a:r>
              <a:rPr lang="en-US" dirty="0"/>
              <a:t>in MIL-STD-881C, </a:t>
            </a:r>
            <a:r>
              <a:rPr lang="en-US" dirty="0" smtClean="0"/>
              <a:t>it </a:t>
            </a:r>
            <a:r>
              <a:rPr lang="en-US" dirty="0"/>
              <a:t>can mean different things to different people</a:t>
            </a:r>
          </a:p>
          <a:p>
            <a:pPr lvl="2"/>
            <a:endParaRPr lang="en-US" dirty="0"/>
          </a:p>
          <a:p>
            <a:endParaRPr lang="en-US" dirty="0"/>
          </a:p>
        </p:txBody>
      </p:sp>
      <p:sp>
        <p:nvSpPr>
          <p:cNvPr id="4" name="Slide Number Placeholder 3"/>
          <p:cNvSpPr>
            <a:spLocks noGrp="1"/>
          </p:cNvSpPr>
          <p:nvPr>
            <p:ph type="sldNum" sz="quarter" idx="12"/>
          </p:nvPr>
        </p:nvSpPr>
        <p:spPr/>
        <p:txBody>
          <a:bodyPr/>
          <a:lstStyle/>
          <a:p>
            <a:fld id="{05B7E0ED-7936-4164-B43E-9D9B77B7F3AC}" type="slidenum">
              <a:rPr lang="en-US" smtClean="0"/>
              <a:t>6</a:t>
            </a:fld>
            <a:endParaRPr lang="en-US" dirty="0"/>
          </a:p>
        </p:txBody>
      </p:sp>
      <p:sp>
        <p:nvSpPr>
          <p:cNvPr id="5" name="TextBox 4"/>
          <p:cNvSpPr txBox="1"/>
          <p:nvPr/>
        </p:nvSpPr>
        <p:spPr>
          <a:xfrm>
            <a:off x="800100" y="5736103"/>
            <a:ext cx="7543800" cy="830997"/>
          </a:xfrm>
          <a:prstGeom prst="rect">
            <a:avLst/>
          </a:prstGeom>
          <a:solidFill>
            <a:schemeClr val="tx2"/>
          </a:solidFill>
        </p:spPr>
        <p:txBody>
          <a:bodyPr wrap="square" rtlCol="0">
            <a:spAutoFit/>
          </a:bodyPr>
          <a:lstStyle/>
          <a:p>
            <a:pPr algn="ctr"/>
            <a:r>
              <a:rPr lang="en-US" sz="2400" b="1" dirty="0" smtClean="0">
                <a:solidFill>
                  <a:schemeClr val="bg1"/>
                </a:solidFill>
              </a:rPr>
              <a:t>When estimating software costs: be diligent in identifying how effort is allocated to DCTI, Non-DCTI and/or SEPM</a:t>
            </a:r>
            <a:endParaRPr lang="en-US" sz="2400" b="1" dirty="0">
              <a:solidFill>
                <a:schemeClr val="bg1"/>
              </a:solidFill>
            </a:endParaRPr>
          </a:p>
        </p:txBody>
      </p:sp>
    </p:spTree>
    <p:extLst>
      <p:ext uri="{BB962C8B-B14F-4D97-AF65-F5344CB8AC3E}">
        <p14:creationId xmlns:p14="http://schemas.microsoft.com/office/powerpoint/2010/main" val="2780876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chor="t" anchorCtr="0"/>
          <a:lstStyle/>
          <a:p>
            <a:r>
              <a:rPr lang="en-US" dirty="0" smtClean="0"/>
              <a:t>IEEE Standard 12207</a:t>
            </a:r>
            <a:endParaRPr lang="en-US" dirty="0"/>
          </a:p>
        </p:txBody>
      </p:sp>
      <p:sp>
        <p:nvSpPr>
          <p:cNvPr id="4" name="Slide Number Placeholder 3"/>
          <p:cNvSpPr>
            <a:spLocks noGrp="1"/>
          </p:cNvSpPr>
          <p:nvPr>
            <p:ph type="sldNum" sz="quarter" idx="12"/>
          </p:nvPr>
        </p:nvSpPr>
        <p:spPr/>
        <p:txBody>
          <a:bodyPr/>
          <a:lstStyle/>
          <a:p>
            <a:fld id="{05B7E0ED-7936-4164-B43E-9D9B77B7F3AC}" type="slidenum">
              <a:rPr lang="en-US" smtClean="0"/>
              <a:t>7</a:t>
            </a:fld>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155304"/>
            <a:ext cx="8458200" cy="5321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14960" y="3853815"/>
            <a:ext cx="8458200" cy="257238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314960" y="1237615"/>
            <a:ext cx="8458200" cy="249007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3124200" y="2362200"/>
            <a:ext cx="2667000" cy="1246545"/>
          </a:xfrm>
          <a:prstGeom prst="rect">
            <a:avLst/>
          </a:prstGeom>
          <a:solidFill>
            <a:schemeClr val="bg1"/>
          </a:solidFill>
          <a:ln w="15875">
            <a:solidFill>
              <a:srgbClr val="00B050"/>
            </a:solidFill>
          </a:ln>
        </p:spPr>
        <p:txBody>
          <a:bodyPr wrap="square" rtlCol="0">
            <a:noAutofit/>
          </a:bodyPr>
          <a:lstStyle/>
          <a:p>
            <a:pPr algn="ctr"/>
            <a:r>
              <a:rPr lang="en-US" b="1" dirty="0" smtClean="0">
                <a:solidFill>
                  <a:schemeClr val="bg1"/>
                </a:solidFill>
              </a:rPr>
              <a:t>Fixed</a:t>
            </a:r>
          </a:p>
          <a:p>
            <a:pPr algn="ctr"/>
            <a:r>
              <a:rPr lang="en-US" b="1" dirty="0" smtClean="0">
                <a:solidFill>
                  <a:schemeClr val="bg1"/>
                </a:solidFill>
              </a:rPr>
              <a:t> Costs</a:t>
            </a:r>
          </a:p>
          <a:p>
            <a:pPr algn="ctr"/>
            <a:endParaRPr lang="en-US" b="1" dirty="0" smtClean="0">
              <a:solidFill>
                <a:srgbClr val="00B050"/>
              </a:solidFill>
            </a:endParaRPr>
          </a:p>
        </p:txBody>
      </p:sp>
      <p:sp>
        <p:nvSpPr>
          <p:cNvPr id="11" name="TextBox 10"/>
          <p:cNvSpPr txBox="1"/>
          <p:nvPr/>
        </p:nvSpPr>
        <p:spPr>
          <a:xfrm>
            <a:off x="914400" y="6581001"/>
            <a:ext cx="8229600" cy="276999"/>
          </a:xfrm>
          <a:prstGeom prst="rect">
            <a:avLst/>
          </a:prstGeom>
          <a:noFill/>
        </p:spPr>
        <p:txBody>
          <a:bodyPr wrap="square" rtlCol="0">
            <a:spAutoFit/>
          </a:bodyPr>
          <a:lstStyle/>
          <a:p>
            <a:pPr algn="r"/>
            <a:r>
              <a:rPr lang="en-US" sz="1200" i="1" dirty="0"/>
              <a:t>IEEE = Institute of Electrical and Electronics Engineers</a:t>
            </a:r>
          </a:p>
        </p:txBody>
      </p:sp>
      <p:sp>
        <p:nvSpPr>
          <p:cNvPr id="13" name="TextBox 12"/>
          <p:cNvSpPr txBox="1"/>
          <p:nvPr/>
        </p:nvSpPr>
        <p:spPr>
          <a:xfrm>
            <a:off x="3200400" y="2442627"/>
            <a:ext cx="2514600" cy="1138773"/>
          </a:xfrm>
          <a:prstGeom prst="rect">
            <a:avLst/>
          </a:prstGeom>
          <a:solidFill>
            <a:schemeClr val="bg1"/>
          </a:solidFill>
          <a:ln w="15875">
            <a:solidFill>
              <a:schemeClr val="bg1"/>
            </a:solidFill>
          </a:ln>
        </p:spPr>
        <p:txBody>
          <a:bodyPr wrap="square" rtlCol="0">
            <a:spAutoFit/>
          </a:bodyPr>
          <a:lstStyle/>
          <a:p>
            <a:pPr algn="ctr"/>
            <a:r>
              <a:rPr lang="en-US" sz="2000" b="1" dirty="0" smtClean="0">
                <a:solidFill>
                  <a:srgbClr val="00B050"/>
                </a:solidFill>
              </a:rPr>
              <a:t>SEPM</a:t>
            </a:r>
          </a:p>
          <a:p>
            <a:pPr algn="ctr"/>
            <a:r>
              <a:rPr lang="en-US" sz="1600" b="1" dirty="0" smtClean="0">
                <a:solidFill>
                  <a:srgbClr val="00B050"/>
                </a:solidFill>
              </a:rPr>
              <a:t>System-level </a:t>
            </a:r>
            <a:r>
              <a:rPr lang="en-US" sz="1600" b="1" dirty="0">
                <a:solidFill>
                  <a:srgbClr val="00B050"/>
                </a:solidFill>
              </a:rPr>
              <a:t>activities related to software, hardware, and </a:t>
            </a:r>
            <a:r>
              <a:rPr lang="en-US" sz="1600" b="1" dirty="0" smtClean="0">
                <a:solidFill>
                  <a:srgbClr val="00B050"/>
                </a:solidFill>
              </a:rPr>
              <a:t>integration</a:t>
            </a:r>
            <a:endParaRPr lang="en-US" sz="2800" b="1" dirty="0" smtClean="0">
              <a:solidFill>
                <a:srgbClr val="00B050"/>
              </a:solidFill>
            </a:endParaRPr>
          </a:p>
        </p:txBody>
      </p:sp>
      <p:sp>
        <p:nvSpPr>
          <p:cNvPr id="14" name="TextBox 13"/>
          <p:cNvSpPr txBox="1"/>
          <p:nvPr/>
        </p:nvSpPr>
        <p:spPr>
          <a:xfrm>
            <a:off x="3290248" y="3899848"/>
            <a:ext cx="2133600" cy="892552"/>
          </a:xfrm>
          <a:prstGeom prst="rect">
            <a:avLst/>
          </a:prstGeom>
          <a:solidFill>
            <a:schemeClr val="bg1"/>
          </a:solidFill>
          <a:ln w="15875">
            <a:solidFill>
              <a:schemeClr val="tx2"/>
            </a:solidFill>
          </a:ln>
        </p:spPr>
        <p:txBody>
          <a:bodyPr wrap="square" rtlCol="0">
            <a:spAutoFit/>
          </a:bodyPr>
          <a:lstStyle/>
          <a:p>
            <a:pPr algn="ctr"/>
            <a:r>
              <a:rPr lang="en-US" sz="2000" b="1" dirty="0" smtClean="0">
                <a:solidFill>
                  <a:schemeClr val="tx2"/>
                </a:solidFill>
              </a:rPr>
              <a:t>DCTI</a:t>
            </a:r>
          </a:p>
          <a:p>
            <a:pPr algn="ctr"/>
            <a:r>
              <a:rPr lang="en-US" sz="1600" b="1" dirty="0">
                <a:solidFill>
                  <a:schemeClr val="tx2"/>
                </a:solidFill>
              </a:rPr>
              <a:t>Element-level software </a:t>
            </a:r>
            <a:r>
              <a:rPr lang="en-US" sz="1600" b="1" dirty="0" smtClean="0">
                <a:solidFill>
                  <a:schemeClr val="tx2"/>
                </a:solidFill>
              </a:rPr>
              <a:t>development</a:t>
            </a:r>
            <a:endParaRPr lang="en-US" sz="2800" b="1" dirty="0" smtClean="0">
              <a:solidFill>
                <a:schemeClr val="tx2"/>
              </a:solidFill>
            </a:endParaRPr>
          </a:p>
        </p:txBody>
      </p:sp>
      <p:sp>
        <p:nvSpPr>
          <p:cNvPr id="3" name="TextBox 2"/>
          <p:cNvSpPr txBox="1"/>
          <p:nvPr/>
        </p:nvSpPr>
        <p:spPr>
          <a:xfrm>
            <a:off x="1165266" y="685800"/>
            <a:ext cx="6813468" cy="369332"/>
          </a:xfrm>
          <a:prstGeom prst="rect">
            <a:avLst/>
          </a:prstGeom>
          <a:noFill/>
        </p:spPr>
        <p:txBody>
          <a:bodyPr wrap="square" rtlCol="0">
            <a:spAutoFit/>
          </a:bodyPr>
          <a:lstStyle/>
          <a:p>
            <a:r>
              <a:rPr lang="en-US" b="1" dirty="0" smtClean="0"/>
              <a:t>“Systems </a:t>
            </a:r>
            <a:r>
              <a:rPr lang="en-US" b="1" dirty="0"/>
              <a:t>and </a:t>
            </a:r>
            <a:r>
              <a:rPr lang="en-US" b="1" dirty="0" smtClean="0"/>
              <a:t>Software Engineering - </a:t>
            </a:r>
            <a:r>
              <a:rPr lang="en-US" b="1" dirty="0"/>
              <a:t>Software </a:t>
            </a:r>
            <a:r>
              <a:rPr lang="en-US" b="1" dirty="0" smtClean="0"/>
              <a:t>Life Cycle Processes”</a:t>
            </a:r>
            <a:endParaRPr lang="en-US" b="1" dirty="0"/>
          </a:p>
        </p:txBody>
      </p:sp>
      <p:sp>
        <p:nvSpPr>
          <p:cNvPr id="12" name="TextBox 11"/>
          <p:cNvSpPr txBox="1"/>
          <p:nvPr/>
        </p:nvSpPr>
        <p:spPr>
          <a:xfrm>
            <a:off x="152400" y="5638800"/>
            <a:ext cx="2590800" cy="1015663"/>
          </a:xfrm>
          <a:prstGeom prst="rect">
            <a:avLst/>
          </a:prstGeom>
          <a:solidFill>
            <a:schemeClr val="tx2"/>
          </a:solidFill>
        </p:spPr>
        <p:txBody>
          <a:bodyPr wrap="square" rtlCol="0">
            <a:spAutoFit/>
          </a:bodyPr>
          <a:lstStyle/>
          <a:p>
            <a:pPr algn="ctr"/>
            <a:r>
              <a:rPr lang="en-US" sz="2000" b="1" dirty="0" smtClean="0">
                <a:solidFill>
                  <a:schemeClr val="bg1"/>
                </a:solidFill>
              </a:rPr>
              <a:t>IEEE 12207 is useful when differentiating between SEPM &amp; DCTI</a:t>
            </a:r>
            <a:endParaRPr lang="en-US" sz="2000" b="1" dirty="0">
              <a:solidFill>
                <a:schemeClr val="bg1"/>
              </a:solidFill>
            </a:endParaRPr>
          </a:p>
        </p:txBody>
      </p:sp>
    </p:spTree>
    <p:extLst>
      <p:ext uri="{BB962C8B-B14F-4D97-AF65-F5344CB8AC3E}">
        <p14:creationId xmlns:p14="http://schemas.microsoft.com/office/powerpoint/2010/main" val="25985290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Non-DCTI Estimating</a:t>
            </a:r>
            <a:endParaRPr lang="en-US" dirty="0"/>
          </a:p>
        </p:txBody>
      </p:sp>
      <p:sp>
        <p:nvSpPr>
          <p:cNvPr id="3" name="Content Placeholder 2"/>
          <p:cNvSpPr>
            <a:spLocks noGrp="1"/>
          </p:cNvSpPr>
          <p:nvPr>
            <p:ph idx="1"/>
          </p:nvPr>
        </p:nvSpPr>
        <p:spPr>
          <a:xfrm>
            <a:off x="0" y="1219200"/>
            <a:ext cx="9067800" cy="4525963"/>
          </a:xfrm>
        </p:spPr>
        <p:txBody>
          <a:bodyPr>
            <a:normAutofit fontScale="85000" lnSpcReduction="20000"/>
          </a:bodyPr>
          <a:lstStyle/>
          <a:p>
            <a:r>
              <a:rPr lang="en-US" dirty="0" smtClean="0"/>
              <a:t>When </a:t>
            </a:r>
            <a:r>
              <a:rPr lang="en-US" dirty="0"/>
              <a:t>estimating </a:t>
            </a:r>
            <a:r>
              <a:rPr lang="en-US" dirty="0" smtClean="0"/>
              <a:t>Non-DCTI:</a:t>
            </a:r>
            <a:endParaRPr lang="en-US" dirty="0"/>
          </a:p>
          <a:p>
            <a:pPr lvl="1"/>
            <a:r>
              <a:rPr lang="en-US" dirty="0" smtClean="0"/>
              <a:t>For continued </a:t>
            </a:r>
            <a:r>
              <a:rPr lang="en-US" dirty="0"/>
              <a:t>development on an existing system (e.g. future spiral or increment): </a:t>
            </a:r>
            <a:r>
              <a:rPr lang="en-US" dirty="0" smtClean="0"/>
              <a:t>collect SEPM FTE actuals from prior spirals/increments </a:t>
            </a:r>
            <a:r>
              <a:rPr lang="en-US" dirty="0"/>
              <a:t>(e.g. from CCDRs 1921 &amp; 1921-1)</a:t>
            </a:r>
          </a:p>
          <a:p>
            <a:pPr lvl="1"/>
            <a:r>
              <a:rPr lang="en-US" dirty="0" smtClean="0"/>
              <a:t>For a new system: collect SEPM FTE actuals for analogous systems (e.g. from CCDRs 1921 &amp; 1921-1)</a:t>
            </a:r>
          </a:p>
          <a:p>
            <a:pPr lvl="1"/>
            <a:r>
              <a:rPr lang="en-US" dirty="0" smtClean="0"/>
              <a:t>Normalize collected data: </a:t>
            </a:r>
          </a:p>
          <a:p>
            <a:pPr lvl="2"/>
            <a:r>
              <a:rPr lang="en-US" dirty="0" smtClean="0"/>
              <a:t>Identify how representative prior FTEs are of future effort required</a:t>
            </a:r>
          </a:p>
          <a:p>
            <a:pPr lvl="2"/>
            <a:r>
              <a:rPr lang="en-US" dirty="0" smtClean="0"/>
              <a:t>Parse total FTEs to identify software efforts </a:t>
            </a:r>
          </a:p>
          <a:p>
            <a:r>
              <a:rPr lang="en-US" dirty="0" smtClean="0"/>
              <a:t>Estimate Non-DCTI costs:</a:t>
            </a:r>
          </a:p>
          <a:p>
            <a:pPr lvl="1"/>
            <a:r>
              <a:rPr lang="en-US" dirty="0" smtClean="0"/>
              <a:t>First, use a bottom up estimating methodology: FTEs/year * Years of development * Labor Rate</a:t>
            </a:r>
          </a:p>
          <a:p>
            <a:pPr lvl="1"/>
            <a:r>
              <a:rPr lang="en-US" dirty="0" smtClean="0"/>
              <a:t>Then, use a crosscheck: DCTI cost or hours * Non-DCTI factor</a:t>
            </a:r>
          </a:p>
          <a:p>
            <a:pPr lvl="2"/>
            <a:endParaRPr lang="en-US" dirty="0"/>
          </a:p>
        </p:txBody>
      </p:sp>
      <p:sp>
        <p:nvSpPr>
          <p:cNvPr id="4" name="Slide Number Placeholder 3"/>
          <p:cNvSpPr>
            <a:spLocks noGrp="1"/>
          </p:cNvSpPr>
          <p:nvPr>
            <p:ph type="sldNum" sz="quarter" idx="12"/>
          </p:nvPr>
        </p:nvSpPr>
        <p:spPr/>
        <p:txBody>
          <a:bodyPr/>
          <a:lstStyle/>
          <a:p>
            <a:fld id="{05B7E0ED-7936-4164-B43E-9D9B77B7F3AC}" type="slidenum">
              <a:rPr lang="en-US" smtClean="0"/>
              <a:t>8</a:t>
            </a:fld>
            <a:endParaRPr lang="en-US" dirty="0"/>
          </a:p>
        </p:txBody>
      </p:sp>
      <p:sp>
        <p:nvSpPr>
          <p:cNvPr id="6" name="TextBox 5"/>
          <p:cNvSpPr txBox="1"/>
          <p:nvPr/>
        </p:nvSpPr>
        <p:spPr>
          <a:xfrm>
            <a:off x="800100" y="5715000"/>
            <a:ext cx="7543800" cy="830997"/>
          </a:xfrm>
          <a:prstGeom prst="rect">
            <a:avLst/>
          </a:prstGeom>
          <a:solidFill>
            <a:schemeClr val="tx2"/>
          </a:solidFill>
        </p:spPr>
        <p:txBody>
          <a:bodyPr wrap="square" rtlCol="0">
            <a:spAutoFit/>
          </a:bodyPr>
          <a:lstStyle/>
          <a:p>
            <a:pPr algn="ctr"/>
            <a:r>
              <a:rPr lang="en-US" sz="2400" b="1" dirty="0">
                <a:solidFill>
                  <a:schemeClr val="bg1"/>
                </a:solidFill>
              </a:rPr>
              <a:t>Primary estimating approach: bottom up methodology Crosscheck: factor driven approach</a:t>
            </a:r>
          </a:p>
        </p:txBody>
      </p:sp>
      <p:sp>
        <p:nvSpPr>
          <p:cNvPr id="7" name="TextBox 6"/>
          <p:cNvSpPr txBox="1"/>
          <p:nvPr/>
        </p:nvSpPr>
        <p:spPr>
          <a:xfrm>
            <a:off x="914400" y="6581001"/>
            <a:ext cx="8229600" cy="276999"/>
          </a:xfrm>
          <a:prstGeom prst="rect">
            <a:avLst/>
          </a:prstGeom>
          <a:noFill/>
        </p:spPr>
        <p:txBody>
          <a:bodyPr wrap="square" rtlCol="0">
            <a:spAutoFit/>
          </a:bodyPr>
          <a:lstStyle/>
          <a:p>
            <a:pPr algn="r"/>
            <a:r>
              <a:rPr lang="en-US" sz="1200" i="1" dirty="0" smtClean="0"/>
              <a:t>FTE = Full-Time Equivalent</a:t>
            </a:r>
            <a:endParaRPr lang="en-US" sz="1200" i="1" dirty="0"/>
          </a:p>
        </p:txBody>
      </p:sp>
    </p:spTree>
    <p:extLst>
      <p:ext uri="{BB962C8B-B14F-4D97-AF65-F5344CB8AC3E}">
        <p14:creationId xmlns:p14="http://schemas.microsoft.com/office/powerpoint/2010/main" val="858419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SEPM as a Fixed Cost</a:t>
            </a:r>
            <a:endParaRPr lang="en-US" dirty="0"/>
          </a:p>
        </p:txBody>
      </p:sp>
      <p:sp>
        <p:nvSpPr>
          <p:cNvPr id="3" name="Content Placeholder 2"/>
          <p:cNvSpPr>
            <a:spLocks noGrp="1"/>
          </p:cNvSpPr>
          <p:nvPr>
            <p:ph idx="1"/>
          </p:nvPr>
        </p:nvSpPr>
        <p:spPr>
          <a:xfrm>
            <a:off x="457200" y="1265237"/>
            <a:ext cx="8229600" cy="4525963"/>
          </a:xfrm>
        </p:spPr>
        <p:txBody>
          <a:bodyPr>
            <a:normAutofit fontScale="70000" lnSpcReduction="20000"/>
          </a:bodyPr>
          <a:lstStyle/>
          <a:p>
            <a:r>
              <a:rPr lang="en-US" dirty="0" smtClean="0"/>
              <a:t>Why not use a parametric technique to estimate Non-DCTI?</a:t>
            </a:r>
          </a:p>
          <a:p>
            <a:pPr lvl="1"/>
            <a:r>
              <a:rPr lang="en-US" dirty="0" smtClean="0"/>
              <a:t>I.e.: why not use Excel’s “Analysis ToolPak” or ACEIT Costat</a:t>
            </a:r>
            <a:r>
              <a:rPr lang="en-US" dirty="0"/>
              <a:t> </a:t>
            </a:r>
            <a:r>
              <a:rPr lang="en-US" dirty="0" smtClean="0"/>
              <a:t>to develop a correlation between Non-DCTI Hours (or cost) and an objective measure (ESLOC, DSLOC, weight, volume, etc.)?</a:t>
            </a:r>
          </a:p>
          <a:p>
            <a:r>
              <a:rPr lang="en-US" dirty="0" smtClean="0"/>
              <a:t>SEPM is a predominately fixed and recurring cost:</a:t>
            </a:r>
          </a:p>
          <a:p>
            <a:pPr lvl="1"/>
            <a:r>
              <a:rPr lang="en-US" dirty="0" smtClean="0"/>
              <a:t>SEPM does not scale directly with the project’s objective measures</a:t>
            </a:r>
          </a:p>
          <a:p>
            <a:pPr lvl="1"/>
            <a:r>
              <a:rPr lang="en-US" dirty="0" smtClean="0"/>
              <a:t>E.g.: for every additional ESLOC of a project, there is not a proportional increase in the number of SEPM FTEs</a:t>
            </a:r>
          </a:p>
          <a:p>
            <a:pPr lvl="1"/>
            <a:r>
              <a:rPr lang="en-US" dirty="0" smtClean="0"/>
              <a:t>Often varies significantly depending on the project/contractor/vendor</a:t>
            </a:r>
          </a:p>
          <a:p>
            <a:r>
              <a:rPr lang="en-US" dirty="0" smtClean="0"/>
              <a:t>However, SEPM </a:t>
            </a:r>
            <a:r>
              <a:rPr lang="en-US" b="1" i="1" dirty="0" smtClean="0"/>
              <a:t>does scale </a:t>
            </a:r>
            <a:r>
              <a:rPr lang="en-US" dirty="0" smtClean="0"/>
              <a:t>with the total number of concurrent baselines under development:</a:t>
            </a:r>
          </a:p>
          <a:p>
            <a:pPr lvl="1"/>
            <a:r>
              <a:rPr lang="en-US" dirty="0" smtClean="0"/>
              <a:t>E.g.: if the system under development will be integrated onto </a:t>
            </a:r>
            <a:r>
              <a:rPr lang="en-US" b="1" i="1" dirty="0" smtClean="0"/>
              <a:t>2 different </a:t>
            </a:r>
            <a:r>
              <a:rPr lang="en-US" dirty="0" smtClean="0"/>
              <a:t>host aircraft types; then, the total SEPM costs will be greater than if the system was integrated onto 1 host aircraft type</a:t>
            </a:r>
          </a:p>
          <a:p>
            <a:pPr lvl="1"/>
            <a:r>
              <a:rPr lang="en-US" dirty="0" smtClean="0"/>
              <a:t>I.e.: costs for integrating a system onto 2 platforms &gt; 1 platform</a:t>
            </a:r>
          </a:p>
          <a:p>
            <a:endParaRPr lang="en-US" dirty="0"/>
          </a:p>
        </p:txBody>
      </p:sp>
      <p:sp>
        <p:nvSpPr>
          <p:cNvPr id="4" name="Slide Number Placeholder 3"/>
          <p:cNvSpPr>
            <a:spLocks noGrp="1"/>
          </p:cNvSpPr>
          <p:nvPr>
            <p:ph type="sldNum" sz="quarter" idx="12"/>
          </p:nvPr>
        </p:nvSpPr>
        <p:spPr/>
        <p:txBody>
          <a:bodyPr/>
          <a:lstStyle/>
          <a:p>
            <a:fld id="{05B7E0ED-7936-4164-B43E-9D9B77B7F3AC}" type="slidenum">
              <a:rPr lang="en-US" smtClean="0"/>
              <a:t>9</a:t>
            </a:fld>
            <a:endParaRPr lang="en-US" dirty="0"/>
          </a:p>
        </p:txBody>
      </p:sp>
      <p:sp>
        <p:nvSpPr>
          <p:cNvPr id="5" name="TextBox 4"/>
          <p:cNvSpPr txBox="1"/>
          <p:nvPr/>
        </p:nvSpPr>
        <p:spPr>
          <a:xfrm>
            <a:off x="800100" y="5874603"/>
            <a:ext cx="7543800" cy="830997"/>
          </a:xfrm>
          <a:prstGeom prst="rect">
            <a:avLst/>
          </a:prstGeom>
          <a:solidFill>
            <a:schemeClr val="tx2"/>
          </a:solidFill>
        </p:spPr>
        <p:txBody>
          <a:bodyPr wrap="square" rtlCol="0">
            <a:spAutoFit/>
          </a:bodyPr>
          <a:lstStyle/>
          <a:p>
            <a:pPr algn="ctr"/>
            <a:r>
              <a:rPr lang="en-US" sz="2400" b="1" dirty="0" smtClean="0">
                <a:solidFill>
                  <a:schemeClr val="bg1"/>
                </a:solidFill>
              </a:rPr>
              <a:t>Because SEPM is a predominately fixed &amp; recurring cost, estimating it best served by a bottom up methodology</a:t>
            </a:r>
            <a:endParaRPr lang="en-US" sz="2400" b="1" dirty="0">
              <a:solidFill>
                <a:schemeClr val="bg1"/>
              </a:solidFill>
            </a:endParaRPr>
          </a:p>
        </p:txBody>
      </p:sp>
    </p:spTree>
    <p:extLst>
      <p:ext uri="{BB962C8B-B14F-4D97-AF65-F5344CB8AC3E}">
        <p14:creationId xmlns:p14="http://schemas.microsoft.com/office/powerpoint/2010/main" val="34532360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2667</TotalTime>
  <Words>1760</Words>
  <Application>Microsoft Office PowerPoint</Application>
  <PresentationFormat>On-screen Show (4:3)</PresentationFormat>
  <Paragraphs>216</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Bottom Up Methods of Estimating Software SEPM and Non-DCTI Cost  2017 ICEAA Professional Development  &amp; Training Workshop</vt:lpstr>
      <vt:lpstr>Bio</vt:lpstr>
      <vt:lpstr>References &amp; Abstract</vt:lpstr>
      <vt:lpstr>WBS is the Foundation</vt:lpstr>
      <vt:lpstr>WBS Example - MIL-STD-881C</vt:lpstr>
      <vt:lpstr>Software Cost Estimating Key Words</vt:lpstr>
      <vt:lpstr>IEEE Standard 12207</vt:lpstr>
      <vt:lpstr>Non-DCTI Estimating</vt:lpstr>
      <vt:lpstr>SEPM as a Fixed Cost</vt:lpstr>
      <vt:lpstr>Collecting SEPM Actuals by Labor Category</vt:lpstr>
      <vt:lpstr>Software Development Cost Rosetta Stone</vt:lpstr>
      <vt:lpstr>Recommendations</vt:lpstr>
      <vt:lpstr>Summary</vt:lpstr>
      <vt:lpstr>PowerPoint Presentation</vt:lpstr>
      <vt:lpstr>SEPM Scaling with # of Platforms</vt:lpstr>
      <vt:lpstr>IEEE Standard 12207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James.Black@acf.hhs.gov</dc:creator>
  <cp:lastModifiedBy>James Black</cp:lastModifiedBy>
  <cp:revision>180</cp:revision>
  <cp:lastPrinted>2014-06-25T16:38:39Z</cp:lastPrinted>
  <dcterms:created xsi:type="dcterms:W3CDTF">2014-06-21T03:37:46Z</dcterms:created>
  <dcterms:modified xsi:type="dcterms:W3CDTF">2017-03-28T03:33:28Z</dcterms:modified>
</cp:coreProperties>
</file>