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01" r:id="rId2"/>
  </p:sldMasterIdLst>
  <p:notesMasterIdLst>
    <p:notesMasterId r:id="rId25"/>
  </p:notesMasterIdLst>
  <p:handoutMasterIdLst>
    <p:handoutMasterId r:id="rId26"/>
  </p:handoutMasterIdLst>
  <p:sldIdLst>
    <p:sldId id="305" r:id="rId3"/>
    <p:sldId id="380" r:id="rId4"/>
    <p:sldId id="438" r:id="rId5"/>
    <p:sldId id="421" r:id="rId6"/>
    <p:sldId id="423" r:id="rId7"/>
    <p:sldId id="442" r:id="rId8"/>
    <p:sldId id="424" r:id="rId9"/>
    <p:sldId id="440" r:id="rId10"/>
    <p:sldId id="439" r:id="rId11"/>
    <p:sldId id="443" r:id="rId12"/>
    <p:sldId id="441" r:id="rId13"/>
    <p:sldId id="422" r:id="rId14"/>
    <p:sldId id="426" r:id="rId15"/>
    <p:sldId id="427" r:id="rId16"/>
    <p:sldId id="428" r:id="rId17"/>
    <p:sldId id="429" r:id="rId18"/>
    <p:sldId id="431" r:id="rId19"/>
    <p:sldId id="432" r:id="rId20"/>
    <p:sldId id="434" r:id="rId21"/>
    <p:sldId id="444" r:id="rId22"/>
    <p:sldId id="437" r:id="rId23"/>
    <p:sldId id="420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BE0E3"/>
    <a:srgbClr val="008000"/>
    <a:srgbClr val="D60093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75145" autoAdjust="0"/>
  </p:normalViewPr>
  <p:slideViewPr>
    <p:cSldViewPr>
      <p:cViewPr varScale="1">
        <p:scale>
          <a:sx n="76" d="100"/>
          <a:sy n="76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76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pPr>
              <a:defRPr/>
            </a:pPr>
            <a:fld id="{BA83A45D-A695-4F0D-B4AB-96AC879BD203}" type="datetimeFigureOut">
              <a:rPr lang="en-US"/>
              <a:pPr>
                <a:defRPr/>
              </a:pPr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pPr>
              <a:defRPr/>
            </a:pPr>
            <a:fld id="{4EFC5780-0BF0-4079-BB1D-C13C35ED1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91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0" y="0"/>
            <a:ext cx="304291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52" y="4422144"/>
            <a:ext cx="5617196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4291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0" y="8842684"/>
            <a:ext cx="304291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969047-9BCE-4A40-8B89-DF67D54EA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57F9F-3EC1-41D8-A58B-E3114CB636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978581" y="1"/>
            <a:ext cx="3044520" cy="46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 dirty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978581" y="8842684"/>
            <a:ext cx="3044520" cy="466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334" tIns="0" rIns="19334" bIns="0" anchor="b"/>
          <a:lstStyle/>
          <a:p>
            <a:pPr algn="r" defTabSz="926934" eaLnBrk="0" hangingPunct="0"/>
            <a:r>
              <a:rPr lang="en-US" sz="1000" i="1" dirty="0">
                <a:latin typeface="Times New Roman" pitchFamily="18" charset="0"/>
              </a:rPr>
              <a:t>1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8842684"/>
            <a:ext cx="3044521" cy="466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 dirty="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1"/>
            <a:ext cx="3044521" cy="46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324" tIns="46662" rIns="93324" bIns="46662" anchor="ctr"/>
          <a:lstStyle/>
          <a:p>
            <a:endParaRPr lang="en-US" dirty="0"/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7270" y="4422144"/>
            <a:ext cx="5148561" cy="4188133"/>
          </a:xfrm>
          <a:noFill/>
          <a:ln/>
        </p:spPr>
        <p:txBody>
          <a:bodyPr lIns="91853" tIns="45122" rIns="91853" bIns="45122"/>
          <a:lstStyle/>
          <a:p>
            <a:endParaRPr lang="en-US" dirty="0"/>
          </a:p>
        </p:txBody>
      </p:sp>
      <p:sp>
        <p:nvSpPr>
          <p:cNvPr id="133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4850"/>
            <a:ext cx="4635500" cy="34766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7743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74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2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7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09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08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8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140C2-5806-4AC2-B142-972202481B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7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8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48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14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49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5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2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0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4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9047-9BCE-4A40-8B89-DF67D54EA5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254750" y="6149975"/>
            <a:ext cx="312737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defTabSz="998538" eaLnBrk="0" hangingPunct="0">
              <a:spcBef>
                <a:spcPct val="50000"/>
              </a:spcBef>
              <a:defRPr/>
            </a:pPr>
            <a:endParaRPr lang="en-US" sz="2600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375025" y="6234113"/>
            <a:ext cx="28797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defTabSz="998538" eaLnBrk="0" hangingPunct="0">
              <a:spcBef>
                <a:spcPct val="50000"/>
              </a:spcBef>
              <a:defRPr/>
            </a:pPr>
            <a:r>
              <a:rPr lang="en-US" sz="26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86525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275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220913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" y="152400"/>
            <a:ext cx="65151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43E9-6A88-4EAF-B52F-08CFC05E8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32164" y="6640513"/>
            <a:ext cx="831954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34C9-165C-46A6-9003-69DE9FA49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E887-8191-4C40-AB6B-8E794970E2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6050"/>
            <a:ext cx="3810000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6050"/>
            <a:ext cx="3810000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1DE6-430D-44F2-BC0B-6708756B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3DC1-4BB2-4CCE-B9C7-F1F8FF7D8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375B-25CE-42B3-939D-09BE8A42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58A2-A5F1-4FBA-92B7-F946EEF5C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13E8-1C68-4A78-AB93-863C7C688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AD76-9DF1-41AD-B158-1CE983C3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C2D7-E3A1-4C88-996A-22EA8E99C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1943100" cy="6108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4000"/>
            <a:ext cx="5676900" cy="6108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DF08-D79C-41F5-98BC-F08D141EC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447800"/>
            <a:ext cx="43672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47800"/>
            <a:ext cx="4368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825" y="33338"/>
            <a:ext cx="118903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6705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759" tIns="48513" rIns="98759" bIns="485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" y="1447800"/>
            <a:ext cx="8888413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759" tIns="48513" rIns="98759" bIns="485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76200" cmpd="tri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6254750" y="6149975"/>
            <a:ext cx="312737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defTabSz="998538" eaLnBrk="0" hangingPunct="0">
              <a:spcBef>
                <a:spcPct val="50000"/>
              </a:spcBef>
              <a:defRPr/>
            </a:pPr>
            <a:endParaRPr lang="en-US" sz="2600" dirty="0"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534400" y="6548438"/>
            <a:ext cx="5334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defTabSz="998538" eaLnBrk="0" hangingPunct="0">
              <a:defRPr/>
            </a:pPr>
            <a:fld id="{36EF60FD-3328-4C71-B92C-D8976A978479}" type="slidenum">
              <a:rPr lang="en-US" sz="1100">
                <a:solidFill>
                  <a:srgbClr val="0033CC"/>
                </a:solidFill>
              </a:rPr>
              <a:pPr defTabSz="998538" eaLnBrk="0" hangingPunct="0">
                <a:defRPr/>
              </a:pPr>
              <a:t>‹#›</a:t>
            </a:fld>
            <a:endParaRPr lang="en-US" sz="1100" dirty="0">
              <a:solidFill>
                <a:srgbClr val="0033CC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3375025" y="6234113"/>
            <a:ext cx="28797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798" tIns="49899" rIns="99798" bIns="49899">
            <a:spAutoFit/>
          </a:bodyPr>
          <a:lstStyle/>
          <a:p>
            <a:pPr defTabSz="998538" eaLnBrk="0" hangingPunct="0">
              <a:spcBef>
                <a:spcPct val="50000"/>
              </a:spcBef>
              <a:defRPr/>
            </a:pPr>
            <a:r>
              <a:rPr lang="en-US" sz="2600" dirty="0">
                <a:latin typeface="Times New Roman" pitchFamily="18" charset="0"/>
              </a:rPr>
              <a:t> </a:t>
            </a:r>
          </a:p>
        </p:txBody>
      </p:sp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0" y="6486525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6050"/>
            <a:ext cx="77724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40513"/>
            <a:ext cx="287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fld id="{96CD4843-5B1E-49B6-99A6-AC5576C31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1207" y="217357"/>
            <a:ext cx="6194893" cy="6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843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~SEA05C_logo_wout NAVSE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8163" y="0"/>
            <a:ext cx="985837" cy="8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257300" y="0"/>
            <a:ext cx="709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0" i="1" dirty="0">
                <a:solidFill>
                  <a:srgbClr val="FF0000"/>
                </a:solidFill>
              </a:rPr>
              <a:t>For Official Navy Use Only – Contains Business Sensitive Data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1439863" y="6583363"/>
            <a:ext cx="626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FF0000"/>
                </a:solidFill>
              </a:rPr>
              <a:t>Preliminary (DRAFT) ROM Estimates  – Not Approved For Release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0" y="876925"/>
            <a:ext cx="9144000" cy="59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8200" y="1638300"/>
            <a:ext cx="71628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3600" b="1" dirty="0">
              <a:solidFill>
                <a:schemeClr val="tx2"/>
              </a:solidFill>
            </a:endParaRPr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2400" b="1" dirty="0"/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</a:pPr>
            <a:endParaRPr lang="en-US" sz="1600" b="1" dirty="0"/>
          </a:p>
          <a:p>
            <a:pPr marL="285750" indent="-285750" algn="ctr" hangingPunct="0">
              <a:lnSpc>
                <a:spcPct val="90000"/>
              </a:lnSpc>
              <a:spcBef>
                <a:spcPct val="30000"/>
              </a:spcBef>
            </a:pPr>
            <a:endParaRPr lang="en-US" sz="1600" b="1" dirty="0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15900" y="1398588"/>
            <a:ext cx="8724900" cy="479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3600" b="1" dirty="0">
              <a:latin typeface="Arial Narrow" pitchFamily="34" charset="0"/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Modeling with Gumby: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600" dirty="0"/>
              <a:t>Pros and Cons of the Weibull Curve</a:t>
            </a:r>
            <a:endParaRPr lang="en-US" sz="3600" b="1" dirty="0">
              <a:latin typeface="Arial Narrow" pitchFamily="34" charset="0"/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3600" b="1" dirty="0">
              <a:latin typeface="Arial Narrow" pitchFamily="34" charset="0"/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cs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endParaRPr lang="en-US" sz="2000" b="1" dirty="0"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endParaRPr lang="en-US" sz="1000" b="1" dirty="0"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endParaRPr lang="en-US" sz="2400" b="1" dirty="0">
              <a:cs typeface="Arial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Jake Mender and Ann Hawpe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18 MAY 2017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9688" y="520700"/>
            <a:ext cx="9104312" cy="60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91440" bIns="91440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70000"/>
              </a:spcBef>
            </a:pPr>
            <a:r>
              <a:rPr lang="en-US" sz="3600" b="1" dirty="0">
                <a:solidFill>
                  <a:srgbClr val="000099"/>
                </a:solidFill>
                <a:latin typeface="+mj-lt"/>
                <a:cs typeface="Arial" charset="0"/>
              </a:rPr>
              <a:t>Naval Center for Cost Analysis (NCCA</a:t>
            </a:r>
            <a:r>
              <a:rPr lang="en-US" sz="3800" b="1" dirty="0">
                <a:solidFill>
                  <a:srgbClr val="000099"/>
                </a:solidFill>
                <a:cs typeface="Arial" charset="0"/>
              </a:rPr>
              <a:t>)</a:t>
            </a:r>
          </a:p>
        </p:txBody>
      </p:sp>
      <p:pic>
        <p:nvPicPr>
          <p:cNvPr id="3079" name="Picture 11" descr="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3238"/>
            <a:ext cx="1936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Overfitting: Part 4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066800" y="6248400"/>
            <a:ext cx="7010400" cy="4429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/>
              <a:t>Predictions stabilize once sufficient data is available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7945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0" y="3886200"/>
            <a:ext cx="3657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Projections very different depending on amount of data used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4953000" y="3429000"/>
            <a:ext cx="1295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248400" y="2057400"/>
            <a:ext cx="2286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Overfitting: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Three ways to deal with this: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Use Weibull degenerates (like the Rayleigh) with fewer parameters</a:t>
            </a:r>
          </a:p>
          <a:p>
            <a:pPr marL="1200150" lvl="2" indent="-342900"/>
            <a:r>
              <a:rPr lang="en-US" sz="1800" dirty="0"/>
              <a:t>Reduce the amount of required data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Estimate parameters from other features of the project (AKA, get more data)</a:t>
            </a:r>
          </a:p>
          <a:p>
            <a:pPr marL="1200150" lvl="2" indent="-342900"/>
            <a:r>
              <a:rPr lang="en-US" sz="1800" dirty="0"/>
              <a:t>“Create” more data by considering other information</a:t>
            </a:r>
          </a:p>
          <a:p>
            <a:pPr marL="1200150" lvl="2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Use a different method</a:t>
            </a:r>
          </a:p>
          <a:p>
            <a:pPr marL="1200150" lvl="2" indent="-342900"/>
            <a:r>
              <a:rPr lang="en-US" sz="1800" dirty="0"/>
              <a:t>Find another method that isn’t as data hungry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1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Rayleigh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447800"/>
            <a:ext cx="4614695" cy="4953000"/>
          </a:xfrm>
        </p:spPr>
        <p:txBody>
          <a:bodyPr>
            <a:normAutofit/>
          </a:bodyPr>
          <a:lstStyle/>
          <a:p>
            <a:r>
              <a:rPr lang="en-US" sz="2400" dirty="0"/>
              <a:t>Developed from Manpower Utilization model developed by P.V. Norden in the 1960s</a:t>
            </a:r>
          </a:p>
          <a:p>
            <a:r>
              <a:rPr lang="en-US" sz="2400" dirty="0"/>
              <a:t>Pattern is approximated by Rayleigh Function</a:t>
            </a:r>
          </a:p>
          <a:p>
            <a:r>
              <a:rPr lang="en-US" sz="2400" dirty="0"/>
              <a:t>If true, allows for total effort and duration to be estimated from the trajectory of early effort</a:t>
            </a:r>
          </a:p>
          <a:p>
            <a:pPr lvl="1"/>
            <a:r>
              <a:rPr lang="en-US" sz="2000" dirty="0"/>
              <a:t>For our purposes this is conveyed by ACWP as reported in EVM CPRs</a:t>
            </a:r>
          </a:p>
        </p:txBody>
      </p:sp>
      <p:pic>
        <p:nvPicPr>
          <p:cNvPr id="2057" name="Picture 9" descr="Image result for rayleigh cu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5" y="1295400"/>
            <a:ext cx="439595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1066800" y="6248400"/>
            <a:ext cx="7010400" cy="4429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Rayleigh is a degenerate (or restricted version) of the Weibull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3319" y="4857750"/>
            <a:ext cx="378635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Major Simplification = Mode assumed to fall at the 39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1750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8" y="1426965"/>
            <a:ext cx="6902118" cy="40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Model</a:t>
            </a:r>
          </a:p>
        </p:txBody>
      </p:sp>
      <p:sp>
        <p:nvSpPr>
          <p:cNvPr id="3" name="Up Arrow 2"/>
          <p:cNvSpPr/>
          <p:nvPr/>
        </p:nvSpPr>
        <p:spPr>
          <a:xfrm>
            <a:off x="609600" y="2133600"/>
            <a:ext cx="484632" cy="2138362"/>
          </a:xfrm>
          <a:prstGeom prst="up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Cost Parameter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124200" y="5410200"/>
            <a:ext cx="2362200" cy="533400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Scale Parameter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2745581"/>
            <a:ext cx="25908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Rayleigh shape or “profile” is assumed – parameter fits simply scale function to data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85800" y="6172200"/>
            <a:ext cx="7772400" cy="5953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By assuming a fixed shape parameter, we are scaling the cost and duration of the fixed Rayleigh profile to find the combination of the two that best fits our data </a:t>
            </a:r>
          </a:p>
        </p:txBody>
      </p:sp>
    </p:spTree>
    <p:extLst>
      <p:ext uri="{BB962C8B-B14F-4D97-AF65-F5344CB8AC3E}">
        <p14:creationId xmlns:p14="http://schemas.microsoft.com/office/powerpoint/2010/main" val="32288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vs. Weibull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2514600"/>
            <a:ext cx="48006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Demo to be done in Excel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33618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48" y="4800600"/>
            <a:ext cx="139175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Restricted models, like the Rayleigh, require a major assumption that projects have the Rayleigh profile</a:t>
            </a:r>
          </a:p>
          <a:p>
            <a:r>
              <a:rPr lang="en-US" sz="2800" dirty="0"/>
              <a:t>Evidence is mixed on this assumption</a:t>
            </a:r>
          </a:p>
          <a:p>
            <a:r>
              <a:rPr lang="en-US" sz="2800" dirty="0"/>
              <a:t>Rayleigh has predictive power because of the assumed profile</a:t>
            </a:r>
          </a:p>
          <a:p>
            <a:r>
              <a:rPr lang="en-US" sz="2800" dirty="0"/>
              <a:t>Weibull lacks predictive power because it can take on a variety of forms </a:t>
            </a:r>
          </a:p>
          <a:p>
            <a:pPr lvl="1"/>
            <a:r>
              <a:rPr lang="en-US" sz="2400" dirty="0"/>
              <a:t>An effective heuristic to determine which Weibull fits the problem at hand is needed</a:t>
            </a:r>
          </a:p>
        </p:txBody>
      </p:sp>
    </p:spTree>
    <p:extLst>
      <p:ext uri="{BB962C8B-B14F-4D97-AF65-F5344CB8AC3E}">
        <p14:creationId xmlns:p14="http://schemas.microsoft.com/office/powerpoint/2010/main" val="3614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14874"/>
            <a:ext cx="1685926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Rayleigh method assumes a profile</a:t>
            </a:r>
          </a:p>
          <a:p>
            <a:r>
              <a:rPr lang="en-US" sz="2800" dirty="0"/>
              <a:t>Instead of assuming a profile, why not use two-stage model to predict profile, and then predict cost and duration?</a:t>
            </a:r>
          </a:p>
          <a:p>
            <a:r>
              <a:rPr lang="en-US" sz="2800" dirty="0"/>
              <a:t>Won’t work off existing CPR data </a:t>
            </a:r>
          </a:p>
          <a:p>
            <a:r>
              <a:rPr lang="en-US" sz="2800" dirty="0"/>
              <a:t>Could work if additional independent information about the project allowed for classification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066800" y="6248400"/>
            <a:ext cx="7010400" cy="4429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NCCA hasn’t done this yet, but other people have tried…</a:t>
            </a:r>
          </a:p>
        </p:txBody>
      </p:sp>
    </p:spTree>
    <p:extLst>
      <p:ext uri="{BB962C8B-B14F-4D97-AF65-F5344CB8AC3E}">
        <p14:creationId xmlns:p14="http://schemas.microsoft.com/office/powerpoint/2010/main" val="13631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914400"/>
          </a:xfrm>
        </p:spPr>
        <p:txBody>
          <a:bodyPr/>
          <a:lstStyle/>
          <a:p>
            <a:r>
              <a:rPr lang="en-US" sz="3200" dirty="0"/>
              <a:t>Air Force Institute of Technology (AFIT) Weibull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447800"/>
            <a:ext cx="8888413" cy="4572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Attempted to address the </a:t>
            </a:r>
            <a:r>
              <a:rPr lang="en-US" sz="2000" dirty="0" err="1"/>
              <a:t>overfitting</a:t>
            </a:r>
            <a:r>
              <a:rPr lang="en-US" sz="2000" dirty="0"/>
              <a:t> problem via a two-stage model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4770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See: “Forecasting Research and Development Program Budgets Using the Weibull Model” Captain Thomas W. Brown USAF, March 2002, Air Force Institute of Technology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42" y="3048000"/>
            <a:ext cx="2719064" cy="19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8926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124200" cy="208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7400" y="2133600"/>
            <a:ext cx="3124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Step 2: Fit a Weibull model using estimated parameters and optimizing for budget parameter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399" y="2136159"/>
            <a:ext cx="56117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Step 1: Develop regression using program characteristics to predict best Shape and Scale parameters</a:t>
            </a:r>
          </a:p>
        </p:txBody>
      </p:sp>
    </p:spTree>
    <p:extLst>
      <p:ext uri="{BB962C8B-B14F-4D97-AF65-F5344CB8AC3E}">
        <p14:creationId xmlns:p14="http://schemas.microsoft.com/office/powerpoint/2010/main" val="32635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AFIT Model: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447800"/>
            <a:ext cx="8888413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Predict Scale and Shape as a function of service, system type, total cost, and duration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105176"/>
            <a:ext cx="3771176" cy="315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5" y="2135429"/>
            <a:ext cx="3758197" cy="31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8962" y="5334000"/>
            <a:ext cx="7643038" cy="914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Results: success predicting scale (and to a lesser extent Shape) – Forecasted Weibull models correlated well to project expenditures, but the associated duration and cost estimates were not evaluated for accuracy </a:t>
            </a:r>
          </a:p>
        </p:txBody>
      </p:sp>
    </p:spTree>
    <p:extLst>
      <p:ext uri="{BB962C8B-B14F-4D97-AF65-F5344CB8AC3E}">
        <p14:creationId xmlns:p14="http://schemas.microsoft.com/office/powerpoint/2010/main" val="40794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NCCA Evaluation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DoD use, phasing curves are used to make specific predictions regarding three things: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Profile: the period by period expenditures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Duration: The total amount of time required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Total Cost: The total amount required to complete the project</a:t>
            </a:r>
          </a:p>
          <a:p>
            <a:r>
              <a:rPr lang="en-US" dirty="0"/>
              <a:t>Any proposed Phasing Model should be evaluated in all 3 dimensions before use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6248400"/>
            <a:ext cx="7924800" cy="4429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AFIT model appears promising, but was not fully evaluated for this use case</a:t>
            </a:r>
          </a:p>
        </p:txBody>
      </p:sp>
    </p:spTree>
    <p:extLst>
      <p:ext uri="{BB962C8B-B14F-4D97-AF65-F5344CB8AC3E}">
        <p14:creationId xmlns:p14="http://schemas.microsoft.com/office/powerpoint/2010/main" val="19067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690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0902" y="1784029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764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Motivation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0902" y="2229460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20969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Parametric Phasing Curve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0902" y="2687593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266783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Overfitting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902" y="3146659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12689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Rayleigh Function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902" y="3590032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357027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Rayleigh vs. Weibull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0902" y="4034329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40145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 with Rayleigh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0902" y="4499299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447953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0902" y="4946834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19200" y="492707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</a:t>
            </a:r>
            <a:r>
              <a:rPr lang="en-US" b="1" dirty="0" err="1"/>
              <a:t>Aways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770902" y="5400579"/>
            <a:ext cx="363372" cy="3536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538081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Future Study</a:t>
            </a:r>
          </a:p>
        </p:txBody>
      </p:sp>
      <p:pic>
        <p:nvPicPr>
          <p:cNvPr id="5" name="Picture 4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1680502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2125933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2584066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3043132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3486505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3930802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4395772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4843307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ositive check mark Illustration of positive check mark symbol,vector,illustration,modifier,positive,check,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1" y="5297052"/>
            <a:ext cx="450927" cy="4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Parametric phasing models can be an effective tool for independent evaluation of </a:t>
            </a:r>
            <a:r>
              <a:rPr lang="en-US" u="sng" dirty="0"/>
              <a:t>R&amp;D projects</a:t>
            </a:r>
          </a:p>
          <a:p>
            <a:r>
              <a:rPr lang="en-US" dirty="0"/>
              <a:t>Estimators must be careful when using complex models early in a project</a:t>
            </a:r>
          </a:p>
          <a:p>
            <a:pPr lvl="1"/>
            <a:r>
              <a:rPr lang="en-US" dirty="0"/>
              <a:t>Complex models require </a:t>
            </a:r>
            <a:r>
              <a:rPr lang="en-US" u="sng" dirty="0"/>
              <a:t>larger amounts of data</a:t>
            </a:r>
          </a:p>
          <a:p>
            <a:r>
              <a:rPr lang="en-US" dirty="0"/>
              <a:t>Rayleigh model is well supported by a </a:t>
            </a:r>
            <a:r>
              <a:rPr lang="en-US" u="sng" dirty="0"/>
              <a:t>large body of research</a:t>
            </a:r>
            <a:r>
              <a:rPr lang="en-US" dirty="0"/>
              <a:t>, but has known limitations</a:t>
            </a:r>
          </a:p>
          <a:p>
            <a:r>
              <a:rPr lang="en-US" dirty="0"/>
              <a:t>The more complex Weibull shows promise, but requires further research regarding the </a:t>
            </a:r>
            <a:r>
              <a:rPr lang="en-US" u="sng" dirty="0" err="1"/>
              <a:t>overfitting</a:t>
            </a:r>
            <a:r>
              <a:rPr lang="en-US" dirty="0"/>
              <a:t> problem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066800" y="6172200"/>
            <a:ext cx="7010400" cy="5953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Analysts must think critically regarding their use case and ensure the model selected is appropriate for the problem at hand</a:t>
            </a:r>
          </a:p>
        </p:txBody>
      </p:sp>
    </p:spTree>
    <p:extLst>
      <p:ext uri="{BB962C8B-B14F-4D97-AF65-F5344CB8AC3E}">
        <p14:creationId xmlns:p14="http://schemas.microsoft.com/office/powerpoint/2010/main" val="29947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447800"/>
            <a:ext cx="8888413" cy="35242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Evaluate AFIT model in the context of the early R&amp;D forecasting use case</a:t>
            </a:r>
          </a:p>
          <a:p>
            <a:pPr>
              <a:spcAft>
                <a:spcPts val="1800"/>
              </a:spcAft>
            </a:pPr>
            <a:r>
              <a:rPr lang="en-US" dirty="0"/>
              <a:t>Explore alternate predictors for shape, scale, and location parameters (beyond what was considered in the AFIT study)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972050"/>
            <a:ext cx="9144000" cy="1428750"/>
            <a:chOff x="0" y="4876800"/>
            <a:chExt cx="9144000" cy="14287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075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6800"/>
              <a:ext cx="32099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52"/>
            <a:stretch/>
          </p:blipFill>
          <p:spPr bwMode="auto">
            <a:xfrm>
              <a:off x="35718" y="4876800"/>
              <a:ext cx="1757363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02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6855981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67226"/>
            <a:ext cx="4895281" cy="48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60301"/>
            <a:ext cx="990600" cy="15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b="9578"/>
          <a:stretch/>
        </p:blipFill>
        <p:spPr bwMode="auto">
          <a:xfrm>
            <a:off x="4428836" y="4722623"/>
            <a:ext cx="3276600" cy="174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447800"/>
            <a:ext cx="8888413" cy="3886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NCCA was asked to evaluate the use of the Weibull curve, instead of the commonly used Rayleigh curve, as a tool for </a:t>
            </a:r>
            <a:r>
              <a:rPr lang="en-US" b="1" dirty="0"/>
              <a:t>early R&amp;D project </a:t>
            </a:r>
            <a:r>
              <a:rPr lang="en-US" dirty="0"/>
              <a:t>estimating</a:t>
            </a:r>
          </a:p>
          <a:p>
            <a:pPr>
              <a:lnSpc>
                <a:spcPct val="110000"/>
              </a:lnSpc>
            </a:pPr>
            <a:r>
              <a:rPr lang="en-US" dirty="0"/>
              <a:t>Our review highlighted some potential pitfalls when using the Weibull for </a:t>
            </a:r>
            <a:r>
              <a:rPr lang="en-US" b="1" dirty="0"/>
              <a:t>predictive purposes </a:t>
            </a:r>
            <a:r>
              <a:rPr lang="en-US" dirty="0"/>
              <a:t>with small data sets</a:t>
            </a:r>
          </a:p>
          <a:p>
            <a:pPr>
              <a:lnSpc>
                <a:spcPct val="110000"/>
              </a:lnSpc>
            </a:pPr>
            <a:r>
              <a:rPr lang="en-US" dirty="0"/>
              <a:t>Results are relevant to other modeling problems in the cost estimating domain</a:t>
            </a:r>
          </a:p>
        </p:txBody>
      </p:sp>
    </p:spTree>
    <p:extLst>
      <p:ext uri="{BB962C8B-B14F-4D97-AF65-F5344CB8AC3E}">
        <p14:creationId xmlns:p14="http://schemas.microsoft.com/office/powerpoint/2010/main" val="263330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Phasing Curves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4093"/>
            <a:ext cx="6910387" cy="47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4091"/>
            <a:ext cx="6910386" cy="47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6800" y="1905000"/>
            <a:ext cx="3962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Functions that give cost, hours, or effort as a function of time elapsed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826603"/>
            <a:ext cx="3962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Allows for a forecast of effort and schedule to-go by fitting the chosen function to actuals to-date (by period)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969603"/>
            <a:ext cx="3962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Useful when estimating cost or schedule independent of Program Manager projections</a:t>
            </a:r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609600" y="2197388"/>
            <a:ext cx="4267200" cy="14602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4114800" y="2197388"/>
            <a:ext cx="762000" cy="3670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1"/>
          </p:cNvCxnSpPr>
          <p:nvPr/>
        </p:nvCxnSpPr>
        <p:spPr>
          <a:xfrm flipH="1" flipV="1">
            <a:off x="3124200" y="2489775"/>
            <a:ext cx="1752600" cy="7523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1"/>
          </p:cNvCxnSpPr>
          <p:nvPr/>
        </p:nvCxnSpPr>
        <p:spPr>
          <a:xfrm flipH="1">
            <a:off x="3581400" y="3242102"/>
            <a:ext cx="1295400" cy="10250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Weibull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4572000" cy="46021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</a:rPr>
                      <m:t>𝑓</m:t>
                    </m:r>
                    <m:r>
                      <a:rPr lang="en-US" sz="160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𝑡</m:t>
                    </m:r>
                    <m:r>
                      <a:rPr lang="en-US" sz="1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i="1" dirty="0"/>
                  <a:t>=</a:t>
                </a:r>
                <a:r>
                  <a:rPr lang="en-US" sz="1600" i="1" dirty="0">
                    <a:latin typeface="Cambria Math"/>
                  </a:rPr>
                  <a:t>d*(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𝜅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𝜅</m:t>
                        </m:r>
                        <m:r>
                          <a:rPr lang="en-US" sz="1600" i="1">
                            <a:latin typeface="Cambria Math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US" sz="16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𝜅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sz="1600" i="1" dirty="0">
                    <a:latin typeface="Cambria Math"/>
                  </a:rPr>
                  <a:t> ) </a:t>
                </a:r>
              </a:p>
              <a:p>
                <a:r>
                  <a:rPr lang="en-US" sz="1600" i="1" dirty="0"/>
                  <a:t>x </a:t>
                </a:r>
                <a:r>
                  <a:rPr lang="en-US" sz="1600" dirty="0"/>
                  <a:t>≥μ;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&gt;0  </a:t>
                </a:r>
              </a:p>
              <a:p>
                <a:pPr lvl="1"/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sz="1400" dirty="0"/>
                  <a:t>): shape</a:t>
                </a:r>
              </a:p>
              <a:p>
                <a:pPr lvl="1"/>
                <a:r>
                  <a:rPr lang="en-US" sz="1400" dirty="0"/>
                  <a:t>(μ): location (</a:t>
                </a:r>
                <a:r>
                  <a:rPr lang="en-US" sz="1400" u="sng" dirty="0"/>
                  <a:t>usually set to 0</a:t>
                </a:r>
                <a:r>
                  <a:rPr lang="en-US" sz="1400" dirty="0"/>
                  <a:t>)</a:t>
                </a:r>
              </a:p>
              <a:p>
                <a:pPr lvl="1"/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sz="1400" dirty="0"/>
                  <a:t>): scale</a:t>
                </a:r>
              </a:p>
              <a:p>
                <a:pPr lvl="1"/>
                <a:r>
                  <a:rPr lang="en-US" sz="1400" dirty="0"/>
                  <a:t>(d): cost scalar</a:t>
                </a:r>
              </a:p>
              <a:p>
                <a:pPr lvl="1"/>
                <a:endParaRPr lang="en-US" sz="1400" dirty="0"/>
              </a:p>
              <a:p>
                <a:r>
                  <a:rPr lang="en-US" sz="1400" dirty="0"/>
                  <a:t>Three parameters result in a function that is extremely flexible (like Gumby)</a:t>
                </a:r>
              </a:p>
              <a:p>
                <a:pPr lvl="1"/>
                <a:r>
                  <a:rPr lang="en-US" sz="1100" dirty="0"/>
                  <a:t>Pro: Can fit wide range of projects</a:t>
                </a:r>
              </a:p>
              <a:p>
                <a:pPr lvl="1"/>
                <a:r>
                  <a:rPr lang="en-US" sz="1100" dirty="0"/>
                  <a:t>Con: 30-45 data points required to avoid overfitting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4572000" cy="4602163"/>
              </a:xfrm>
              <a:blipFill rotWithShape="1">
                <a:blip r:embed="rId3"/>
                <a:stretch>
                  <a:fillRect l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robability distribution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371600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um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479131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1066800" y="6172200"/>
            <a:ext cx="7010400" cy="5953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popular solution is to use the Rayleigh function, a degenerate of the Weibull</a:t>
            </a:r>
          </a:p>
        </p:txBody>
      </p:sp>
    </p:spTree>
    <p:extLst>
      <p:ext uri="{BB962C8B-B14F-4D97-AF65-F5344CB8AC3E}">
        <p14:creationId xmlns:p14="http://schemas.microsoft.com/office/powerpoint/2010/main" val="36932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of the Weibull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326810"/>
            <a:ext cx="7348537" cy="50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172200" y="1676400"/>
            <a:ext cx="2133600" cy="1477328"/>
            <a:chOff x="5181600" y="2981234"/>
            <a:chExt cx="2133600" cy="1477328"/>
          </a:xfrm>
          <a:noFill/>
        </p:grpSpPr>
        <p:cxnSp>
          <p:nvCxnSpPr>
            <p:cNvPr id="56" name="Straight Connector 55"/>
            <p:cNvCxnSpPr/>
            <p:nvPr/>
          </p:nvCxnSpPr>
          <p:spPr>
            <a:xfrm>
              <a:off x="5181600" y="3200400"/>
              <a:ext cx="457200" cy="0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81600" y="3476367"/>
              <a:ext cx="457200" cy="0"/>
            </a:xfrm>
            <a:prstGeom prst="line">
              <a:avLst/>
            </a:prstGeom>
            <a:grp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81600" y="3733800"/>
              <a:ext cx="457200" cy="0"/>
            </a:xfrm>
            <a:prstGeom prst="line">
              <a:avLst/>
            </a:prstGeom>
            <a:grpFill/>
            <a:ln w="2540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181600" y="4008779"/>
              <a:ext cx="457200" cy="0"/>
            </a:xfrm>
            <a:prstGeom prst="line">
              <a:avLst/>
            </a:prstGeom>
            <a:grpFill/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181600" y="4276634"/>
              <a:ext cx="457200" cy="0"/>
            </a:xfrm>
            <a:prstGeom prst="line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715000" y="2981234"/>
                  <a:ext cx="1600200" cy="14773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/>
                    <a:t>= 1, k = 0.5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/>
                    <a:t>= 1, k = 1.0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/>
                    <a:t>= 1, k = 1.5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a14:m>
                  <a:r>
                    <a:rPr lang="en-US" dirty="0"/>
                    <a:t> = 1, k = 2.0</a:t>
                  </a: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/>
                    <a:t>= 1, k = 5.0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981234"/>
                  <a:ext cx="1600200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66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5181600" y="3856877"/>
            <a:ext cx="375227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At k = 2; Weibull is equal to Rayleigh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3733800" y="4026154"/>
            <a:ext cx="1447800" cy="545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1447800"/>
            <a:ext cx="504825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When a model is too complex for the data set</a:t>
            </a:r>
          </a:p>
          <a:p>
            <a:pPr>
              <a:spcAft>
                <a:spcPts val="2400"/>
              </a:spcAft>
            </a:pPr>
            <a:r>
              <a:rPr lang="en-US" dirty="0"/>
              <a:t>An </a:t>
            </a:r>
            <a:r>
              <a:rPr lang="en-US" dirty="0" err="1"/>
              <a:t>overfitted</a:t>
            </a:r>
            <a:r>
              <a:rPr lang="en-US" dirty="0"/>
              <a:t> model will poorly predict performance outside training data set</a:t>
            </a:r>
          </a:p>
          <a:p>
            <a:pPr>
              <a:spcAft>
                <a:spcPts val="2400"/>
              </a:spcAft>
            </a:pP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Rule of thumb: 10-15 data points per parameter</a:t>
            </a:r>
          </a:p>
          <a:p>
            <a:pPr>
              <a:spcAft>
                <a:spcPts val="2400"/>
              </a:spcAft>
            </a:pPr>
            <a:r>
              <a:rPr lang="en-US" dirty="0"/>
              <a:t>Defense R&amp;D projects rarely have 30-45 data points available</a:t>
            </a:r>
          </a:p>
          <a:p>
            <a:pPr>
              <a:spcAft>
                <a:spcPts val="2400"/>
              </a:spcAft>
            </a:pPr>
            <a:endParaRPr lang="en-US" dirty="0"/>
          </a:p>
          <a:p>
            <a:pPr>
              <a:spcAft>
                <a:spcPts val="2400"/>
              </a:spcAft>
            </a:pPr>
            <a:endParaRPr lang="en-US" dirty="0"/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530025"/>
            <a:ext cx="35740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Is a linear model (2 parameters) accurate with 3 or 4 data points?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3700" y="6044625"/>
            <a:ext cx="35867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Weibull model (with 3 parameters) requires a lot of data (30-45)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25" y="1320012"/>
            <a:ext cx="3875231" cy="27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24" y="4114800"/>
            <a:ext cx="387523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5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Overfitting: Part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9024" y="5101556"/>
            <a:ext cx="12954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1002" y="5101556"/>
            <a:ext cx="12954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points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00400" y="4961858"/>
            <a:ext cx="2743200" cy="600742"/>
          </a:xfrm>
          <a:prstGeom prst="rightArrow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Estimates change greatly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1589413"/>
            <a:ext cx="4567962" cy="34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05" y="1589413"/>
            <a:ext cx="4595995" cy="34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800" y="2289725"/>
            <a:ext cx="3352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Slopes and Y-intercepts change while R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is similar</a:t>
            </a:r>
          </a:p>
        </p:txBody>
      </p:sp>
      <p:cxnSp>
        <p:nvCxnSpPr>
          <p:cNvPr id="11" name="Straight Arrow Connector 10"/>
          <p:cNvCxnSpPr>
            <a:stCxn id="9" idx="0"/>
            <a:endCxn id="8" idx="5"/>
          </p:cNvCxnSpPr>
          <p:nvPr/>
        </p:nvCxnSpPr>
        <p:spPr>
          <a:xfrm flipH="1" flipV="1">
            <a:off x="1141085" y="1875249"/>
            <a:ext cx="2364115" cy="4144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5800" y="1680127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680127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58509" y="1717072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32764" y="1717072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0"/>
            <a:endCxn id="15" idx="3"/>
          </p:cNvCxnSpPr>
          <p:nvPr/>
        </p:nvCxnSpPr>
        <p:spPr>
          <a:xfrm flipV="1">
            <a:off x="3505200" y="1912194"/>
            <a:ext cx="1731424" cy="3775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14" idx="6"/>
          </p:cNvCxnSpPr>
          <p:nvPr/>
        </p:nvCxnSpPr>
        <p:spPr>
          <a:xfrm flipH="1" flipV="1">
            <a:off x="1905000" y="1794427"/>
            <a:ext cx="1600200" cy="4952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0"/>
            <a:endCxn id="16" idx="4"/>
          </p:cNvCxnSpPr>
          <p:nvPr/>
        </p:nvCxnSpPr>
        <p:spPr>
          <a:xfrm flipV="1">
            <a:off x="3505200" y="1945672"/>
            <a:ext cx="2594264" cy="3440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 Diagonal Corner Rectangle 27"/>
          <p:cNvSpPr/>
          <p:nvPr/>
        </p:nvSpPr>
        <p:spPr>
          <a:xfrm>
            <a:off x="1066800" y="6172200"/>
            <a:ext cx="7010400" cy="5953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Applying rule: linear model requires 20-30 points before parameter estimates will stabilize around the population mean</a:t>
            </a:r>
          </a:p>
        </p:txBody>
      </p:sp>
    </p:spTree>
    <p:extLst>
      <p:ext uri="{BB962C8B-B14F-4D97-AF65-F5344CB8AC3E}">
        <p14:creationId xmlns:p14="http://schemas.microsoft.com/office/powerpoint/2010/main" val="21251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 animBg="1"/>
      <p:bldP spid="9" grpId="0" animBg="1"/>
      <p:bldP spid="8" grpId="0" animBg="1"/>
      <p:bldP spid="8" grpId="1" animBg="1"/>
      <p:bldP spid="14" grpId="0" animBg="1"/>
      <p:bldP spid="15" grpId="0" animBg="1"/>
      <p:bldP spid="15" grpId="1" animBg="1"/>
      <p:bldP spid="1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Overfitting: Part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8321" y="5210175"/>
            <a:ext cx="12954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0300" y="5210175"/>
            <a:ext cx="12954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 points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00400" y="5062204"/>
            <a:ext cx="2743200" cy="600742"/>
          </a:xfrm>
          <a:prstGeom prst="rightArrow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Estimates stable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20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35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8800" y="2285998"/>
            <a:ext cx="33528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Similar Slopes and Y-intercepts</a:t>
            </a:r>
          </a:p>
        </p:txBody>
      </p:sp>
      <p:cxnSp>
        <p:nvCxnSpPr>
          <p:cNvPr id="12" name="Straight Arrow Connector 11"/>
          <p:cNvCxnSpPr>
            <a:stCxn id="11" idx="0"/>
            <a:endCxn id="13" idx="5"/>
          </p:cNvCxnSpPr>
          <p:nvPr/>
        </p:nvCxnSpPr>
        <p:spPr>
          <a:xfrm flipH="1" flipV="1">
            <a:off x="1106843" y="1952344"/>
            <a:ext cx="2398357" cy="3336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51558" y="1757222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67691" y="1757222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21300" y="1760693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1344" y="1757222"/>
            <a:ext cx="533400" cy="228600"/>
          </a:xfrm>
          <a:prstGeom prst="ellipse">
            <a:avLst/>
          </a:prstGeom>
          <a:noFill/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1" idx="0"/>
            <a:endCxn id="15" idx="3"/>
          </p:cNvCxnSpPr>
          <p:nvPr/>
        </p:nvCxnSpPr>
        <p:spPr>
          <a:xfrm flipV="1">
            <a:off x="3505200" y="1955815"/>
            <a:ext cx="1894215" cy="3301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14" idx="6"/>
          </p:cNvCxnSpPr>
          <p:nvPr/>
        </p:nvCxnSpPr>
        <p:spPr>
          <a:xfrm flipH="1" flipV="1">
            <a:off x="1801091" y="1871522"/>
            <a:ext cx="1704109" cy="4144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  <a:endCxn id="16" idx="4"/>
          </p:cNvCxnSpPr>
          <p:nvPr/>
        </p:nvCxnSpPr>
        <p:spPr>
          <a:xfrm flipV="1">
            <a:off x="3505200" y="1985822"/>
            <a:ext cx="2792844" cy="300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Diagonal Corner Rectangle 21"/>
          <p:cNvSpPr/>
          <p:nvPr/>
        </p:nvSpPr>
        <p:spPr>
          <a:xfrm>
            <a:off x="838200" y="6248400"/>
            <a:ext cx="7467600" cy="442912"/>
          </a:xfrm>
          <a:prstGeom prst="round2DiagRect">
            <a:avLst/>
          </a:prstGeom>
          <a:solidFill>
            <a:srgbClr val="0033CC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/>
              <a:t>Weibull model (with 4 parameters) requires a lot of data (40-60)</a:t>
            </a:r>
          </a:p>
        </p:txBody>
      </p:sp>
    </p:spTree>
    <p:extLst>
      <p:ext uri="{BB962C8B-B14F-4D97-AF65-F5344CB8AC3E}">
        <p14:creationId xmlns:p14="http://schemas.microsoft.com/office/powerpoint/2010/main" val="1171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22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28799</TotalTime>
  <Words>1062</Words>
  <Application>Microsoft Office PowerPoint</Application>
  <PresentationFormat>On-screen Show (4:3)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Cambria Math</vt:lpstr>
      <vt:lpstr>Times New Roman</vt:lpstr>
      <vt:lpstr>1_Default Design</vt:lpstr>
      <vt:lpstr>Default Design</vt:lpstr>
      <vt:lpstr>PowerPoint Presentation</vt:lpstr>
      <vt:lpstr>Overview</vt:lpstr>
      <vt:lpstr>Motivation</vt:lpstr>
      <vt:lpstr>Parametric Phasing Curves</vt:lpstr>
      <vt:lpstr>Weibull Distribution</vt:lpstr>
      <vt:lpstr>Flexibility of the Weibull Curve</vt:lpstr>
      <vt:lpstr>Overfitting</vt:lpstr>
      <vt:lpstr>Overfitting: Part 2</vt:lpstr>
      <vt:lpstr>Overfitting: Part 3</vt:lpstr>
      <vt:lpstr>Overfitting: Part 4</vt:lpstr>
      <vt:lpstr>Overfitting: Solutions</vt:lpstr>
      <vt:lpstr>The Rayleigh Curve</vt:lpstr>
      <vt:lpstr>Rayleigh Model</vt:lpstr>
      <vt:lpstr>Rayleigh vs. Weibull</vt:lpstr>
      <vt:lpstr>The Problem</vt:lpstr>
      <vt:lpstr>Possible Solution</vt:lpstr>
      <vt:lpstr>Air Force Institute of Technology (AFIT) Weibull Model</vt:lpstr>
      <vt:lpstr>AFIT Model: Results</vt:lpstr>
      <vt:lpstr>NCCA Evaluation Criteria</vt:lpstr>
      <vt:lpstr>Summary</vt:lpstr>
      <vt:lpstr>Future Study</vt:lpstr>
      <vt:lpstr>Questions?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SCP Process Summary</dc:title>
  <dc:creator>john.mccrillis</dc:creator>
  <cp:lastModifiedBy>Kevin Coonce</cp:lastModifiedBy>
  <cp:revision>631</cp:revision>
  <cp:lastPrinted>2017-05-17T19:36:12Z</cp:lastPrinted>
  <dcterms:created xsi:type="dcterms:W3CDTF">2010-02-22T22:37:40Z</dcterms:created>
  <dcterms:modified xsi:type="dcterms:W3CDTF">2017-05-26T20:46:44Z</dcterms:modified>
</cp:coreProperties>
</file>