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59" r:id="rId1"/>
    <p:sldMasterId id="2147483862" r:id="rId2"/>
    <p:sldMasterId id="2147483892" r:id="rId3"/>
  </p:sldMasterIdLst>
  <p:notesMasterIdLst>
    <p:notesMasterId r:id="rId27"/>
  </p:notesMasterIdLst>
  <p:handoutMasterIdLst>
    <p:handoutMasterId r:id="rId28"/>
  </p:handoutMasterIdLst>
  <p:sldIdLst>
    <p:sldId id="356" r:id="rId4"/>
    <p:sldId id="377" r:id="rId5"/>
    <p:sldId id="378" r:id="rId6"/>
    <p:sldId id="437" r:id="rId7"/>
    <p:sldId id="386" r:id="rId8"/>
    <p:sldId id="414" r:id="rId9"/>
    <p:sldId id="416" r:id="rId10"/>
    <p:sldId id="426" r:id="rId11"/>
    <p:sldId id="425" r:id="rId12"/>
    <p:sldId id="417" r:id="rId13"/>
    <p:sldId id="433" r:id="rId14"/>
    <p:sldId id="434" r:id="rId15"/>
    <p:sldId id="435" r:id="rId16"/>
    <p:sldId id="430" r:id="rId17"/>
    <p:sldId id="431" r:id="rId18"/>
    <p:sldId id="440" r:id="rId19"/>
    <p:sldId id="439" r:id="rId20"/>
    <p:sldId id="354" r:id="rId21"/>
    <p:sldId id="401" r:id="rId22"/>
    <p:sldId id="404" r:id="rId23"/>
    <p:sldId id="438" r:id="rId24"/>
    <p:sldId id="413" r:id="rId25"/>
    <p:sldId id="429" r:id="rId2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00A44A"/>
    <a:srgbClr val="960000"/>
    <a:srgbClr val="FFFFCC"/>
    <a:srgbClr val="00008E"/>
    <a:srgbClr val="000099"/>
    <a:srgbClr val="72AE73"/>
    <a:srgbClr val="008000"/>
    <a:srgbClr val="126388"/>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148" autoAdjust="0"/>
  </p:normalViewPr>
  <p:slideViewPr>
    <p:cSldViewPr showGuides="1">
      <p:cViewPr>
        <p:scale>
          <a:sx n="110" d="100"/>
          <a:sy n="110" d="100"/>
        </p:scale>
        <p:origin x="-1824" y="30"/>
      </p:cViewPr>
      <p:guideLst>
        <p:guide orient="horz" pos="2160"/>
        <p:guide pos="2880"/>
      </p:guideLst>
    </p:cSldViewPr>
  </p:slideViewPr>
  <p:outlineViewPr>
    <p:cViewPr>
      <p:scale>
        <a:sx n="33" d="100"/>
        <a:sy n="33" d="100"/>
      </p:scale>
      <p:origin x="0" y="7386"/>
    </p:cViewPr>
  </p:outlineViewPr>
  <p:notesTextViewPr>
    <p:cViewPr>
      <p:scale>
        <a:sx n="100" d="100"/>
        <a:sy n="100" d="100"/>
      </p:scale>
      <p:origin x="0" y="0"/>
    </p:cViewPr>
  </p:notesTextViewPr>
  <p:sorterViewPr>
    <p:cViewPr>
      <p:scale>
        <a:sx n="60" d="100"/>
        <a:sy n="60" d="100"/>
      </p:scale>
      <p:origin x="0" y="0"/>
    </p:cViewPr>
  </p:sorterViewPr>
  <p:notesViewPr>
    <p:cSldViewPr showGuides="1">
      <p:cViewPr varScale="1">
        <p:scale>
          <a:sx n="84" d="100"/>
          <a:sy n="84" d="100"/>
        </p:scale>
        <p:origin x="-3090"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5.5836665108848993E-2"/>
          <c:y val="2.3454048205806335E-2"/>
          <c:w val="0.92118210615180351"/>
          <c:h val="0.76573060046883457"/>
        </c:manualLayout>
      </c:layout>
      <c:barChart>
        <c:barDir val="col"/>
        <c:grouping val="clustered"/>
        <c:varyColors val="0"/>
        <c:ser>
          <c:idx val="0"/>
          <c:order val="0"/>
          <c:tx>
            <c:strRef>
              <c:f>Sheet1!$A$2</c:f>
              <c:strCache>
                <c:ptCount val="1"/>
                <c:pt idx="0">
                  <c:v>Total Records (e.g., CSCIs)</c:v>
                </c:pt>
              </c:strCache>
            </c:strRef>
          </c:tx>
          <c:invertIfNegative val="0"/>
          <c:dLbls>
            <c:dLbl>
              <c:idx val="6"/>
              <c:layout>
                <c:manualLayout>
                  <c:x val="-1.5320819159565006E-3"/>
                  <c:y val="1.145038167938931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Sheet1!$B$1:$F$1</c:f>
              <c:strCache>
                <c:ptCount val="5"/>
                <c:pt idx="0">
                  <c:v>14-Apr
Prior to SURF</c:v>
                </c:pt>
                <c:pt idx="1">
                  <c:v>15-Apr</c:v>
                </c:pt>
                <c:pt idx="2">
                  <c:v>16-Dec</c:v>
                </c:pt>
                <c:pt idx="3">
                  <c:v>17-Jun</c:v>
                </c:pt>
                <c:pt idx="4">
                  <c:v>17-Oct</c:v>
                </c:pt>
              </c:strCache>
            </c:strRef>
          </c:cat>
          <c:val>
            <c:numRef>
              <c:f>Sheet1!$B$2:$F$2</c:f>
              <c:numCache>
                <c:formatCode>General</c:formatCode>
                <c:ptCount val="5"/>
                <c:pt idx="0">
                  <c:v>1151</c:v>
                </c:pt>
                <c:pt idx="1">
                  <c:v>1380</c:v>
                </c:pt>
                <c:pt idx="2">
                  <c:v>2014</c:v>
                </c:pt>
                <c:pt idx="3">
                  <c:v>2110</c:v>
                </c:pt>
                <c:pt idx="4">
                  <c:v>2274</c:v>
                </c:pt>
              </c:numCache>
            </c:numRef>
          </c:val>
        </c:ser>
        <c:ser>
          <c:idx val="1"/>
          <c:order val="1"/>
          <c:tx>
            <c:strRef>
              <c:f>Sheet1!$A$3</c:f>
              <c:strCache>
                <c:ptCount val="1"/>
                <c:pt idx="0">
                  <c:v>Actuals considered for analysis (e.g., “Good”)</c:v>
                </c:pt>
              </c:strCache>
            </c:strRef>
          </c:tx>
          <c:spPr>
            <a:solidFill>
              <a:srgbClr val="00B050"/>
            </a:solidFill>
          </c:spPr>
          <c:invertIfNegative val="0"/>
          <c:cat>
            <c:strRef>
              <c:f>Sheet1!$B$1:$F$1</c:f>
              <c:strCache>
                <c:ptCount val="5"/>
                <c:pt idx="0">
                  <c:v>14-Apr
Prior to SURF</c:v>
                </c:pt>
                <c:pt idx="1">
                  <c:v>15-Apr</c:v>
                </c:pt>
                <c:pt idx="2">
                  <c:v>16-Dec</c:v>
                </c:pt>
                <c:pt idx="3">
                  <c:v>17-Jun</c:v>
                </c:pt>
                <c:pt idx="4">
                  <c:v>17-Oct</c:v>
                </c:pt>
              </c:strCache>
            </c:strRef>
          </c:cat>
          <c:val>
            <c:numRef>
              <c:f>Sheet1!$B$3:$F$3</c:f>
              <c:numCache>
                <c:formatCode>General</c:formatCode>
                <c:ptCount val="5"/>
                <c:pt idx="0">
                  <c:v>403</c:v>
                </c:pt>
                <c:pt idx="1">
                  <c:v>682</c:v>
                </c:pt>
                <c:pt idx="2">
                  <c:v>829</c:v>
                </c:pt>
                <c:pt idx="3">
                  <c:v>974</c:v>
                </c:pt>
                <c:pt idx="4">
                  <c:v>992</c:v>
                </c:pt>
              </c:numCache>
            </c:numRef>
          </c:val>
        </c:ser>
        <c:dLbls>
          <c:showLegendKey val="0"/>
          <c:showVal val="1"/>
          <c:showCatName val="0"/>
          <c:showSerName val="0"/>
          <c:showPercent val="0"/>
          <c:showBubbleSize val="0"/>
        </c:dLbls>
        <c:gapWidth val="75"/>
        <c:axId val="254546304"/>
        <c:axId val="254548608"/>
      </c:barChart>
      <c:catAx>
        <c:axId val="254546304"/>
        <c:scaling>
          <c:orientation val="minMax"/>
        </c:scaling>
        <c:delete val="0"/>
        <c:axPos val="b"/>
        <c:majorTickMark val="none"/>
        <c:minorTickMark val="none"/>
        <c:tickLblPos val="nextTo"/>
        <c:crossAx val="254548608"/>
        <c:crosses val="autoZero"/>
        <c:auto val="1"/>
        <c:lblAlgn val="ctr"/>
        <c:lblOffset val="100"/>
        <c:noMultiLvlLbl val="0"/>
      </c:catAx>
      <c:valAx>
        <c:axId val="254548608"/>
        <c:scaling>
          <c:orientation val="minMax"/>
        </c:scaling>
        <c:delete val="0"/>
        <c:axPos val="l"/>
        <c:numFmt formatCode="General" sourceLinked="1"/>
        <c:majorTickMark val="none"/>
        <c:minorTickMark val="none"/>
        <c:tickLblPos val="nextTo"/>
        <c:crossAx val="254546304"/>
        <c:crosses val="autoZero"/>
        <c:crossBetween val="between"/>
      </c:valAx>
      <c:spPr>
        <a:ln>
          <a:solidFill>
            <a:schemeClr val="bg1">
              <a:lumMod val="50000"/>
            </a:schemeClr>
          </a:solidFill>
        </a:ln>
      </c:spPr>
    </c:plotArea>
    <c:legend>
      <c:legendPos val="r"/>
      <c:layout>
        <c:manualLayout>
          <c:xMode val="edge"/>
          <c:yMode val="edge"/>
          <c:x val="7.1794323672692298E-2"/>
          <c:y val="0.85732787401574806"/>
          <c:w val="0.91901318483156869"/>
          <c:h val="0.14267212598425197"/>
        </c:manualLayout>
      </c:layout>
      <c:overlay val="1"/>
    </c:legend>
    <c:plotVisOnly val="1"/>
    <c:dispBlanksAs val="gap"/>
    <c:showDLblsOverMax val="0"/>
  </c:chart>
  <c:spPr>
    <a:ln>
      <a:solidFill>
        <a:schemeClr val="accent6">
          <a:lumMod val="50000"/>
        </a:schemeClr>
      </a:solidFill>
    </a:ln>
  </c:spPr>
  <c:txPr>
    <a:bodyPr/>
    <a:lstStyle/>
    <a:p>
      <a:pPr>
        <a:defRPr sz="11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AB6E-6F09-41DE-AB3C-6B4279A11659}"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74E2F80F-D8A4-435F-9F92-7AD60212D964}">
      <dgm:prSet phldrT="[Text]"/>
      <dgm:spPr>
        <a:ln>
          <a:solidFill>
            <a:srgbClr val="051231"/>
          </a:solidFill>
        </a:ln>
      </dgm:spPr>
      <dgm:t>
        <a:bodyPr/>
        <a:lstStyle/>
        <a:p>
          <a:r>
            <a:rPr lang="en-US" dirty="0" smtClean="0"/>
            <a:t>DCARC: Step 1</a:t>
          </a:r>
          <a:endParaRPr lang="en-US" dirty="0"/>
        </a:p>
      </dgm:t>
    </dgm:pt>
    <dgm:pt modelId="{8B22A0AA-BB90-47C0-B423-C2382899672C}" type="parTrans" cxnId="{36485A3A-B548-4A6D-9D1C-4C1BC39010B1}">
      <dgm:prSet/>
      <dgm:spPr/>
      <dgm:t>
        <a:bodyPr/>
        <a:lstStyle/>
        <a:p>
          <a:endParaRPr lang="en-US"/>
        </a:p>
      </dgm:t>
    </dgm:pt>
    <dgm:pt modelId="{2F4A6511-E9FF-40CC-8269-FC2AB331B5BA}" type="sibTrans" cxnId="{36485A3A-B548-4A6D-9D1C-4C1BC39010B1}">
      <dgm:prSet/>
      <dgm:spPr/>
      <dgm:t>
        <a:bodyPr/>
        <a:lstStyle/>
        <a:p>
          <a:endParaRPr lang="en-US"/>
        </a:p>
      </dgm:t>
    </dgm:pt>
    <dgm:pt modelId="{88963F88-137A-4505-80E9-08C0A1B652DA}">
      <dgm:prSet phldrT="[Text]"/>
      <dgm:spPr>
        <a:ln>
          <a:solidFill>
            <a:schemeClr val="bg1">
              <a:lumMod val="50000"/>
            </a:schemeClr>
          </a:solidFill>
        </a:ln>
      </dgm:spPr>
      <dgm:t>
        <a:bodyPr/>
        <a:lstStyle/>
        <a:p>
          <a:r>
            <a:rPr lang="en-US" dirty="0" smtClean="0"/>
            <a:t>SURF: Step 1</a:t>
          </a:r>
        </a:p>
      </dgm:t>
    </dgm:pt>
    <dgm:pt modelId="{340C2C85-F39F-4AB8-B66A-F68225C7AE98}" type="parTrans" cxnId="{2B94A28C-D799-4ED2-B638-F4742A6E1085}">
      <dgm:prSet/>
      <dgm:spPr/>
      <dgm:t>
        <a:bodyPr/>
        <a:lstStyle/>
        <a:p>
          <a:endParaRPr lang="en-US"/>
        </a:p>
      </dgm:t>
    </dgm:pt>
    <dgm:pt modelId="{BC91BD74-F35C-4B78-9096-D44FA2C1354A}" type="sibTrans" cxnId="{2B94A28C-D799-4ED2-B638-F4742A6E1085}">
      <dgm:prSet/>
      <dgm:spPr/>
      <dgm:t>
        <a:bodyPr/>
        <a:lstStyle/>
        <a:p>
          <a:endParaRPr lang="en-US"/>
        </a:p>
      </dgm:t>
    </dgm:pt>
    <dgm:pt modelId="{7E4EAF9B-C30B-4C14-8643-0D7901E6D546}">
      <dgm:prSet phldrT="[Text]"/>
      <dgm:spPr>
        <a:ln>
          <a:solidFill>
            <a:srgbClr val="051231"/>
          </a:solidFill>
        </a:ln>
      </dgm:spPr>
      <dgm:t>
        <a:bodyPr/>
        <a:lstStyle/>
        <a:p>
          <a:r>
            <a:rPr lang="en-US" dirty="0" smtClean="0"/>
            <a:t>SRDR status list sent to SURF Team Coordinator</a:t>
          </a:r>
          <a:endParaRPr lang="en-US" dirty="0"/>
        </a:p>
      </dgm:t>
    </dgm:pt>
    <dgm:pt modelId="{FC0779C4-574F-4145-8480-378ADB439F86}" type="parTrans" cxnId="{CD7A3975-B0C5-4C1E-8E67-26BD1E95BB94}">
      <dgm:prSet/>
      <dgm:spPr/>
      <dgm:t>
        <a:bodyPr/>
        <a:lstStyle/>
        <a:p>
          <a:endParaRPr lang="en-US"/>
        </a:p>
      </dgm:t>
    </dgm:pt>
    <dgm:pt modelId="{4419B3ED-3B5E-4B03-B93F-7F7D03FED79E}" type="sibTrans" cxnId="{CD7A3975-B0C5-4C1E-8E67-26BD1E95BB94}">
      <dgm:prSet/>
      <dgm:spPr/>
      <dgm:t>
        <a:bodyPr/>
        <a:lstStyle/>
        <a:p>
          <a:endParaRPr lang="en-US"/>
        </a:p>
      </dgm:t>
    </dgm:pt>
    <dgm:pt modelId="{97A66F02-0AB2-4CDB-A7B6-D23131E4A400}">
      <dgm:prSet phldrT="[Text]"/>
      <dgm:spPr>
        <a:ln>
          <a:solidFill>
            <a:schemeClr val="bg1">
              <a:lumMod val="50000"/>
            </a:schemeClr>
          </a:solidFill>
        </a:ln>
      </dgm:spPr>
      <dgm:t>
        <a:bodyPr/>
        <a:lstStyle/>
        <a:p>
          <a:r>
            <a:rPr lang="en-US" dirty="0" smtClean="0"/>
            <a:t>SRDR status list distributed to Primary and Secondary POCs</a:t>
          </a:r>
        </a:p>
      </dgm:t>
    </dgm:pt>
    <dgm:pt modelId="{9C1B49AF-387C-4E15-A7A0-EBC69C32EA1B}" type="parTrans" cxnId="{0040EC54-FCBC-453A-8076-91D4CB77F3EA}">
      <dgm:prSet/>
      <dgm:spPr/>
      <dgm:t>
        <a:bodyPr/>
        <a:lstStyle/>
        <a:p>
          <a:endParaRPr lang="en-US"/>
        </a:p>
      </dgm:t>
    </dgm:pt>
    <dgm:pt modelId="{FB0735AC-939A-45CE-BEE7-787D8256451C}" type="sibTrans" cxnId="{0040EC54-FCBC-453A-8076-91D4CB77F3EA}">
      <dgm:prSet/>
      <dgm:spPr/>
      <dgm:t>
        <a:bodyPr/>
        <a:lstStyle/>
        <a:p>
          <a:endParaRPr lang="en-US"/>
        </a:p>
      </dgm:t>
    </dgm:pt>
    <dgm:pt modelId="{0F012602-955E-44D6-BF4B-2D3649607AAC}">
      <dgm:prSet phldrT="[Text]"/>
      <dgm:spPr>
        <a:ln>
          <a:solidFill>
            <a:schemeClr val="bg1">
              <a:lumMod val="50000"/>
            </a:schemeClr>
          </a:solidFill>
        </a:ln>
      </dgm:spPr>
      <dgm:t>
        <a:bodyPr/>
        <a:lstStyle/>
        <a:p>
          <a:r>
            <a:rPr lang="en-US" dirty="0" smtClean="0"/>
            <a:t>SURF: Step 2</a:t>
          </a:r>
        </a:p>
      </dgm:t>
    </dgm:pt>
    <dgm:pt modelId="{C4F2FCC4-D399-4405-BC4C-5A9912172A55}" type="parTrans" cxnId="{F3DF1D1F-BD28-4009-BD8D-09A0265B339D}">
      <dgm:prSet/>
      <dgm:spPr/>
      <dgm:t>
        <a:bodyPr/>
        <a:lstStyle/>
        <a:p>
          <a:endParaRPr lang="en-US"/>
        </a:p>
      </dgm:t>
    </dgm:pt>
    <dgm:pt modelId="{27C0C3E1-8A16-430D-9774-D12F8F9D76E2}" type="sibTrans" cxnId="{F3DF1D1F-BD28-4009-BD8D-09A0265B339D}">
      <dgm:prSet/>
      <dgm:spPr/>
      <dgm:t>
        <a:bodyPr/>
        <a:lstStyle/>
        <a:p>
          <a:endParaRPr lang="en-US"/>
        </a:p>
      </dgm:t>
    </dgm:pt>
    <dgm:pt modelId="{ED6AC4E1-89AC-48FA-83FE-73844BDE804B}">
      <dgm:prSet phldrT="[Text]"/>
      <dgm:spPr>
        <a:ln>
          <a:solidFill>
            <a:schemeClr val="bg1">
              <a:lumMod val="50000"/>
            </a:schemeClr>
          </a:solidFill>
        </a:ln>
      </dgm:spPr>
      <dgm:t>
        <a:bodyPr/>
        <a:lstStyle/>
        <a:p>
          <a:r>
            <a:rPr lang="en-US" dirty="0" smtClean="0"/>
            <a:t>Conduct V&amp;V reviews by populating MS Excel question template</a:t>
          </a:r>
        </a:p>
      </dgm:t>
    </dgm:pt>
    <dgm:pt modelId="{2C351029-ADC2-49B4-8B8C-21CA3D524A76}" type="parTrans" cxnId="{BC0D4C84-96A4-4A9C-9ACE-ABE1B9E151F1}">
      <dgm:prSet/>
      <dgm:spPr/>
      <dgm:t>
        <a:bodyPr/>
        <a:lstStyle/>
        <a:p>
          <a:endParaRPr lang="en-US"/>
        </a:p>
      </dgm:t>
    </dgm:pt>
    <dgm:pt modelId="{0CF9B6D4-BB8C-45EF-B7ED-242B36F2D45C}" type="sibTrans" cxnId="{BC0D4C84-96A4-4A9C-9ACE-ABE1B9E151F1}">
      <dgm:prSet/>
      <dgm:spPr/>
      <dgm:t>
        <a:bodyPr/>
        <a:lstStyle/>
        <a:p>
          <a:endParaRPr lang="en-US"/>
        </a:p>
      </dgm:t>
    </dgm:pt>
    <dgm:pt modelId="{04B2685F-194B-4FD9-AE99-8043DCFDA773}">
      <dgm:prSet phldrT="[Text]"/>
      <dgm:spPr>
        <a:ln>
          <a:solidFill>
            <a:schemeClr val="bg1">
              <a:lumMod val="50000"/>
            </a:schemeClr>
          </a:solidFill>
        </a:ln>
      </dgm:spPr>
      <dgm:t>
        <a:bodyPr/>
        <a:lstStyle/>
        <a:p>
          <a:r>
            <a:rPr lang="en-US" dirty="0" smtClean="0"/>
            <a:t>SURF: Step 3</a:t>
          </a:r>
        </a:p>
      </dgm:t>
    </dgm:pt>
    <dgm:pt modelId="{8FCFAC44-F49C-44E3-A705-8D441631556C}" type="parTrans" cxnId="{93A6E8E6-F533-45BB-B1EF-24D6F59443C5}">
      <dgm:prSet/>
      <dgm:spPr/>
      <dgm:t>
        <a:bodyPr/>
        <a:lstStyle/>
        <a:p>
          <a:endParaRPr lang="en-US"/>
        </a:p>
      </dgm:t>
    </dgm:pt>
    <dgm:pt modelId="{73EF548F-B06D-411D-8061-DD2790148425}" type="sibTrans" cxnId="{93A6E8E6-F533-45BB-B1EF-24D6F59443C5}">
      <dgm:prSet/>
      <dgm:spPr/>
      <dgm:t>
        <a:bodyPr/>
        <a:lstStyle/>
        <a:p>
          <a:endParaRPr lang="en-US"/>
        </a:p>
      </dgm:t>
    </dgm:pt>
    <dgm:pt modelId="{66D9E2C8-EC11-4441-A853-3342366705EE}">
      <dgm:prSet phldrT="[Text]"/>
      <dgm:spPr>
        <a:ln>
          <a:solidFill>
            <a:schemeClr val="bg1">
              <a:lumMod val="50000"/>
            </a:schemeClr>
          </a:solidFill>
        </a:ln>
      </dgm:spPr>
      <dgm:t>
        <a:bodyPr/>
        <a:lstStyle/>
        <a:p>
          <a:r>
            <a:rPr lang="en-US" dirty="0" smtClean="0"/>
            <a:t>Provide completed V&amp;V question templates back to DCARC</a:t>
          </a:r>
        </a:p>
      </dgm:t>
    </dgm:pt>
    <dgm:pt modelId="{A88408E6-ABF1-4732-98B7-C520D5A2D952}" type="parTrans" cxnId="{77937229-BCB7-4796-A199-6E93CBC157E0}">
      <dgm:prSet/>
      <dgm:spPr/>
      <dgm:t>
        <a:bodyPr/>
        <a:lstStyle/>
        <a:p>
          <a:endParaRPr lang="en-US"/>
        </a:p>
      </dgm:t>
    </dgm:pt>
    <dgm:pt modelId="{CBAC1F8E-9677-49DA-B8DE-254438FAA587}" type="sibTrans" cxnId="{77937229-BCB7-4796-A199-6E93CBC157E0}">
      <dgm:prSet/>
      <dgm:spPr/>
      <dgm:t>
        <a:bodyPr/>
        <a:lstStyle/>
        <a:p>
          <a:endParaRPr lang="en-US"/>
        </a:p>
      </dgm:t>
    </dgm:pt>
    <dgm:pt modelId="{7C67C508-53BB-4912-98D3-A655CA628DF7}">
      <dgm:prSet phldrT="[Text]"/>
      <dgm:spPr>
        <a:ln>
          <a:solidFill>
            <a:srgbClr val="051231"/>
          </a:solidFill>
        </a:ln>
      </dgm:spPr>
      <dgm:t>
        <a:bodyPr/>
        <a:lstStyle/>
        <a:p>
          <a:r>
            <a:rPr lang="en-US" dirty="0" smtClean="0"/>
            <a:t>DCARC: Step 2</a:t>
          </a:r>
        </a:p>
      </dgm:t>
    </dgm:pt>
    <dgm:pt modelId="{A3C8F275-F505-4246-A062-0F9A7B78E94C}" type="parTrans" cxnId="{72F4E647-E975-421F-A5F1-87E732BFA4CF}">
      <dgm:prSet/>
      <dgm:spPr/>
      <dgm:t>
        <a:bodyPr/>
        <a:lstStyle/>
        <a:p>
          <a:endParaRPr lang="en-US"/>
        </a:p>
      </dgm:t>
    </dgm:pt>
    <dgm:pt modelId="{36E7D9AC-88DD-448F-9C45-44A01E9ED78B}" type="sibTrans" cxnId="{72F4E647-E975-421F-A5F1-87E732BFA4CF}">
      <dgm:prSet/>
      <dgm:spPr/>
      <dgm:t>
        <a:bodyPr/>
        <a:lstStyle/>
        <a:p>
          <a:endParaRPr lang="en-US"/>
        </a:p>
      </dgm:t>
    </dgm:pt>
    <dgm:pt modelId="{0E46EF94-8DCD-4E9C-817E-D1EC5EAAA965}">
      <dgm:prSet phldrT="[Text]"/>
      <dgm:spPr>
        <a:ln>
          <a:solidFill>
            <a:srgbClr val="051231"/>
          </a:solidFill>
        </a:ln>
      </dgm:spPr>
      <dgm:t>
        <a:bodyPr/>
        <a:lstStyle/>
        <a:p>
          <a:r>
            <a:rPr lang="en-US" dirty="0" smtClean="0"/>
            <a:t>Combine SURF and DCARC comments</a:t>
          </a:r>
        </a:p>
      </dgm:t>
    </dgm:pt>
    <dgm:pt modelId="{BC6E27AB-4413-4F76-B72C-9C105D326C69}" type="parTrans" cxnId="{83AEA062-3C21-434B-83DA-FADBC57F89A9}">
      <dgm:prSet/>
      <dgm:spPr/>
      <dgm:t>
        <a:bodyPr/>
        <a:lstStyle/>
        <a:p>
          <a:endParaRPr lang="en-US"/>
        </a:p>
      </dgm:t>
    </dgm:pt>
    <dgm:pt modelId="{DE52E9AC-30D8-4C8A-BB4B-FB9A51619ECB}" type="sibTrans" cxnId="{83AEA062-3C21-434B-83DA-FADBC57F89A9}">
      <dgm:prSet/>
      <dgm:spPr/>
      <dgm:t>
        <a:bodyPr/>
        <a:lstStyle/>
        <a:p>
          <a:endParaRPr lang="en-US"/>
        </a:p>
      </dgm:t>
    </dgm:pt>
    <dgm:pt modelId="{7B474E83-3074-4899-AE7F-3593A1877404}">
      <dgm:prSet phldrT="[Text]"/>
      <dgm:spPr>
        <a:ln>
          <a:solidFill>
            <a:srgbClr val="051231"/>
          </a:solidFill>
        </a:ln>
      </dgm:spPr>
      <dgm:t>
        <a:bodyPr/>
        <a:lstStyle/>
        <a:p>
          <a:r>
            <a:rPr lang="en-US" dirty="0" smtClean="0"/>
            <a:t>Coordinate comment resolution with submitting organization</a:t>
          </a:r>
        </a:p>
      </dgm:t>
    </dgm:pt>
    <dgm:pt modelId="{36CA2330-28AC-406F-9D3B-501B6B9037DD}" type="parTrans" cxnId="{C04272BD-1AD6-44E9-89A4-DD54C7F59C38}">
      <dgm:prSet/>
      <dgm:spPr/>
      <dgm:t>
        <a:bodyPr/>
        <a:lstStyle/>
        <a:p>
          <a:endParaRPr lang="en-US"/>
        </a:p>
      </dgm:t>
    </dgm:pt>
    <dgm:pt modelId="{00F162E3-3096-413E-B8CE-3B63553DD1FC}" type="sibTrans" cxnId="{C04272BD-1AD6-44E9-89A4-DD54C7F59C38}">
      <dgm:prSet/>
      <dgm:spPr/>
      <dgm:t>
        <a:bodyPr/>
        <a:lstStyle/>
        <a:p>
          <a:endParaRPr lang="en-US"/>
        </a:p>
      </dgm:t>
    </dgm:pt>
    <dgm:pt modelId="{CD807F3E-7187-4123-9604-C9E8D17AC5AB}">
      <dgm:prSet phldrT="[Text]" custT="1"/>
      <dgm:spPr>
        <a:ln>
          <a:solidFill>
            <a:schemeClr val="accent6">
              <a:lumMod val="60000"/>
              <a:lumOff val="40000"/>
            </a:schemeClr>
          </a:solidFill>
        </a:ln>
      </dgm:spPr>
      <dgm:t>
        <a:bodyPr/>
        <a:lstStyle/>
        <a:p>
          <a:r>
            <a:rPr lang="en-US" sz="1200" dirty="0" smtClean="0"/>
            <a:t>Database: Step 1</a:t>
          </a:r>
        </a:p>
      </dgm:t>
    </dgm:pt>
    <dgm:pt modelId="{ACBF5F88-CEAB-4B1A-A84E-C09B0F024666}" type="parTrans" cxnId="{D4D466D7-4564-4A94-B02A-2F3692D34131}">
      <dgm:prSet/>
      <dgm:spPr/>
      <dgm:t>
        <a:bodyPr/>
        <a:lstStyle/>
        <a:p>
          <a:endParaRPr lang="en-US"/>
        </a:p>
      </dgm:t>
    </dgm:pt>
    <dgm:pt modelId="{442B16B2-4EC5-4321-AF21-591AD965E36A}" type="sibTrans" cxnId="{D4D466D7-4564-4A94-B02A-2F3692D34131}">
      <dgm:prSet/>
      <dgm:spPr/>
      <dgm:t>
        <a:bodyPr/>
        <a:lstStyle/>
        <a:p>
          <a:endParaRPr lang="en-US"/>
        </a:p>
      </dgm:t>
    </dgm:pt>
    <dgm:pt modelId="{60447E89-FEE1-4DBF-8442-BDFA8D548101}">
      <dgm:prSet phldrT="[Text]"/>
      <dgm:spPr>
        <a:ln>
          <a:solidFill>
            <a:schemeClr val="accent6">
              <a:lumMod val="60000"/>
              <a:lumOff val="40000"/>
            </a:schemeClr>
          </a:solidFill>
        </a:ln>
      </dgm:spPr>
      <dgm:t>
        <a:bodyPr/>
        <a:lstStyle/>
        <a:p>
          <a:r>
            <a:rPr lang="en-US" sz="1000" dirty="0" smtClean="0"/>
            <a:t>Adjudicated SRDR sent to NAVAIR 4.2 for data entry into DACIMs dataset</a:t>
          </a:r>
        </a:p>
      </dgm:t>
    </dgm:pt>
    <dgm:pt modelId="{8BB8FF18-43AB-43CA-8E7A-00ABE3C6C06D}" type="parTrans" cxnId="{79522729-70FE-4463-88ED-879A86B8390C}">
      <dgm:prSet/>
      <dgm:spPr/>
      <dgm:t>
        <a:bodyPr/>
        <a:lstStyle/>
        <a:p>
          <a:endParaRPr lang="en-US"/>
        </a:p>
      </dgm:t>
    </dgm:pt>
    <dgm:pt modelId="{C238F79E-7B2F-4FF0-A674-958FB5AE24C0}" type="sibTrans" cxnId="{79522729-70FE-4463-88ED-879A86B8390C}">
      <dgm:prSet/>
      <dgm:spPr/>
      <dgm:t>
        <a:bodyPr/>
        <a:lstStyle/>
        <a:p>
          <a:endParaRPr lang="en-US"/>
        </a:p>
      </dgm:t>
    </dgm:pt>
    <dgm:pt modelId="{C6EF16F9-6A9D-40F4-BB85-EB5D766B3D67}">
      <dgm:prSet phldrT="[Text]"/>
      <dgm:spPr>
        <a:ln>
          <a:solidFill>
            <a:schemeClr val="accent6">
              <a:lumMod val="60000"/>
              <a:lumOff val="40000"/>
            </a:schemeClr>
          </a:solidFill>
        </a:ln>
      </dgm:spPr>
      <dgm:t>
        <a:bodyPr/>
        <a:lstStyle/>
        <a:p>
          <a:r>
            <a:rPr lang="en-US" sz="1000" dirty="0" smtClean="0"/>
            <a:t>Note: Future database(s) will be hosted via CADE</a:t>
          </a:r>
        </a:p>
      </dgm:t>
    </dgm:pt>
    <dgm:pt modelId="{F59F1313-D13E-43A5-9858-3054ED60ACC5}" type="parTrans" cxnId="{CAF1553E-6916-4E44-9878-7730DD0E4A01}">
      <dgm:prSet/>
      <dgm:spPr/>
      <dgm:t>
        <a:bodyPr/>
        <a:lstStyle/>
        <a:p>
          <a:endParaRPr lang="en-US"/>
        </a:p>
      </dgm:t>
    </dgm:pt>
    <dgm:pt modelId="{0313AEFC-233F-4D94-8C42-1A80B472BB4D}" type="sibTrans" cxnId="{CAF1553E-6916-4E44-9878-7730DD0E4A01}">
      <dgm:prSet/>
      <dgm:spPr/>
      <dgm:t>
        <a:bodyPr/>
        <a:lstStyle/>
        <a:p>
          <a:endParaRPr lang="en-US"/>
        </a:p>
      </dgm:t>
    </dgm:pt>
    <dgm:pt modelId="{A069A187-983A-4A01-8263-EC69AEE70800}" type="pres">
      <dgm:prSet presAssocID="{9FA7AB6E-6F09-41DE-AB3C-6B4279A11659}" presName="CompostProcess" presStyleCnt="0">
        <dgm:presLayoutVars>
          <dgm:dir/>
          <dgm:resizeHandles val="exact"/>
        </dgm:presLayoutVars>
      </dgm:prSet>
      <dgm:spPr/>
      <dgm:t>
        <a:bodyPr/>
        <a:lstStyle/>
        <a:p>
          <a:endParaRPr lang="en-US"/>
        </a:p>
      </dgm:t>
    </dgm:pt>
    <dgm:pt modelId="{F700C40A-2A4F-425B-B4BB-EC2A3C69FE6A}" type="pres">
      <dgm:prSet presAssocID="{9FA7AB6E-6F09-41DE-AB3C-6B4279A11659}" presName="arrow" presStyleLbl="bgShp" presStyleIdx="0" presStyleCnt="1" custScaleX="117647" custScaleY="78870" custLinFactNeighborX="0" custLinFactNeighborY="-4424"/>
      <dgm:spPr>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r="100000" b="100000"/>
          </a:path>
          <a:tileRect l="-100000" t="-100000"/>
        </a:gradFill>
        <a:ln w="28575">
          <a:solidFill>
            <a:srgbClr val="00B050"/>
          </a:solidFill>
        </a:ln>
      </dgm:spPr>
    </dgm:pt>
    <dgm:pt modelId="{458E9A8A-01B0-470B-A308-9753B58A7832}" type="pres">
      <dgm:prSet presAssocID="{9FA7AB6E-6F09-41DE-AB3C-6B4279A11659}" presName="linearProcess" presStyleCnt="0"/>
      <dgm:spPr/>
    </dgm:pt>
    <dgm:pt modelId="{CCC5D04C-372E-4B5D-973B-778B5601C042}" type="pres">
      <dgm:prSet presAssocID="{74E2F80F-D8A4-435F-9F92-7AD60212D964}" presName="textNode" presStyleLbl="node1" presStyleIdx="0" presStyleCnt="6">
        <dgm:presLayoutVars>
          <dgm:bulletEnabled val="1"/>
        </dgm:presLayoutVars>
      </dgm:prSet>
      <dgm:spPr/>
      <dgm:t>
        <a:bodyPr/>
        <a:lstStyle/>
        <a:p>
          <a:endParaRPr lang="en-US"/>
        </a:p>
      </dgm:t>
    </dgm:pt>
    <dgm:pt modelId="{7516CCD2-FB59-4F07-80F5-AA4E43CD60C3}" type="pres">
      <dgm:prSet presAssocID="{2F4A6511-E9FF-40CC-8269-FC2AB331B5BA}" presName="sibTrans" presStyleCnt="0"/>
      <dgm:spPr/>
    </dgm:pt>
    <dgm:pt modelId="{DFB6A656-050D-4D09-A4B2-1C0B8431DA4C}" type="pres">
      <dgm:prSet presAssocID="{88963F88-137A-4505-80E9-08C0A1B652DA}" presName="textNode" presStyleLbl="node1" presStyleIdx="1" presStyleCnt="6">
        <dgm:presLayoutVars>
          <dgm:bulletEnabled val="1"/>
        </dgm:presLayoutVars>
      </dgm:prSet>
      <dgm:spPr/>
      <dgm:t>
        <a:bodyPr/>
        <a:lstStyle/>
        <a:p>
          <a:endParaRPr lang="en-US"/>
        </a:p>
      </dgm:t>
    </dgm:pt>
    <dgm:pt modelId="{63F7A200-34E8-40A5-9C06-9FB17E400E5F}" type="pres">
      <dgm:prSet presAssocID="{BC91BD74-F35C-4B78-9096-D44FA2C1354A}" presName="sibTrans" presStyleCnt="0"/>
      <dgm:spPr/>
    </dgm:pt>
    <dgm:pt modelId="{79ECFFD3-67A7-4AEF-A068-8350E546F6F5}" type="pres">
      <dgm:prSet presAssocID="{0F012602-955E-44D6-BF4B-2D3649607AAC}" presName="textNode" presStyleLbl="node1" presStyleIdx="2" presStyleCnt="6">
        <dgm:presLayoutVars>
          <dgm:bulletEnabled val="1"/>
        </dgm:presLayoutVars>
      </dgm:prSet>
      <dgm:spPr/>
      <dgm:t>
        <a:bodyPr/>
        <a:lstStyle/>
        <a:p>
          <a:endParaRPr lang="en-US"/>
        </a:p>
      </dgm:t>
    </dgm:pt>
    <dgm:pt modelId="{BB34ABF0-118B-44D8-9CF6-B4BD1BD0BDFB}" type="pres">
      <dgm:prSet presAssocID="{27C0C3E1-8A16-430D-9774-D12F8F9D76E2}" presName="sibTrans" presStyleCnt="0"/>
      <dgm:spPr/>
    </dgm:pt>
    <dgm:pt modelId="{D1D9179D-0A4D-4778-A930-6FE9CC5D4DDD}" type="pres">
      <dgm:prSet presAssocID="{04B2685F-194B-4FD9-AE99-8043DCFDA773}" presName="textNode" presStyleLbl="node1" presStyleIdx="3" presStyleCnt="6">
        <dgm:presLayoutVars>
          <dgm:bulletEnabled val="1"/>
        </dgm:presLayoutVars>
      </dgm:prSet>
      <dgm:spPr/>
      <dgm:t>
        <a:bodyPr/>
        <a:lstStyle/>
        <a:p>
          <a:endParaRPr lang="en-US"/>
        </a:p>
      </dgm:t>
    </dgm:pt>
    <dgm:pt modelId="{3B3995E0-C974-444A-A804-48E60CC854A7}" type="pres">
      <dgm:prSet presAssocID="{73EF548F-B06D-411D-8061-DD2790148425}" presName="sibTrans" presStyleCnt="0"/>
      <dgm:spPr/>
    </dgm:pt>
    <dgm:pt modelId="{33E5CD7B-1588-4EAD-99F2-98FB1DCDA47F}" type="pres">
      <dgm:prSet presAssocID="{7C67C508-53BB-4912-98D3-A655CA628DF7}" presName="textNode" presStyleLbl="node1" presStyleIdx="4" presStyleCnt="6">
        <dgm:presLayoutVars>
          <dgm:bulletEnabled val="1"/>
        </dgm:presLayoutVars>
      </dgm:prSet>
      <dgm:spPr/>
      <dgm:t>
        <a:bodyPr/>
        <a:lstStyle/>
        <a:p>
          <a:endParaRPr lang="en-US"/>
        </a:p>
      </dgm:t>
    </dgm:pt>
    <dgm:pt modelId="{FD432BD2-523C-4219-801D-394AE168228E}" type="pres">
      <dgm:prSet presAssocID="{36E7D9AC-88DD-448F-9C45-44A01E9ED78B}" presName="sibTrans" presStyleCnt="0"/>
      <dgm:spPr/>
    </dgm:pt>
    <dgm:pt modelId="{F027E785-6AC3-4079-B80C-C4E0AACC4F4E}" type="pres">
      <dgm:prSet presAssocID="{CD807F3E-7187-4123-9604-C9E8D17AC5AB}" presName="textNode" presStyleLbl="node1" presStyleIdx="5" presStyleCnt="6">
        <dgm:presLayoutVars>
          <dgm:bulletEnabled val="1"/>
        </dgm:presLayoutVars>
      </dgm:prSet>
      <dgm:spPr/>
      <dgm:t>
        <a:bodyPr/>
        <a:lstStyle/>
        <a:p>
          <a:endParaRPr lang="en-US"/>
        </a:p>
      </dgm:t>
    </dgm:pt>
  </dgm:ptLst>
  <dgm:cxnLst>
    <dgm:cxn modelId="{72F4E647-E975-421F-A5F1-87E732BFA4CF}" srcId="{9FA7AB6E-6F09-41DE-AB3C-6B4279A11659}" destId="{7C67C508-53BB-4912-98D3-A655CA628DF7}" srcOrd="4" destOrd="0" parTransId="{A3C8F275-F505-4246-A062-0F9A7B78E94C}" sibTransId="{36E7D9AC-88DD-448F-9C45-44A01E9ED78B}"/>
    <dgm:cxn modelId="{963AAD4D-13EB-4E25-99A8-8BA52FEC2072}" type="presOf" srcId="{9FA7AB6E-6F09-41DE-AB3C-6B4279A11659}" destId="{A069A187-983A-4A01-8263-EC69AEE70800}" srcOrd="0" destOrd="0" presId="urn:microsoft.com/office/officeart/2005/8/layout/hProcess9"/>
    <dgm:cxn modelId="{BC0D4C84-96A4-4A9C-9ACE-ABE1B9E151F1}" srcId="{0F012602-955E-44D6-BF4B-2D3649607AAC}" destId="{ED6AC4E1-89AC-48FA-83FE-73844BDE804B}" srcOrd="0" destOrd="0" parTransId="{2C351029-ADC2-49B4-8B8C-21CA3D524A76}" sibTransId="{0CF9B6D4-BB8C-45EF-B7ED-242B36F2D45C}"/>
    <dgm:cxn modelId="{C01DC10D-9F44-46C5-9CC5-67B7E6B2C2D2}" type="presOf" srcId="{0E46EF94-8DCD-4E9C-817E-D1EC5EAAA965}" destId="{33E5CD7B-1588-4EAD-99F2-98FB1DCDA47F}" srcOrd="0" destOrd="1" presId="urn:microsoft.com/office/officeart/2005/8/layout/hProcess9"/>
    <dgm:cxn modelId="{D11DE7A2-14BB-4A7D-9C0F-A678B299A0D9}" type="presOf" srcId="{7E4EAF9B-C30B-4C14-8643-0D7901E6D546}" destId="{CCC5D04C-372E-4B5D-973B-778B5601C042}" srcOrd="0" destOrd="1" presId="urn:microsoft.com/office/officeart/2005/8/layout/hProcess9"/>
    <dgm:cxn modelId="{A2AB5D03-489F-4DD2-A439-EA272A7ED0A2}" type="presOf" srcId="{60447E89-FEE1-4DBF-8442-BDFA8D548101}" destId="{F027E785-6AC3-4079-B80C-C4E0AACC4F4E}" srcOrd="0" destOrd="1" presId="urn:microsoft.com/office/officeart/2005/8/layout/hProcess9"/>
    <dgm:cxn modelId="{CB66286C-9D74-44E2-841F-7A1C1DA80457}" type="presOf" srcId="{ED6AC4E1-89AC-48FA-83FE-73844BDE804B}" destId="{79ECFFD3-67A7-4AEF-A068-8350E546F6F5}" srcOrd="0" destOrd="1" presId="urn:microsoft.com/office/officeart/2005/8/layout/hProcess9"/>
    <dgm:cxn modelId="{79522729-70FE-4463-88ED-879A86B8390C}" srcId="{CD807F3E-7187-4123-9604-C9E8D17AC5AB}" destId="{60447E89-FEE1-4DBF-8442-BDFA8D548101}" srcOrd="0" destOrd="0" parTransId="{8BB8FF18-43AB-43CA-8E7A-00ABE3C6C06D}" sibTransId="{C238F79E-7B2F-4FF0-A674-958FB5AE24C0}"/>
    <dgm:cxn modelId="{93A6E8E6-F533-45BB-B1EF-24D6F59443C5}" srcId="{9FA7AB6E-6F09-41DE-AB3C-6B4279A11659}" destId="{04B2685F-194B-4FD9-AE99-8043DCFDA773}" srcOrd="3" destOrd="0" parTransId="{8FCFAC44-F49C-44E3-A705-8D441631556C}" sibTransId="{73EF548F-B06D-411D-8061-DD2790148425}"/>
    <dgm:cxn modelId="{5C81C84C-EB74-4086-BF62-37B201ED52F2}" type="presOf" srcId="{04B2685F-194B-4FD9-AE99-8043DCFDA773}" destId="{D1D9179D-0A4D-4778-A930-6FE9CC5D4DDD}" srcOrd="0" destOrd="0" presId="urn:microsoft.com/office/officeart/2005/8/layout/hProcess9"/>
    <dgm:cxn modelId="{0040EC54-FCBC-453A-8076-91D4CB77F3EA}" srcId="{88963F88-137A-4505-80E9-08C0A1B652DA}" destId="{97A66F02-0AB2-4CDB-A7B6-D23131E4A400}" srcOrd="0" destOrd="0" parTransId="{9C1B49AF-387C-4E15-A7A0-EBC69C32EA1B}" sibTransId="{FB0735AC-939A-45CE-BEE7-787D8256451C}"/>
    <dgm:cxn modelId="{F3DF1D1F-BD28-4009-BD8D-09A0265B339D}" srcId="{9FA7AB6E-6F09-41DE-AB3C-6B4279A11659}" destId="{0F012602-955E-44D6-BF4B-2D3649607AAC}" srcOrd="2" destOrd="0" parTransId="{C4F2FCC4-D399-4405-BC4C-5A9912172A55}" sibTransId="{27C0C3E1-8A16-430D-9774-D12F8F9D76E2}"/>
    <dgm:cxn modelId="{CD7A3975-B0C5-4C1E-8E67-26BD1E95BB94}" srcId="{74E2F80F-D8A4-435F-9F92-7AD60212D964}" destId="{7E4EAF9B-C30B-4C14-8643-0D7901E6D546}" srcOrd="0" destOrd="0" parTransId="{FC0779C4-574F-4145-8480-378ADB439F86}" sibTransId="{4419B3ED-3B5E-4B03-B93F-7F7D03FED79E}"/>
    <dgm:cxn modelId="{C04272BD-1AD6-44E9-89A4-DD54C7F59C38}" srcId="{7C67C508-53BB-4912-98D3-A655CA628DF7}" destId="{7B474E83-3074-4899-AE7F-3593A1877404}" srcOrd="1" destOrd="0" parTransId="{36CA2330-28AC-406F-9D3B-501B6B9037DD}" sibTransId="{00F162E3-3096-413E-B8CE-3B63553DD1FC}"/>
    <dgm:cxn modelId="{2B94A28C-D799-4ED2-B638-F4742A6E1085}" srcId="{9FA7AB6E-6F09-41DE-AB3C-6B4279A11659}" destId="{88963F88-137A-4505-80E9-08C0A1B652DA}" srcOrd="1" destOrd="0" parTransId="{340C2C85-F39F-4AB8-B66A-F68225C7AE98}" sibTransId="{BC91BD74-F35C-4B78-9096-D44FA2C1354A}"/>
    <dgm:cxn modelId="{D4D466D7-4564-4A94-B02A-2F3692D34131}" srcId="{9FA7AB6E-6F09-41DE-AB3C-6B4279A11659}" destId="{CD807F3E-7187-4123-9604-C9E8D17AC5AB}" srcOrd="5" destOrd="0" parTransId="{ACBF5F88-CEAB-4B1A-A84E-C09B0F024666}" sibTransId="{442B16B2-4EC5-4321-AF21-591AD965E36A}"/>
    <dgm:cxn modelId="{977CD431-BA25-4529-868C-EB6E59C40599}" type="presOf" srcId="{97A66F02-0AB2-4CDB-A7B6-D23131E4A400}" destId="{DFB6A656-050D-4D09-A4B2-1C0B8431DA4C}" srcOrd="0" destOrd="1" presId="urn:microsoft.com/office/officeart/2005/8/layout/hProcess9"/>
    <dgm:cxn modelId="{760CD60B-95DB-4269-94E3-4B667B2DE853}" type="presOf" srcId="{7C67C508-53BB-4912-98D3-A655CA628DF7}" destId="{33E5CD7B-1588-4EAD-99F2-98FB1DCDA47F}" srcOrd="0" destOrd="0" presId="urn:microsoft.com/office/officeart/2005/8/layout/hProcess9"/>
    <dgm:cxn modelId="{A952D755-FB86-43DA-B9C9-E4FEEF32E38D}" type="presOf" srcId="{88963F88-137A-4505-80E9-08C0A1B652DA}" destId="{DFB6A656-050D-4D09-A4B2-1C0B8431DA4C}" srcOrd="0" destOrd="0" presId="urn:microsoft.com/office/officeart/2005/8/layout/hProcess9"/>
    <dgm:cxn modelId="{77937229-BCB7-4796-A199-6E93CBC157E0}" srcId="{04B2685F-194B-4FD9-AE99-8043DCFDA773}" destId="{66D9E2C8-EC11-4441-A853-3342366705EE}" srcOrd="0" destOrd="0" parTransId="{A88408E6-ABF1-4732-98B7-C520D5A2D952}" sibTransId="{CBAC1F8E-9677-49DA-B8DE-254438FAA587}"/>
    <dgm:cxn modelId="{881BEAF1-2CAF-4AEA-A490-D1EE90DCFB47}" type="presOf" srcId="{CD807F3E-7187-4123-9604-C9E8D17AC5AB}" destId="{F027E785-6AC3-4079-B80C-C4E0AACC4F4E}" srcOrd="0" destOrd="0" presId="urn:microsoft.com/office/officeart/2005/8/layout/hProcess9"/>
    <dgm:cxn modelId="{83AEA062-3C21-434B-83DA-FADBC57F89A9}" srcId="{7C67C508-53BB-4912-98D3-A655CA628DF7}" destId="{0E46EF94-8DCD-4E9C-817E-D1EC5EAAA965}" srcOrd="0" destOrd="0" parTransId="{BC6E27AB-4413-4F76-B72C-9C105D326C69}" sibTransId="{DE52E9AC-30D8-4C8A-BB4B-FB9A51619ECB}"/>
    <dgm:cxn modelId="{3FEDEC54-EF65-4CF3-B5CA-424E29F17E74}" type="presOf" srcId="{0F012602-955E-44D6-BF4B-2D3649607AAC}" destId="{79ECFFD3-67A7-4AEF-A068-8350E546F6F5}" srcOrd="0" destOrd="0" presId="urn:microsoft.com/office/officeart/2005/8/layout/hProcess9"/>
    <dgm:cxn modelId="{CAF1553E-6916-4E44-9878-7730DD0E4A01}" srcId="{CD807F3E-7187-4123-9604-C9E8D17AC5AB}" destId="{C6EF16F9-6A9D-40F4-BB85-EB5D766B3D67}" srcOrd="1" destOrd="0" parTransId="{F59F1313-D13E-43A5-9858-3054ED60ACC5}" sibTransId="{0313AEFC-233F-4D94-8C42-1A80B472BB4D}"/>
    <dgm:cxn modelId="{83A65C65-D649-4E4F-941A-4DB45272CCD3}" type="presOf" srcId="{7B474E83-3074-4899-AE7F-3593A1877404}" destId="{33E5CD7B-1588-4EAD-99F2-98FB1DCDA47F}" srcOrd="0" destOrd="2" presId="urn:microsoft.com/office/officeart/2005/8/layout/hProcess9"/>
    <dgm:cxn modelId="{C206E4E5-AD8A-4F15-8EC8-5EECC30A77BB}" type="presOf" srcId="{66D9E2C8-EC11-4441-A853-3342366705EE}" destId="{D1D9179D-0A4D-4778-A930-6FE9CC5D4DDD}" srcOrd="0" destOrd="1" presId="urn:microsoft.com/office/officeart/2005/8/layout/hProcess9"/>
    <dgm:cxn modelId="{36485A3A-B548-4A6D-9D1C-4C1BC39010B1}" srcId="{9FA7AB6E-6F09-41DE-AB3C-6B4279A11659}" destId="{74E2F80F-D8A4-435F-9F92-7AD60212D964}" srcOrd="0" destOrd="0" parTransId="{8B22A0AA-BB90-47C0-B423-C2382899672C}" sibTransId="{2F4A6511-E9FF-40CC-8269-FC2AB331B5BA}"/>
    <dgm:cxn modelId="{38A5E7FD-6968-4646-9BCF-93386915EB73}" type="presOf" srcId="{C6EF16F9-6A9D-40F4-BB85-EB5D766B3D67}" destId="{F027E785-6AC3-4079-B80C-C4E0AACC4F4E}" srcOrd="0" destOrd="2" presId="urn:microsoft.com/office/officeart/2005/8/layout/hProcess9"/>
    <dgm:cxn modelId="{9821F155-948F-4176-BB8B-C62E99F4000E}" type="presOf" srcId="{74E2F80F-D8A4-435F-9F92-7AD60212D964}" destId="{CCC5D04C-372E-4B5D-973B-778B5601C042}" srcOrd="0" destOrd="0" presId="urn:microsoft.com/office/officeart/2005/8/layout/hProcess9"/>
    <dgm:cxn modelId="{12421A74-F373-49D3-A4FF-BF195B0EF84E}" type="presParOf" srcId="{A069A187-983A-4A01-8263-EC69AEE70800}" destId="{F700C40A-2A4F-425B-B4BB-EC2A3C69FE6A}" srcOrd="0" destOrd="0" presId="urn:microsoft.com/office/officeart/2005/8/layout/hProcess9"/>
    <dgm:cxn modelId="{C2879B32-4E00-4267-A9DB-D3E9833C0043}" type="presParOf" srcId="{A069A187-983A-4A01-8263-EC69AEE70800}" destId="{458E9A8A-01B0-470B-A308-9753B58A7832}" srcOrd="1" destOrd="0" presId="urn:microsoft.com/office/officeart/2005/8/layout/hProcess9"/>
    <dgm:cxn modelId="{567A121A-348C-4AF6-8C9B-9F7684A9FE80}" type="presParOf" srcId="{458E9A8A-01B0-470B-A308-9753B58A7832}" destId="{CCC5D04C-372E-4B5D-973B-778B5601C042}" srcOrd="0" destOrd="0" presId="urn:microsoft.com/office/officeart/2005/8/layout/hProcess9"/>
    <dgm:cxn modelId="{0BB14FB1-738A-4B9E-A2A6-50E17F34326F}" type="presParOf" srcId="{458E9A8A-01B0-470B-A308-9753B58A7832}" destId="{7516CCD2-FB59-4F07-80F5-AA4E43CD60C3}" srcOrd="1" destOrd="0" presId="urn:microsoft.com/office/officeart/2005/8/layout/hProcess9"/>
    <dgm:cxn modelId="{078C2402-69B3-496B-A06C-619CA9BE8493}" type="presParOf" srcId="{458E9A8A-01B0-470B-A308-9753B58A7832}" destId="{DFB6A656-050D-4D09-A4B2-1C0B8431DA4C}" srcOrd="2" destOrd="0" presId="urn:microsoft.com/office/officeart/2005/8/layout/hProcess9"/>
    <dgm:cxn modelId="{76F8A3FE-6AA8-4988-AF3D-CBA0209289DA}" type="presParOf" srcId="{458E9A8A-01B0-470B-A308-9753B58A7832}" destId="{63F7A200-34E8-40A5-9C06-9FB17E400E5F}" srcOrd="3" destOrd="0" presId="urn:microsoft.com/office/officeart/2005/8/layout/hProcess9"/>
    <dgm:cxn modelId="{A087D3D9-176B-4BD3-B69F-A8DBB37E6662}" type="presParOf" srcId="{458E9A8A-01B0-470B-A308-9753B58A7832}" destId="{79ECFFD3-67A7-4AEF-A068-8350E546F6F5}" srcOrd="4" destOrd="0" presId="urn:microsoft.com/office/officeart/2005/8/layout/hProcess9"/>
    <dgm:cxn modelId="{ACC2ED30-FD62-449B-AF8F-7F6AAB72EA6C}" type="presParOf" srcId="{458E9A8A-01B0-470B-A308-9753B58A7832}" destId="{BB34ABF0-118B-44D8-9CF6-B4BD1BD0BDFB}" srcOrd="5" destOrd="0" presId="urn:microsoft.com/office/officeart/2005/8/layout/hProcess9"/>
    <dgm:cxn modelId="{12EE86A3-E76C-4EAF-A2FF-03A8B50DA447}" type="presParOf" srcId="{458E9A8A-01B0-470B-A308-9753B58A7832}" destId="{D1D9179D-0A4D-4778-A930-6FE9CC5D4DDD}" srcOrd="6" destOrd="0" presId="urn:microsoft.com/office/officeart/2005/8/layout/hProcess9"/>
    <dgm:cxn modelId="{56269281-2798-4E0A-BB80-D66D17F84259}" type="presParOf" srcId="{458E9A8A-01B0-470B-A308-9753B58A7832}" destId="{3B3995E0-C974-444A-A804-48E60CC854A7}" srcOrd="7" destOrd="0" presId="urn:microsoft.com/office/officeart/2005/8/layout/hProcess9"/>
    <dgm:cxn modelId="{F7A0E00D-A61C-43EF-935E-1CD5281E4C7E}" type="presParOf" srcId="{458E9A8A-01B0-470B-A308-9753B58A7832}" destId="{33E5CD7B-1588-4EAD-99F2-98FB1DCDA47F}" srcOrd="8" destOrd="0" presId="urn:microsoft.com/office/officeart/2005/8/layout/hProcess9"/>
    <dgm:cxn modelId="{9B06EF71-45C0-437D-868C-C7CF7A09E693}" type="presParOf" srcId="{458E9A8A-01B0-470B-A308-9753B58A7832}" destId="{FD432BD2-523C-4219-801D-394AE168228E}" srcOrd="9" destOrd="0" presId="urn:microsoft.com/office/officeart/2005/8/layout/hProcess9"/>
    <dgm:cxn modelId="{521E8D2E-94F0-4D83-9DA6-18C40D3DA77C}" type="presParOf" srcId="{458E9A8A-01B0-470B-A308-9753B58A7832}" destId="{F027E785-6AC3-4079-B80C-C4E0AACC4F4E}"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0C40A-2A4F-425B-B4BB-EC2A3C69FE6A}">
      <dsp:nvSpPr>
        <dsp:cNvPr id="0" name=""/>
        <dsp:cNvSpPr/>
      </dsp:nvSpPr>
      <dsp:spPr>
        <a:xfrm>
          <a:off x="2" y="269847"/>
          <a:ext cx="8890099" cy="3465705"/>
        </a:xfrm>
        <a:prstGeom prst="rightArrow">
          <a:avLst/>
        </a:prstGeom>
        <a:gradFill flip="none" rotWithShape="0">
          <a:gsLst>
            <a:gs pos="0">
              <a:schemeClr val="accent6">
                <a:lumMod val="50000"/>
                <a:tint val="66000"/>
                <a:satMod val="160000"/>
              </a:schemeClr>
            </a:gs>
            <a:gs pos="50000">
              <a:schemeClr val="accent6">
                <a:lumMod val="50000"/>
                <a:tint val="44500"/>
                <a:satMod val="160000"/>
              </a:schemeClr>
            </a:gs>
            <a:gs pos="100000">
              <a:schemeClr val="accent6">
                <a:lumMod val="50000"/>
                <a:tint val="23500"/>
                <a:satMod val="160000"/>
              </a:schemeClr>
            </a:gs>
          </a:gsLst>
          <a:path path="circle">
            <a:fillToRect r="100000" b="100000"/>
          </a:path>
          <a:tileRect l="-100000" t="-100000"/>
        </a:gradFill>
        <a:ln w="28575">
          <a:solidFill>
            <a:srgbClr val="00B050"/>
          </a:solidFill>
        </a:ln>
        <a:effectLst/>
      </dsp:spPr>
      <dsp:style>
        <a:lnRef idx="0">
          <a:scrgbClr r="0" g="0" b="0"/>
        </a:lnRef>
        <a:fillRef idx="1">
          <a:scrgbClr r="0" g="0" b="0"/>
        </a:fillRef>
        <a:effectRef idx="0">
          <a:scrgbClr r="0" g="0" b="0"/>
        </a:effectRef>
        <a:fontRef idx="minor"/>
      </dsp:style>
    </dsp:sp>
    <dsp:sp modelId="{CCC5D04C-372E-4B5D-973B-778B5601C042}">
      <dsp:nvSpPr>
        <dsp:cNvPr id="0" name=""/>
        <dsp:cNvSpPr/>
      </dsp:nvSpPr>
      <dsp:spPr>
        <a:xfrm>
          <a:off x="2441" y="1318259"/>
          <a:ext cx="1421635" cy="1757680"/>
        </a:xfrm>
        <a:prstGeom prst="roundRect">
          <a:avLst/>
        </a:prstGeom>
        <a:solidFill>
          <a:schemeClr val="lt1">
            <a:hueOff val="0"/>
            <a:satOff val="0"/>
            <a:lumOff val="0"/>
            <a:alphaOff val="0"/>
          </a:schemeClr>
        </a:solidFill>
        <a:ln w="25400" cap="flat" cmpd="sng" algn="ctr">
          <a:solidFill>
            <a:srgbClr val="0512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DCARC: Step 1</a:t>
          </a:r>
          <a:endParaRPr lang="en-US" sz="1300" kern="1200" dirty="0"/>
        </a:p>
        <a:p>
          <a:pPr marL="57150" lvl="1" indent="-57150" algn="l" defTabSz="444500">
            <a:lnSpc>
              <a:spcPct val="90000"/>
            </a:lnSpc>
            <a:spcBef>
              <a:spcPct val="0"/>
            </a:spcBef>
            <a:spcAft>
              <a:spcPct val="15000"/>
            </a:spcAft>
            <a:buChar char="••"/>
          </a:pPr>
          <a:r>
            <a:rPr lang="en-US" sz="1000" kern="1200" dirty="0" smtClean="0"/>
            <a:t>SRDR status list sent to SURF Team Coordinator</a:t>
          </a:r>
          <a:endParaRPr lang="en-US" sz="1000" kern="1200" dirty="0"/>
        </a:p>
      </dsp:txBody>
      <dsp:txXfrm>
        <a:off x="71840" y="1387658"/>
        <a:ext cx="1282837" cy="1618882"/>
      </dsp:txXfrm>
    </dsp:sp>
    <dsp:sp modelId="{DFB6A656-050D-4D09-A4B2-1C0B8431DA4C}">
      <dsp:nvSpPr>
        <dsp:cNvPr id="0" name=""/>
        <dsp:cNvSpPr/>
      </dsp:nvSpPr>
      <dsp:spPr>
        <a:xfrm>
          <a:off x="1495158" y="1318259"/>
          <a:ext cx="1421635" cy="1757680"/>
        </a:xfrm>
        <a:prstGeom prst="roundRect">
          <a:avLst/>
        </a:prstGeom>
        <a:solidFill>
          <a:schemeClr val="lt1">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SURF: Step 1</a:t>
          </a:r>
        </a:p>
        <a:p>
          <a:pPr marL="57150" lvl="1" indent="-57150" algn="l" defTabSz="444500">
            <a:lnSpc>
              <a:spcPct val="90000"/>
            </a:lnSpc>
            <a:spcBef>
              <a:spcPct val="0"/>
            </a:spcBef>
            <a:spcAft>
              <a:spcPct val="15000"/>
            </a:spcAft>
            <a:buChar char="••"/>
          </a:pPr>
          <a:r>
            <a:rPr lang="en-US" sz="1000" kern="1200" dirty="0" smtClean="0"/>
            <a:t>SRDR status list distributed to Primary and Secondary POCs</a:t>
          </a:r>
        </a:p>
      </dsp:txBody>
      <dsp:txXfrm>
        <a:off x="1564557" y="1387658"/>
        <a:ext cx="1282837" cy="1618882"/>
      </dsp:txXfrm>
    </dsp:sp>
    <dsp:sp modelId="{79ECFFD3-67A7-4AEF-A068-8350E546F6F5}">
      <dsp:nvSpPr>
        <dsp:cNvPr id="0" name=""/>
        <dsp:cNvSpPr/>
      </dsp:nvSpPr>
      <dsp:spPr>
        <a:xfrm>
          <a:off x="2987875" y="1318259"/>
          <a:ext cx="1421635" cy="1757680"/>
        </a:xfrm>
        <a:prstGeom prst="roundRect">
          <a:avLst/>
        </a:prstGeom>
        <a:solidFill>
          <a:schemeClr val="lt1">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SURF: Step 2</a:t>
          </a:r>
        </a:p>
        <a:p>
          <a:pPr marL="57150" lvl="1" indent="-57150" algn="l" defTabSz="444500">
            <a:lnSpc>
              <a:spcPct val="90000"/>
            </a:lnSpc>
            <a:spcBef>
              <a:spcPct val="0"/>
            </a:spcBef>
            <a:spcAft>
              <a:spcPct val="15000"/>
            </a:spcAft>
            <a:buChar char="••"/>
          </a:pPr>
          <a:r>
            <a:rPr lang="en-US" sz="1000" kern="1200" dirty="0" smtClean="0"/>
            <a:t>Conduct V&amp;V reviews by populating MS Excel question template</a:t>
          </a:r>
        </a:p>
      </dsp:txBody>
      <dsp:txXfrm>
        <a:off x="3057274" y="1387658"/>
        <a:ext cx="1282837" cy="1618882"/>
      </dsp:txXfrm>
    </dsp:sp>
    <dsp:sp modelId="{D1D9179D-0A4D-4778-A930-6FE9CC5D4DDD}">
      <dsp:nvSpPr>
        <dsp:cNvPr id="0" name=""/>
        <dsp:cNvSpPr/>
      </dsp:nvSpPr>
      <dsp:spPr>
        <a:xfrm>
          <a:off x="4480592" y="1318259"/>
          <a:ext cx="1421635" cy="1757680"/>
        </a:xfrm>
        <a:prstGeom prst="roundRect">
          <a:avLst/>
        </a:prstGeom>
        <a:solidFill>
          <a:schemeClr val="lt1">
            <a:hueOff val="0"/>
            <a:satOff val="0"/>
            <a:lumOff val="0"/>
            <a:alphaOff val="0"/>
          </a:schemeClr>
        </a:solidFill>
        <a:ln w="25400"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SURF: Step 3</a:t>
          </a:r>
        </a:p>
        <a:p>
          <a:pPr marL="57150" lvl="1" indent="-57150" algn="l" defTabSz="444500">
            <a:lnSpc>
              <a:spcPct val="90000"/>
            </a:lnSpc>
            <a:spcBef>
              <a:spcPct val="0"/>
            </a:spcBef>
            <a:spcAft>
              <a:spcPct val="15000"/>
            </a:spcAft>
            <a:buChar char="••"/>
          </a:pPr>
          <a:r>
            <a:rPr lang="en-US" sz="1000" kern="1200" dirty="0" smtClean="0"/>
            <a:t>Provide completed V&amp;V question templates back to DCARC</a:t>
          </a:r>
        </a:p>
      </dsp:txBody>
      <dsp:txXfrm>
        <a:off x="4549991" y="1387658"/>
        <a:ext cx="1282837" cy="1618882"/>
      </dsp:txXfrm>
    </dsp:sp>
    <dsp:sp modelId="{33E5CD7B-1588-4EAD-99F2-98FB1DCDA47F}">
      <dsp:nvSpPr>
        <dsp:cNvPr id="0" name=""/>
        <dsp:cNvSpPr/>
      </dsp:nvSpPr>
      <dsp:spPr>
        <a:xfrm>
          <a:off x="5973309" y="1318259"/>
          <a:ext cx="1421635" cy="1757680"/>
        </a:xfrm>
        <a:prstGeom prst="roundRect">
          <a:avLst/>
        </a:prstGeom>
        <a:solidFill>
          <a:schemeClr val="lt1">
            <a:hueOff val="0"/>
            <a:satOff val="0"/>
            <a:lumOff val="0"/>
            <a:alphaOff val="0"/>
          </a:schemeClr>
        </a:solidFill>
        <a:ln w="25400" cap="flat" cmpd="sng" algn="ctr">
          <a:solidFill>
            <a:srgbClr val="05123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DCARC: Step 2</a:t>
          </a:r>
        </a:p>
        <a:p>
          <a:pPr marL="57150" lvl="1" indent="-57150" algn="l" defTabSz="444500">
            <a:lnSpc>
              <a:spcPct val="90000"/>
            </a:lnSpc>
            <a:spcBef>
              <a:spcPct val="0"/>
            </a:spcBef>
            <a:spcAft>
              <a:spcPct val="15000"/>
            </a:spcAft>
            <a:buChar char="••"/>
          </a:pPr>
          <a:r>
            <a:rPr lang="en-US" sz="1000" kern="1200" dirty="0" smtClean="0"/>
            <a:t>Combine SURF and DCARC comments</a:t>
          </a:r>
        </a:p>
        <a:p>
          <a:pPr marL="57150" lvl="1" indent="-57150" algn="l" defTabSz="444500">
            <a:lnSpc>
              <a:spcPct val="90000"/>
            </a:lnSpc>
            <a:spcBef>
              <a:spcPct val="0"/>
            </a:spcBef>
            <a:spcAft>
              <a:spcPct val="15000"/>
            </a:spcAft>
            <a:buChar char="••"/>
          </a:pPr>
          <a:r>
            <a:rPr lang="en-US" sz="1000" kern="1200" dirty="0" smtClean="0"/>
            <a:t>Coordinate comment resolution with submitting organization</a:t>
          </a:r>
        </a:p>
      </dsp:txBody>
      <dsp:txXfrm>
        <a:off x="6042708" y="1387658"/>
        <a:ext cx="1282837" cy="1618882"/>
      </dsp:txXfrm>
    </dsp:sp>
    <dsp:sp modelId="{F027E785-6AC3-4079-B80C-C4E0AACC4F4E}">
      <dsp:nvSpPr>
        <dsp:cNvPr id="0" name=""/>
        <dsp:cNvSpPr/>
      </dsp:nvSpPr>
      <dsp:spPr>
        <a:xfrm>
          <a:off x="7466026" y="1318259"/>
          <a:ext cx="1421635" cy="1757680"/>
        </a:xfrm>
        <a:prstGeom prst="roundRect">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Database: Step 1</a:t>
          </a:r>
        </a:p>
        <a:p>
          <a:pPr marL="57150" lvl="1" indent="-57150" algn="l" defTabSz="444500">
            <a:lnSpc>
              <a:spcPct val="90000"/>
            </a:lnSpc>
            <a:spcBef>
              <a:spcPct val="0"/>
            </a:spcBef>
            <a:spcAft>
              <a:spcPct val="15000"/>
            </a:spcAft>
            <a:buChar char="••"/>
          </a:pPr>
          <a:r>
            <a:rPr lang="en-US" sz="1000" kern="1200" dirty="0" smtClean="0"/>
            <a:t>Adjudicated SRDR sent to NAVAIR 4.2 for data entry into DACIMs dataset</a:t>
          </a:r>
        </a:p>
        <a:p>
          <a:pPr marL="57150" lvl="1" indent="-57150" algn="l" defTabSz="444500">
            <a:lnSpc>
              <a:spcPct val="90000"/>
            </a:lnSpc>
            <a:spcBef>
              <a:spcPct val="0"/>
            </a:spcBef>
            <a:spcAft>
              <a:spcPct val="15000"/>
            </a:spcAft>
            <a:buChar char="••"/>
          </a:pPr>
          <a:r>
            <a:rPr lang="en-US" sz="1000" kern="1200" dirty="0" smtClean="0"/>
            <a:t>Note: Future database(s) will be hosted via CADE</a:t>
          </a:r>
        </a:p>
      </dsp:txBody>
      <dsp:txXfrm>
        <a:off x="7535425" y="1387658"/>
        <a:ext cx="1282837" cy="16188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026" cy="465296"/>
          </a:xfrm>
          <a:prstGeom prst="rect">
            <a:avLst/>
          </a:prstGeom>
        </p:spPr>
        <p:txBody>
          <a:bodyPr vert="horz" lIns="91443" tIns="45721" rIns="91443" bIns="45721" rtlCol="0"/>
          <a:lstStyle>
            <a:lvl1pPr algn="l">
              <a:defRPr sz="1200"/>
            </a:lvl1pPr>
          </a:lstStyle>
          <a:p>
            <a:pPr>
              <a:defRPr/>
            </a:pPr>
            <a:endParaRPr lang="en-US" dirty="0"/>
          </a:p>
        </p:txBody>
      </p:sp>
      <p:sp>
        <p:nvSpPr>
          <p:cNvPr id="3" name="Date Placeholder 2"/>
          <p:cNvSpPr>
            <a:spLocks noGrp="1"/>
          </p:cNvSpPr>
          <p:nvPr>
            <p:ph type="dt" sz="quarter" idx="1"/>
          </p:nvPr>
        </p:nvSpPr>
        <p:spPr>
          <a:xfrm>
            <a:off x="3978487" y="2"/>
            <a:ext cx="3043026" cy="465296"/>
          </a:xfrm>
          <a:prstGeom prst="rect">
            <a:avLst/>
          </a:prstGeom>
        </p:spPr>
        <p:txBody>
          <a:bodyPr vert="horz" lIns="91443" tIns="45721" rIns="91443" bIns="45721" rtlCol="0"/>
          <a:lstStyle>
            <a:lvl1pPr algn="r">
              <a:defRPr sz="1200"/>
            </a:lvl1pPr>
          </a:lstStyle>
          <a:p>
            <a:pPr>
              <a:defRPr/>
            </a:pPr>
            <a:fld id="{A52CF5C3-22F2-420F-BDB6-C0C8679E0DA7}" type="datetimeFigureOut">
              <a:rPr lang="en-US"/>
              <a:pPr>
                <a:defRPr/>
              </a:pPr>
              <a:t>4/23/2018</a:t>
            </a:fld>
            <a:endParaRPr lang="en-US" dirty="0"/>
          </a:p>
        </p:txBody>
      </p:sp>
      <p:sp>
        <p:nvSpPr>
          <p:cNvPr id="4" name="Footer Placeholder 3"/>
          <p:cNvSpPr>
            <a:spLocks noGrp="1"/>
          </p:cNvSpPr>
          <p:nvPr>
            <p:ph type="ftr" sz="quarter" idx="2"/>
          </p:nvPr>
        </p:nvSpPr>
        <p:spPr>
          <a:xfrm>
            <a:off x="0" y="8842218"/>
            <a:ext cx="3043026" cy="465296"/>
          </a:xfrm>
          <a:prstGeom prst="rect">
            <a:avLst/>
          </a:prstGeom>
        </p:spPr>
        <p:txBody>
          <a:bodyPr vert="horz" lIns="91443" tIns="45721" rIns="91443" bIns="45721"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8487" y="8842218"/>
            <a:ext cx="3043026" cy="465296"/>
          </a:xfrm>
          <a:prstGeom prst="rect">
            <a:avLst/>
          </a:prstGeom>
        </p:spPr>
        <p:txBody>
          <a:bodyPr vert="horz" lIns="91443" tIns="45721" rIns="91443" bIns="45721" rtlCol="0" anchor="b"/>
          <a:lstStyle>
            <a:lvl1pPr algn="r">
              <a:defRPr sz="1200"/>
            </a:lvl1pPr>
          </a:lstStyle>
          <a:p>
            <a:pPr>
              <a:defRPr/>
            </a:pPr>
            <a:fld id="{24B75077-7ABA-4648-AB63-7A9D29A9E1D4}" type="slidenum">
              <a:rPr lang="en-US"/>
              <a:pPr>
                <a:defRPr/>
              </a:pPr>
              <a:t>‹#›</a:t>
            </a:fld>
            <a:endParaRPr lang="en-US" dirty="0"/>
          </a:p>
        </p:txBody>
      </p:sp>
    </p:spTree>
    <p:extLst>
      <p:ext uri="{BB962C8B-B14F-4D97-AF65-F5344CB8AC3E}">
        <p14:creationId xmlns:p14="http://schemas.microsoft.com/office/powerpoint/2010/main" val="3984125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2"/>
            <a:ext cx="3043026" cy="465296"/>
          </a:xfrm>
          <a:prstGeom prst="rect">
            <a:avLst/>
          </a:prstGeom>
          <a:noFill/>
          <a:ln w="9525">
            <a:noFill/>
            <a:miter lim="800000"/>
            <a:headEnd/>
            <a:tailEnd/>
          </a:ln>
          <a:effectLst/>
        </p:spPr>
        <p:txBody>
          <a:bodyPr vert="horz" wrap="square" lIns="92331" tIns="46166" rIns="92331" bIns="46166" numCol="1" anchor="t" anchorCtr="0" compatLnSpc="1">
            <a:prstTxWarp prst="textNoShape">
              <a:avLst/>
            </a:prstTxWarp>
          </a:bodyPr>
          <a:lstStyle>
            <a:lvl1pPr>
              <a:defRPr sz="1200">
                <a:latin typeface="Arial" charset="0"/>
              </a:defRPr>
            </a:lvl1pPr>
          </a:lstStyle>
          <a:p>
            <a:pPr>
              <a:defRPr/>
            </a:pPr>
            <a:endParaRPr lang="en-US" dirty="0"/>
          </a:p>
        </p:txBody>
      </p:sp>
      <p:sp>
        <p:nvSpPr>
          <p:cNvPr id="65539" name="Rectangle 3"/>
          <p:cNvSpPr>
            <a:spLocks noGrp="1" noChangeArrowheads="1"/>
          </p:cNvSpPr>
          <p:nvPr>
            <p:ph type="dt" idx="1"/>
          </p:nvPr>
        </p:nvSpPr>
        <p:spPr bwMode="auto">
          <a:xfrm>
            <a:off x="3978487" y="2"/>
            <a:ext cx="3043026" cy="465296"/>
          </a:xfrm>
          <a:prstGeom prst="rect">
            <a:avLst/>
          </a:prstGeom>
          <a:noFill/>
          <a:ln w="9525">
            <a:noFill/>
            <a:miter lim="800000"/>
            <a:headEnd/>
            <a:tailEnd/>
          </a:ln>
          <a:effectLst/>
        </p:spPr>
        <p:txBody>
          <a:bodyPr vert="horz" wrap="square" lIns="92331" tIns="46166" rIns="92331" bIns="46166" numCol="1" anchor="t" anchorCtr="0" compatLnSpc="1">
            <a:prstTxWarp prst="textNoShape">
              <a:avLst/>
            </a:prstTxWarp>
          </a:bodyPr>
          <a:lstStyle>
            <a:lvl1pPr algn="r">
              <a:defRPr sz="1200">
                <a:latin typeface="Arial"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65542" name="Rectangle 6"/>
          <p:cNvSpPr>
            <a:spLocks noGrp="1" noChangeArrowheads="1"/>
          </p:cNvSpPr>
          <p:nvPr>
            <p:ph type="ftr" sz="quarter" idx="4"/>
          </p:nvPr>
        </p:nvSpPr>
        <p:spPr bwMode="auto">
          <a:xfrm>
            <a:off x="0" y="8842218"/>
            <a:ext cx="3043026" cy="465296"/>
          </a:xfrm>
          <a:prstGeom prst="rect">
            <a:avLst/>
          </a:prstGeom>
          <a:noFill/>
          <a:ln w="9525">
            <a:noFill/>
            <a:miter lim="800000"/>
            <a:headEnd/>
            <a:tailEnd/>
          </a:ln>
          <a:effectLst/>
        </p:spPr>
        <p:txBody>
          <a:bodyPr vert="horz" wrap="square" lIns="92331" tIns="46166" rIns="92331" bIns="46166" numCol="1" anchor="b" anchorCtr="0" compatLnSpc="1">
            <a:prstTxWarp prst="textNoShape">
              <a:avLst/>
            </a:prstTxWarp>
          </a:bodyPr>
          <a:lstStyle>
            <a:lvl1pPr>
              <a:defRPr sz="1200">
                <a:latin typeface="Arial" charset="0"/>
              </a:defRPr>
            </a:lvl1pPr>
          </a:lstStyle>
          <a:p>
            <a:pPr>
              <a:defRPr/>
            </a:pPr>
            <a:endParaRPr lang="en-US" dirty="0"/>
          </a:p>
        </p:txBody>
      </p:sp>
      <p:sp>
        <p:nvSpPr>
          <p:cNvPr id="65543" name="Rectangle 7"/>
          <p:cNvSpPr>
            <a:spLocks noGrp="1" noChangeArrowheads="1"/>
          </p:cNvSpPr>
          <p:nvPr>
            <p:ph type="sldNum" sz="quarter" idx="5"/>
          </p:nvPr>
        </p:nvSpPr>
        <p:spPr bwMode="auto">
          <a:xfrm>
            <a:off x="3978487" y="8842218"/>
            <a:ext cx="3043026" cy="465296"/>
          </a:xfrm>
          <a:prstGeom prst="rect">
            <a:avLst/>
          </a:prstGeom>
          <a:noFill/>
          <a:ln w="9525">
            <a:noFill/>
            <a:miter lim="800000"/>
            <a:headEnd/>
            <a:tailEnd/>
          </a:ln>
          <a:effectLst/>
        </p:spPr>
        <p:txBody>
          <a:bodyPr vert="horz" wrap="square" lIns="92331" tIns="46166" rIns="92331" bIns="46166" numCol="1" anchor="b" anchorCtr="0" compatLnSpc="1">
            <a:prstTxWarp prst="textNoShape">
              <a:avLst/>
            </a:prstTxWarp>
          </a:bodyPr>
          <a:lstStyle>
            <a:lvl1pPr algn="r">
              <a:defRPr sz="1200">
                <a:latin typeface="Arial" charset="0"/>
              </a:defRPr>
            </a:lvl1pPr>
          </a:lstStyle>
          <a:p>
            <a:pPr>
              <a:defRPr/>
            </a:pPr>
            <a:fld id="{5A41435B-A192-4151-86EC-19EAF1657E15}" type="slidenum">
              <a:rPr lang="en-US"/>
              <a:pPr>
                <a:defRPr/>
              </a:pPr>
              <a:t>‹#›</a:t>
            </a:fld>
            <a:endParaRPr lang="en-US" dirty="0"/>
          </a:p>
        </p:txBody>
      </p:sp>
      <p:sp>
        <p:nvSpPr>
          <p:cNvPr id="8" name="Notes Placeholder 7"/>
          <p:cNvSpPr>
            <a:spLocks noGrp="1"/>
          </p:cNvSpPr>
          <p:nvPr>
            <p:ph type="body" sz="quarter" idx="3"/>
          </p:nvPr>
        </p:nvSpPr>
        <p:spPr>
          <a:xfrm>
            <a:off x="701994" y="4421109"/>
            <a:ext cx="5619115" cy="4189254"/>
          </a:xfrm>
          <a:prstGeom prst="rect">
            <a:avLst/>
          </a:prstGeom>
        </p:spPr>
        <p:txBody>
          <a:bodyPr vert="horz" lIns="91459" tIns="45729" rIns="91459" bIns="457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111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a:t>
            </a:fld>
            <a:endParaRPr lang="en-US" dirty="0"/>
          </a:p>
        </p:txBody>
      </p:sp>
    </p:spTree>
    <p:extLst>
      <p:ext uri="{BB962C8B-B14F-4D97-AF65-F5344CB8AC3E}">
        <p14:creationId xmlns:p14="http://schemas.microsoft.com/office/powerpoint/2010/main" val="3675176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10</a:t>
            </a:fld>
            <a:endParaRPr lang="en-US" dirty="0"/>
          </a:p>
        </p:txBody>
      </p:sp>
    </p:spTree>
    <p:extLst>
      <p:ext uri="{BB962C8B-B14F-4D97-AF65-F5344CB8AC3E}">
        <p14:creationId xmlns:p14="http://schemas.microsoft.com/office/powerpoint/2010/main" val="416746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11</a:t>
            </a:fld>
            <a:endParaRPr lang="en-US" dirty="0"/>
          </a:p>
        </p:txBody>
      </p:sp>
    </p:spTree>
    <p:extLst>
      <p:ext uri="{BB962C8B-B14F-4D97-AF65-F5344CB8AC3E}">
        <p14:creationId xmlns:p14="http://schemas.microsoft.com/office/powerpoint/2010/main" val="2003604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12</a:t>
            </a:fld>
            <a:endParaRPr lang="en-US" dirty="0"/>
          </a:p>
        </p:txBody>
      </p:sp>
    </p:spTree>
    <p:extLst>
      <p:ext uri="{BB962C8B-B14F-4D97-AF65-F5344CB8AC3E}">
        <p14:creationId xmlns:p14="http://schemas.microsoft.com/office/powerpoint/2010/main" val="3667411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13</a:t>
            </a:fld>
            <a:endParaRPr lang="en-US" dirty="0"/>
          </a:p>
        </p:txBody>
      </p:sp>
    </p:spTree>
    <p:extLst>
      <p:ext uri="{BB962C8B-B14F-4D97-AF65-F5344CB8AC3E}">
        <p14:creationId xmlns:p14="http://schemas.microsoft.com/office/powerpoint/2010/main" val="66846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343889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15</a:t>
            </a:fld>
            <a:endParaRPr lang="en-US" dirty="0"/>
          </a:p>
        </p:txBody>
      </p:sp>
    </p:spTree>
    <p:extLst>
      <p:ext uri="{BB962C8B-B14F-4D97-AF65-F5344CB8AC3E}">
        <p14:creationId xmlns:p14="http://schemas.microsoft.com/office/powerpoint/2010/main" val="2792034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"What Life Was Like Before SURF“: It was Dodge City, with only Nick and Mike Popp at NAVAIR</a:t>
            </a:r>
          </a:p>
          <a:p>
            <a:r>
              <a:rPr lang="en-US" dirty="0">
                <a:latin typeface="Arial" charset="0"/>
              </a:rPr>
              <a:t>doing any quality control management. SRDRs came in and were widely accepted</a:t>
            </a:r>
          </a:p>
          <a:p>
            <a:r>
              <a:rPr lang="en-US" dirty="0">
                <a:latin typeface="Arial" charset="0"/>
              </a:rPr>
              <a:t>as fact in DACIMS as long as there was a 881-C compliant CSDR plan submitted</a:t>
            </a:r>
          </a:p>
          <a:p>
            <a:r>
              <a:rPr lang="en-US" dirty="0">
                <a:latin typeface="Arial" charset="0"/>
              </a:rPr>
              <a:t>with it. CAPE was hamstrung with software data not being addressed by</a:t>
            </a:r>
          </a:p>
          <a:p>
            <a:r>
              <a:rPr lang="en-US" dirty="0">
                <a:latin typeface="Arial" charset="0"/>
              </a:rPr>
              <a:t>software personnel. This is systemic across all of DoD and addressed by the</a:t>
            </a:r>
          </a:p>
          <a:p>
            <a:r>
              <a:rPr lang="en-US" dirty="0">
                <a:latin typeface="Arial" charset="0"/>
              </a:rPr>
              <a:t>new SW Estimation DAU course, SRDR WG, and of course the SURF. Places</a:t>
            </a:r>
          </a:p>
          <a:p>
            <a:r>
              <a:rPr lang="en-US" dirty="0">
                <a:latin typeface="Arial" charset="0"/>
              </a:rPr>
              <a:t>software savvy </a:t>
            </a:r>
            <a:r>
              <a:rPr lang="en-US" dirty="0" err="1">
                <a:latin typeface="Arial" charset="0"/>
              </a:rPr>
              <a:t>costers</a:t>
            </a:r>
            <a:r>
              <a:rPr lang="en-US" dirty="0">
                <a:latin typeface="Arial" charset="0"/>
              </a:rPr>
              <a:t> in the development loop to untangle the language</a:t>
            </a:r>
          </a:p>
          <a:p>
            <a:r>
              <a:rPr lang="en-US" dirty="0">
                <a:latin typeface="Arial" charset="0"/>
              </a:rPr>
              <a:t>usually reserved for SW Engineers.</a:t>
            </a:r>
          </a:p>
          <a:p>
            <a:endParaRPr lang="en-US" dirty="0"/>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669256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17</a:t>
            </a:fld>
            <a:endParaRPr lang="en-US" dirty="0"/>
          </a:p>
        </p:txBody>
      </p:sp>
    </p:spTree>
    <p:extLst>
      <p:ext uri="{BB962C8B-B14F-4D97-AF65-F5344CB8AC3E}">
        <p14:creationId xmlns:p14="http://schemas.microsoft.com/office/powerpoint/2010/main" val="703779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18</a:t>
            </a:fld>
            <a:endParaRPr lang="en-US" dirty="0"/>
          </a:p>
        </p:txBody>
      </p:sp>
    </p:spTree>
    <p:extLst>
      <p:ext uri="{BB962C8B-B14F-4D97-AF65-F5344CB8AC3E}">
        <p14:creationId xmlns:p14="http://schemas.microsoft.com/office/powerpoint/2010/main" val="38759310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19</a:t>
            </a:fld>
            <a:endParaRPr lang="en-US" dirty="0"/>
          </a:p>
        </p:txBody>
      </p:sp>
    </p:spTree>
    <p:extLst>
      <p:ext uri="{BB962C8B-B14F-4D97-AF65-F5344CB8AC3E}">
        <p14:creationId xmlns:p14="http://schemas.microsoft.com/office/powerpoint/2010/main" val="32745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2</a:t>
            </a:fld>
            <a:endParaRPr lang="en-US" dirty="0"/>
          </a:p>
        </p:txBody>
      </p:sp>
    </p:spTree>
    <p:extLst>
      <p:ext uri="{BB962C8B-B14F-4D97-AF65-F5344CB8AC3E}">
        <p14:creationId xmlns:p14="http://schemas.microsoft.com/office/powerpoint/2010/main" val="256780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20</a:t>
            </a:fld>
            <a:endParaRPr lang="en-US" dirty="0"/>
          </a:p>
        </p:txBody>
      </p:sp>
    </p:spTree>
    <p:extLst>
      <p:ext uri="{BB962C8B-B14F-4D97-AF65-F5344CB8AC3E}">
        <p14:creationId xmlns:p14="http://schemas.microsoft.com/office/powerpoint/2010/main" val="834118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21</a:t>
            </a:fld>
            <a:endParaRPr lang="en-US" dirty="0"/>
          </a:p>
        </p:txBody>
      </p:sp>
    </p:spTree>
    <p:extLst>
      <p:ext uri="{BB962C8B-B14F-4D97-AF65-F5344CB8AC3E}">
        <p14:creationId xmlns:p14="http://schemas.microsoft.com/office/powerpoint/2010/main" val="1320486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343889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23</a:t>
            </a:fld>
            <a:endParaRPr lang="en-US" dirty="0"/>
          </a:p>
        </p:txBody>
      </p:sp>
    </p:spTree>
    <p:extLst>
      <p:ext uri="{BB962C8B-B14F-4D97-AF65-F5344CB8AC3E}">
        <p14:creationId xmlns:p14="http://schemas.microsoft.com/office/powerpoint/2010/main" val="70600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3</a:t>
            </a:fld>
            <a:endParaRPr lang="en-US" dirty="0"/>
          </a:p>
        </p:txBody>
      </p:sp>
    </p:spTree>
    <p:extLst>
      <p:ext uri="{BB962C8B-B14F-4D97-AF65-F5344CB8AC3E}">
        <p14:creationId xmlns:p14="http://schemas.microsoft.com/office/powerpoint/2010/main" val="235917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220663"/>
            <a:ext cx="344805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t>4</a:t>
            </a:fld>
            <a:endParaRPr lang="en-US" dirty="0"/>
          </a:p>
        </p:txBody>
      </p:sp>
    </p:spTree>
    <p:extLst>
      <p:ext uri="{BB962C8B-B14F-4D97-AF65-F5344CB8AC3E}">
        <p14:creationId xmlns:p14="http://schemas.microsoft.com/office/powerpoint/2010/main" val="347408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1343889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6</a:t>
            </a:fld>
            <a:endParaRPr lang="en-US" dirty="0"/>
          </a:p>
        </p:txBody>
      </p:sp>
    </p:spTree>
    <p:extLst>
      <p:ext uri="{BB962C8B-B14F-4D97-AF65-F5344CB8AC3E}">
        <p14:creationId xmlns:p14="http://schemas.microsoft.com/office/powerpoint/2010/main" val="188216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7</a:t>
            </a:fld>
            <a:endParaRPr lang="en-US" dirty="0"/>
          </a:p>
        </p:txBody>
      </p:sp>
    </p:spTree>
    <p:extLst>
      <p:ext uri="{BB962C8B-B14F-4D97-AF65-F5344CB8AC3E}">
        <p14:creationId xmlns:p14="http://schemas.microsoft.com/office/powerpoint/2010/main" val="826526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mn-ea"/>
                <a:cs typeface="+mn-cs"/>
              </a:rPr>
              <a:t>Stress the continual refinement of this process. Software Acquisition</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Management changes and the SRDR products and reviews have to change with it.</a:t>
            </a:r>
          </a:p>
          <a:p>
            <a:r>
              <a:rPr lang="en-US" sz="1200" kern="1200" dirty="0" smtClean="0">
                <a:solidFill>
                  <a:schemeClr val="tx1"/>
                </a:solidFill>
                <a:effectLst/>
                <a:latin typeface="Arial" charset="0"/>
                <a:ea typeface="+mn-ea"/>
                <a:cs typeface="+mn-cs"/>
              </a:rPr>
              <a:t>What was once Object-Oriented development, Model-Based System Engineering, and Software Product Lines is now moving to Agile and whatever is next. The</a:t>
            </a:r>
          </a:p>
          <a:p>
            <a:r>
              <a:rPr lang="en-US" sz="1200" kern="1200" dirty="0" smtClean="0">
                <a:solidFill>
                  <a:schemeClr val="tx1"/>
                </a:solidFill>
                <a:effectLst/>
                <a:latin typeface="Arial" charset="0"/>
                <a:ea typeface="+mn-ea"/>
                <a:cs typeface="+mn-cs"/>
              </a:rPr>
              <a:t>SURF has to take a holistic approach to SRDRs and give an informed opinion of red flags or key points of interest to a CAPE analyst who may not have</a:t>
            </a:r>
          </a:p>
          <a:p>
            <a:r>
              <a:rPr lang="en-US" sz="1200" kern="1200" dirty="0" smtClean="0">
                <a:solidFill>
                  <a:schemeClr val="tx1"/>
                </a:solidFill>
                <a:effectLst/>
                <a:latin typeface="Arial" charset="0"/>
                <a:ea typeface="+mn-ea"/>
                <a:cs typeface="+mn-cs"/>
              </a:rPr>
              <a:t>the level of expertise or background that we do. It's a way for the CAPE to have a clearinghouse of SMEs to triage the SRDRs as they arrive. This is especially key as the change over to the new DID is not always smooth for</a:t>
            </a:r>
          </a:p>
          <a:p>
            <a:r>
              <a:rPr lang="en-US" sz="1200" kern="1200" dirty="0" smtClean="0">
                <a:solidFill>
                  <a:schemeClr val="tx1"/>
                </a:solidFill>
                <a:effectLst/>
                <a:latin typeface="Arial" charset="0"/>
                <a:ea typeface="+mn-ea"/>
                <a:cs typeface="+mn-cs"/>
              </a:rPr>
              <a:t>all our development contractors.</a:t>
            </a:r>
          </a:p>
          <a:p>
            <a:endParaRPr lang="en-US" dirty="0"/>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8</a:t>
            </a:fld>
            <a:endParaRPr lang="en-US" dirty="0"/>
          </a:p>
        </p:txBody>
      </p:sp>
    </p:spTree>
    <p:extLst>
      <p:ext uri="{BB962C8B-B14F-4D97-AF65-F5344CB8AC3E}">
        <p14:creationId xmlns:p14="http://schemas.microsoft.com/office/powerpoint/2010/main" val="2585556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pPr>
                <a:defRPr/>
              </a:pPr>
              <a:t>9</a:t>
            </a:fld>
            <a:endParaRPr lang="en-US" dirty="0"/>
          </a:p>
        </p:txBody>
      </p:sp>
    </p:spTree>
    <p:extLst>
      <p:ext uri="{BB962C8B-B14F-4D97-AF65-F5344CB8AC3E}">
        <p14:creationId xmlns:p14="http://schemas.microsoft.com/office/powerpoint/2010/main" val="1313623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23025"/>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b="1">
              <a:solidFill>
                <a:srgbClr val="000000"/>
              </a:solidFill>
              <a:latin typeface="Arial Narrow" panose="020B0606020202030204" pitchFamily="34" charset="0"/>
            </a:endParaRPr>
          </a:p>
        </p:txBody>
      </p:sp>
      <p:sp>
        <p:nvSpPr>
          <p:cNvPr id="7" name="Line 5"/>
          <p:cNvSpPr>
            <a:spLocks noChangeShapeType="1"/>
          </p:cNvSpPr>
          <p:nvPr/>
        </p:nvSpPr>
        <p:spPr bwMode="auto">
          <a:xfrm>
            <a:off x="381000" y="1270000"/>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b="1">
              <a:solidFill>
                <a:srgbClr val="000000"/>
              </a:solidFill>
              <a:latin typeface="Arial Narrow" panose="020B0606020202030204" pitchFamily="34" charset="0"/>
            </a:endParaRPr>
          </a:p>
        </p:txBody>
      </p:sp>
      <p:sp>
        <p:nvSpPr>
          <p:cNvPr id="8201" name="Rectangle 9"/>
          <p:cNvSpPr>
            <a:spLocks noGrp="1" noChangeArrowheads="1"/>
          </p:cNvSpPr>
          <p:nvPr>
            <p:ph type="subTitle" idx="1"/>
          </p:nvPr>
        </p:nvSpPr>
        <p:spPr>
          <a:xfrm>
            <a:off x="4095750" y="3924300"/>
            <a:ext cx="4495800" cy="1047750"/>
          </a:xfrm>
        </p:spPr>
        <p:txBody>
          <a:bodyPr>
            <a:scene3d>
              <a:camera prst="orthographicFront"/>
              <a:lightRig rig="threePt" dir="t"/>
            </a:scene3d>
            <a:sp3d extrusionH="57150">
              <a:bevelT w="38100" h="38100"/>
            </a:sp3d>
          </a:bodyPr>
          <a:lstStyle>
            <a:lvl1pPr marL="0" indent="0" algn="r">
              <a:buFont typeface="Wingdings" pitchFamily="2" charset="2"/>
              <a:buNone/>
              <a:defRPr sz="2800">
                <a:solidFill>
                  <a:srgbClr val="010141"/>
                </a:solidFill>
                <a:latin typeface="Arial Narrow" panose="020B0606020202030204" pitchFamily="34" charset="0"/>
              </a:defRPr>
            </a:lvl1pPr>
          </a:lstStyle>
          <a:p>
            <a:r>
              <a:rPr lang="en-US" smtClean="0"/>
              <a:t>Click to edit Master subtitle style</a:t>
            </a:r>
            <a:endParaRPr lang="en-US"/>
          </a:p>
        </p:txBody>
      </p:sp>
      <p:sp>
        <p:nvSpPr>
          <p:cNvPr id="8202" name="Rectangle 10"/>
          <p:cNvSpPr>
            <a:spLocks noGrp="1" noChangeArrowheads="1"/>
          </p:cNvSpPr>
          <p:nvPr>
            <p:ph type="ctrTitle"/>
          </p:nvPr>
        </p:nvSpPr>
        <p:spPr>
          <a:xfrm>
            <a:off x="3467100" y="1962150"/>
            <a:ext cx="5143500" cy="1600200"/>
          </a:xfrm>
        </p:spPr>
        <p:txBody>
          <a:bodyPr>
            <a:scene3d>
              <a:camera prst="orthographicFront"/>
              <a:lightRig rig="threePt" dir="t"/>
            </a:scene3d>
            <a:sp3d extrusionH="57150">
              <a:bevelT w="38100" h="38100"/>
            </a:sp3d>
          </a:bodyPr>
          <a:lstStyle>
            <a:lvl1pPr>
              <a:defRPr sz="3600" i="0">
                <a:solidFill>
                  <a:srgbClr val="010141"/>
                </a:solidFill>
                <a:latin typeface="Arial Narrow" panose="020B0606020202030204" pitchFamily="34" charset="0"/>
              </a:defRPr>
            </a:lvl1pPr>
          </a:lstStyle>
          <a:p>
            <a:r>
              <a:rPr lang="en-US" smtClean="0"/>
              <a:t>Click to edit Master title style</a:t>
            </a:r>
            <a:endParaRPr lang="en-US"/>
          </a:p>
        </p:txBody>
      </p:sp>
      <p:sp>
        <p:nvSpPr>
          <p:cNvPr id="11" name="Rectangle 6"/>
          <p:cNvSpPr>
            <a:spLocks noGrp="1" noChangeArrowheads="1"/>
          </p:cNvSpPr>
          <p:nvPr>
            <p:ph type="dt" sz="half" idx="10"/>
          </p:nvPr>
        </p:nvSpPr>
        <p:spPr bwMode="auto">
          <a:xfrm>
            <a:off x="1084263" y="6524625"/>
            <a:ext cx="646331" cy="246221"/>
          </a:xfrm>
          <a:prstGeom prst="rect">
            <a:avLst/>
          </a:prstGeom>
          <a:ln>
            <a:miter lim="800000"/>
            <a:headEnd/>
            <a:tailEnd/>
          </a:ln>
        </p:spPr>
        <p:txBody>
          <a:bodyPr vert="horz" wrap="none" lIns="91440" tIns="45720" rIns="91440" bIns="45720" numCol="1" anchor="t" anchorCtr="0" compatLnSpc="1">
            <a:prstTxWarp prst="textNoShape">
              <a:avLst/>
            </a:prstTxWarp>
            <a:spAutoFit/>
          </a:bodyPr>
          <a:lstStyle>
            <a:lvl1pPr algn="l">
              <a:defRPr sz="1000" b="0">
                <a:solidFill>
                  <a:srgbClr val="969696"/>
                </a:solidFill>
                <a:latin typeface="Arial Narrow" panose="020B0606020202030204" pitchFamily="34" charset="0"/>
              </a:defRPr>
            </a:lvl1pPr>
          </a:lstStyle>
          <a:p>
            <a:pPr eaLnBrk="0" hangingPunct="0">
              <a:defRPr/>
            </a:pPr>
            <a:fld id="{E64A6339-AC5E-482F-A5A2-2B4D0967B130}" type="datetime1">
              <a:rPr lang="en-US" smtClean="0"/>
              <a:pPr eaLnBrk="0" hangingPunct="0">
                <a:defRPr/>
              </a:pPr>
              <a:t>4/23/2018</a:t>
            </a:fld>
            <a:endParaRPr lang="en-US"/>
          </a:p>
        </p:txBody>
      </p:sp>
      <p:sp>
        <p:nvSpPr>
          <p:cNvPr id="12" name="Rectangle 7"/>
          <p:cNvSpPr>
            <a:spLocks noGrp="1" noChangeArrowheads="1"/>
          </p:cNvSpPr>
          <p:nvPr>
            <p:ph type="sldNum" sz="quarter" idx="11"/>
          </p:nvPr>
        </p:nvSpPr>
        <p:spPr/>
        <p:txBody>
          <a:bodyPr/>
          <a:lstStyle>
            <a:lvl1pPr>
              <a:defRPr>
                <a:latin typeface="Arial Narrow" panose="020B0606020202030204" pitchFamily="34" charset="0"/>
              </a:defRPr>
            </a:lvl1pPr>
          </a:lstStyle>
          <a:p>
            <a:pPr>
              <a:defRPr/>
            </a:pPr>
            <a:fld id="{490AE385-B79B-4C16-84FD-66488BC07959}" type="slidenum">
              <a:rPr lang="en-US" smtClean="0"/>
              <a:pPr>
                <a:defRPr/>
              </a:pPr>
              <a:t>‹#›</a:t>
            </a:fld>
            <a:endParaRPr lang="en-US">
              <a:solidFill>
                <a:srgbClr val="808080"/>
              </a:solidFill>
            </a:endParaRPr>
          </a:p>
        </p:txBody>
      </p:sp>
      <p:sp>
        <p:nvSpPr>
          <p:cNvPr id="10" name="Text Box 14"/>
          <p:cNvSpPr txBox="1">
            <a:spLocks noChangeArrowheads="1"/>
          </p:cNvSpPr>
          <p:nvPr userDrawn="1"/>
        </p:nvSpPr>
        <p:spPr bwMode="auto">
          <a:xfrm>
            <a:off x="4078180" y="0"/>
            <a:ext cx="971420" cy="184666"/>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dirty="0">
                <a:solidFill>
                  <a:srgbClr val="006600"/>
                </a:solidFill>
                <a:latin typeface="Arial Narrow" panose="020B0606020202030204" pitchFamily="34" charset="0"/>
              </a:rPr>
              <a:t>UNCLASSIFIED </a:t>
            </a:r>
          </a:p>
        </p:txBody>
      </p:sp>
    </p:spTree>
    <p:extLst>
      <p:ext uri="{BB962C8B-B14F-4D97-AF65-F5344CB8AC3E}">
        <p14:creationId xmlns:p14="http://schemas.microsoft.com/office/powerpoint/2010/main" val="16519600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noChangeArrowheads="1"/>
          </p:cNvSpPr>
          <p:nvPr>
            <p:ph type="sldNum" sz="quarter" idx="10"/>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6787291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20792602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9294019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20227938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1367468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28611478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0"/>
            <a:ext cx="1949450" cy="33670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3588" y="0"/>
            <a:ext cx="5699125" cy="3367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4614687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26363" cy="8604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63588" y="1535113"/>
            <a:ext cx="7578725" cy="1831975"/>
          </a:xfrm>
        </p:spPr>
        <p:txBody>
          <a:bodyPr/>
          <a:lstStyle/>
          <a:p>
            <a:pPr lvl="0"/>
            <a:endParaRPr lang="en-US" noProof="0" dirty="0"/>
          </a:p>
        </p:txBody>
      </p:sp>
      <p:sp>
        <p:nvSpPr>
          <p:cNvPr id="4"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95525641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3588" y="0"/>
            <a:ext cx="7800975" cy="3367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54202398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26363" cy="8604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763588" y="1535113"/>
            <a:ext cx="3713162" cy="1831975"/>
          </a:xfrm>
        </p:spPr>
        <p:txBody>
          <a:bodyPr/>
          <a:lstStyle/>
          <a:p>
            <a:pPr lvl="0"/>
            <a:endParaRPr lang="en-US" noProof="0" dirty="0"/>
          </a:p>
        </p:txBody>
      </p:sp>
      <p:sp>
        <p:nvSpPr>
          <p:cNvPr id="4" name="Text Placeholder 3"/>
          <p:cNvSpPr>
            <a:spLocks noGrp="1"/>
          </p:cNvSpPr>
          <p:nvPr>
            <p:ph type="body" sz="half" idx="2"/>
          </p:nvPr>
        </p:nvSpPr>
        <p:spPr>
          <a:xfrm>
            <a:off x="4629150" y="1535113"/>
            <a:ext cx="3713163" cy="1831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741489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threePt" dir="t"/>
            </a:scene3d>
            <a:sp3d extrusionH="57150">
              <a:bevelT w="38100" h="38100"/>
            </a:sp3d>
          </a:bodyPr>
          <a:lstStyle>
            <a:lvl1pPr>
              <a:defRPr>
                <a:solidFill>
                  <a:srgbClr val="010141"/>
                </a:solidFill>
              </a:defRPr>
            </a:lvl1pPr>
          </a:lstStyle>
          <a:p>
            <a:r>
              <a:rPr lang="en-US" dirty="0" smtClean="0"/>
              <a:t>Click to edit Master title style</a:t>
            </a:r>
            <a:endParaRPr lang="en-US" dirty="0"/>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lvl1pPr>
              <a:defRPr lang="en-US" sz="2200" b="0" dirty="0">
                <a:solidFill>
                  <a:srgbClr val="010141"/>
                </a:solidFill>
                <a:latin typeface="Arial Narrow" pitchFamily="34" charset="0"/>
                <a:ea typeface="+mn-ea"/>
                <a:cs typeface="+mn-cs"/>
              </a:defRPr>
            </a:lvl1pPr>
            <a:lvl2pPr marL="285750" indent="-285750">
              <a:buFont typeface="Arial Narrow" panose="020B0606020202030204" pitchFamily="34" charset="0"/>
              <a:buChar char="–"/>
              <a:defRPr lang="en-US" sz="1600" b="0" smtClean="0">
                <a:solidFill>
                  <a:srgbClr val="010141"/>
                </a:solidFill>
                <a:latin typeface="Arial Narrow" panose="020B0606020202030204" pitchFamily="34" charset="0"/>
              </a:defRPr>
            </a:lvl2pPr>
            <a:lvl3pPr marL="285750" indent="-285750">
              <a:defRPr lang="en-US" smtClean="0"/>
            </a:lvl3pPr>
            <a:lvl4pPr marL="285750" indent="-285750">
              <a:defRPr lang="en-US" smtClean="0"/>
            </a:lvl4pPr>
            <a:lvl5pPr marL="285750" indent="-285750">
              <a:defRPr lang="en-US" dirty="0"/>
            </a:lvl5pPr>
          </a:lstStyle>
          <a:p>
            <a:pPr marL="342900" lvl="0" indent="-342900">
              <a:buClrTx/>
              <a:buSzPct val="100000"/>
              <a:buFontTx/>
              <a:buChar char="•"/>
            </a:pPr>
            <a:r>
              <a:rPr lang="en-US" dirty="0" smtClean="0"/>
              <a:t>Click to edit Master text styles</a:t>
            </a:r>
          </a:p>
          <a:p>
            <a:pPr marL="342900" lvl="1" indent="-342900" algn="l" rtl="0" eaLnBrk="1" fontAlgn="base" hangingPunct="1">
              <a:spcBef>
                <a:spcPct val="20000"/>
              </a:spcBef>
              <a:spcAft>
                <a:spcPct val="0"/>
              </a:spcAft>
              <a:buClrTx/>
              <a:buSzPct val="100000"/>
              <a:buFontTx/>
              <a:buChar char="•"/>
            </a:pPr>
            <a:r>
              <a:rPr lang="en-US" dirty="0" smtClean="0"/>
              <a:t>Second level</a:t>
            </a:r>
          </a:p>
        </p:txBody>
      </p:sp>
      <p:sp>
        <p:nvSpPr>
          <p:cNvPr id="5" name="Rectangle 4"/>
          <p:cNvSpPr>
            <a:spLocks noGrp="1" noChangeArrowheads="1"/>
          </p:cNvSpPr>
          <p:nvPr>
            <p:ph type="sldNum" sz="quarter" idx="10"/>
          </p:nvPr>
        </p:nvSpPr>
        <p:spPr/>
        <p:txBody>
          <a:bodyPr/>
          <a:lstStyle>
            <a:lvl1pPr>
              <a:defRPr/>
            </a:lvl1pPr>
          </a:lstStyle>
          <a:p>
            <a:pPr>
              <a:defRPr/>
            </a:pPr>
            <a:fld id="{A589B058-016D-4A18-8606-4BA37FBF9C60}" type="slidenum">
              <a:rPr lang="en-US"/>
              <a:pPr>
                <a:defRPr/>
              </a:pPr>
              <a:t>‹#›</a:t>
            </a:fld>
            <a:endParaRPr lang="en-US">
              <a:solidFill>
                <a:srgbClr val="808080"/>
              </a:solidFill>
            </a:endParaRPr>
          </a:p>
        </p:txBody>
      </p:sp>
    </p:spTree>
    <p:extLst>
      <p:ext uri="{BB962C8B-B14F-4D97-AF65-F5344CB8AC3E}">
        <p14:creationId xmlns:p14="http://schemas.microsoft.com/office/powerpoint/2010/main" val="17190089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1284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Slide w/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a:prstGeom prst="rect">
            <a:avLst/>
          </a:prstGeom>
        </p:spPr>
        <p:txBody>
          <a:bodyPr lIns="0" tIns="0" rIns="0" bIns="0" anchor="ctr"/>
          <a:lstStyle>
            <a:lvl1pPr>
              <a:defRPr sz="2600" b="1">
                <a:solidFill>
                  <a:srgbClr val="1C295B"/>
                </a:solidFill>
                <a:latin typeface="Arial" pitchFamily="34" charset="0"/>
                <a:cs typeface="Arial" pitchFamily="34" charset="0"/>
              </a:defRPr>
            </a:lvl1pPr>
          </a:lstStyle>
          <a:p>
            <a:r>
              <a:rPr lang="en-US" dirty="0" smtClean="0"/>
              <a:t>Title</a:t>
            </a:r>
            <a:endParaRPr lang="en-US" dirty="0"/>
          </a:p>
        </p:txBody>
      </p:sp>
    </p:spTree>
    <p:extLst>
      <p:ext uri="{BB962C8B-B14F-4D97-AF65-F5344CB8AC3E}">
        <p14:creationId xmlns:p14="http://schemas.microsoft.com/office/powerpoint/2010/main" val="269638354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w/ Header &amp; Head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a:prstGeom prst="rect">
            <a:avLst/>
          </a:prstGeom>
        </p:spPr>
        <p:txBody>
          <a:bodyPr lIns="0" tIns="0" rIns="0" bIns="0" anchor="ctr"/>
          <a:lstStyle>
            <a:lvl1pPr>
              <a:defRPr sz="2800" b="1">
                <a:solidFill>
                  <a:srgbClr val="1C295B"/>
                </a:solidFill>
                <a:latin typeface="Arial" pitchFamily="34" charset="0"/>
                <a:cs typeface="Arial" pitchFamily="34" charset="0"/>
              </a:defRPr>
            </a:lvl1pPr>
          </a:lstStyle>
          <a:p>
            <a:r>
              <a:rPr lang="en-US" dirty="0" smtClean="0"/>
              <a:t>Title</a:t>
            </a:r>
            <a:endParaRPr lang="en-US" dirty="0"/>
          </a:p>
        </p:txBody>
      </p:sp>
      <p:sp>
        <p:nvSpPr>
          <p:cNvPr id="3" name="Line 3"/>
          <p:cNvSpPr>
            <a:spLocks noChangeShapeType="1"/>
          </p:cNvSpPr>
          <p:nvPr userDrawn="1"/>
        </p:nvSpPr>
        <p:spPr bwMode="auto">
          <a:xfrm>
            <a:off x="0" y="914400"/>
            <a:ext cx="9144000" cy="0"/>
          </a:xfrm>
          <a:prstGeom prst="line">
            <a:avLst/>
          </a:prstGeom>
          <a:noFill/>
          <a:ln w="38100">
            <a:solidFill>
              <a:srgbClr val="C0C0C0"/>
            </a:solidFill>
            <a:round/>
            <a:headEnd/>
            <a:tailEnd/>
          </a:ln>
        </p:spPr>
        <p:txBody>
          <a:bodyPr wrap="none" anchor="ctr"/>
          <a:lstStyle/>
          <a:p>
            <a:pPr fontAlgn="auto">
              <a:spcBef>
                <a:spcPts val="0"/>
              </a:spcBef>
              <a:spcAft>
                <a:spcPts val="0"/>
              </a:spcAft>
            </a:pPr>
            <a:endParaRPr lang="en-US">
              <a:solidFill>
                <a:prstClr val="black"/>
              </a:solidFill>
              <a:latin typeface="Arial"/>
            </a:endParaRPr>
          </a:p>
        </p:txBody>
      </p:sp>
    </p:spTree>
    <p:extLst>
      <p:ext uri="{BB962C8B-B14F-4D97-AF65-F5344CB8AC3E}">
        <p14:creationId xmlns:p14="http://schemas.microsoft.com/office/powerpoint/2010/main" val="146499311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w/o Head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a:prstGeom prst="rect">
            <a:avLst/>
          </a:prstGeom>
        </p:spPr>
        <p:txBody>
          <a:bodyPr lIns="0" tIns="0" rIns="0" bIns="0" anchor="ctr"/>
          <a:lstStyle>
            <a:lvl1pPr>
              <a:defRPr sz="2800" b="1">
                <a:solidFill>
                  <a:srgbClr val="1C295B"/>
                </a:solidFill>
                <a:latin typeface="Arial" pitchFamily="34" charset="0"/>
                <a:cs typeface="Arial" pitchFamily="34" charset="0"/>
              </a:defRPr>
            </a:lvl1pPr>
          </a:lstStyle>
          <a:p>
            <a:r>
              <a:rPr lang="en-US" dirty="0" smtClean="0"/>
              <a:t>Title</a:t>
            </a:r>
            <a:endParaRPr lang="en-US" dirty="0"/>
          </a:p>
        </p:txBody>
      </p:sp>
      <p:sp>
        <p:nvSpPr>
          <p:cNvPr id="4" name="Text Placeholder 3"/>
          <p:cNvSpPr>
            <a:spLocks noGrp="1"/>
          </p:cNvSpPr>
          <p:nvPr>
            <p:ph type="body" sz="quarter" idx="10"/>
          </p:nvPr>
        </p:nvSpPr>
        <p:spPr>
          <a:xfrm>
            <a:off x="91440" y="914400"/>
            <a:ext cx="8961120" cy="5669280"/>
          </a:xfrm>
          <a:prstGeom prst="rect">
            <a:avLst/>
          </a:prstGeom>
        </p:spPr>
        <p:txBody>
          <a:bodyPr anchor="ctr"/>
          <a:lstStyle>
            <a:lvl1pPr>
              <a:defRPr sz="2200">
                <a:solidFill>
                  <a:srgbClr val="002060"/>
                </a:solidFill>
                <a:latin typeface="Arial" pitchFamily="34" charset="0"/>
                <a:cs typeface="Arial" pitchFamily="34" charset="0"/>
              </a:defRPr>
            </a:lvl1pPr>
            <a:lvl2pPr>
              <a:defRPr sz="2000">
                <a:solidFill>
                  <a:srgbClr val="002060"/>
                </a:solidFill>
                <a:latin typeface="Arial" pitchFamily="34" charset="0"/>
                <a:cs typeface="Arial" pitchFamily="34" charset="0"/>
              </a:defRPr>
            </a:lvl2pPr>
            <a:lvl3pPr>
              <a:defRPr sz="1800">
                <a:solidFill>
                  <a:srgbClr val="002060"/>
                </a:solidFill>
                <a:latin typeface="Arial" pitchFamily="34" charset="0"/>
                <a:cs typeface="Arial" pitchFamily="34" charset="0"/>
              </a:defRPr>
            </a:lvl3pPr>
            <a:lvl4pPr>
              <a:defRPr sz="1600">
                <a:solidFill>
                  <a:srgbClr val="002060"/>
                </a:solidFill>
                <a:latin typeface="Arial" pitchFamily="34" charset="0"/>
                <a:cs typeface="Arial" pitchFamily="34" charset="0"/>
              </a:defRPr>
            </a:lvl4pPr>
            <a:lvl5pPr>
              <a:defRPr sz="1600">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7969147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w/ Header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914400"/>
          </a:xfrm>
          <a:prstGeom prst="rect">
            <a:avLst/>
          </a:prstGeom>
        </p:spPr>
        <p:txBody>
          <a:bodyPr lIns="0" tIns="0" rIns="0" bIns="0" anchor="ctr"/>
          <a:lstStyle>
            <a:lvl1pPr>
              <a:defRPr sz="2800" b="1">
                <a:solidFill>
                  <a:srgbClr val="1C295B"/>
                </a:solidFill>
                <a:latin typeface="Arial" pitchFamily="34" charset="0"/>
                <a:cs typeface="Arial" pitchFamily="34" charset="0"/>
              </a:defRPr>
            </a:lvl1pPr>
          </a:lstStyle>
          <a:p>
            <a:r>
              <a:rPr lang="en-US" dirty="0" smtClean="0"/>
              <a:t>Title</a:t>
            </a:r>
            <a:endParaRPr lang="en-US" dirty="0"/>
          </a:p>
        </p:txBody>
      </p:sp>
      <p:sp>
        <p:nvSpPr>
          <p:cNvPr id="3" name="Line 3"/>
          <p:cNvSpPr>
            <a:spLocks noChangeShapeType="1"/>
          </p:cNvSpPr>
          <p:nvPr userDrawn="1"/>
        </p:nvSpPr>
        <p:spPr bwMode="auto">
          <a:xfrm>
            <a:off x="0" y="914400"/>
            <a:ext cx="9144000" cy="0"/>
          </a:xfrm>
          <a:prstGeom prst="line">
            <a:avLst/>
          </a:prstGeom>
          <a:noFill/>
          <a:ln w="38100">
            <a:solidFill>
              <a:srgbClr val="C0C0C0"/>
            </a:solidFill>
            <a:round/>
            <a:headEnd/>
            <a:tailEnd/>
          </a:ln>
        </p:spPr>
        <p:txBody>
          <a:bodyPr wrap="none" anchor="ctr"/>
          <a:lstStyle/>
          <a:p>
            <a:pPr fontAlgn="auto">
              <a:spcBef>
                <a:spcPts val="0"/>
              </a:spcBef>
              <a:spcAft>
                <a:spcPts val="0"/>
              </a:spcAft>
            </a:pPr>
            <a:endParaRPr lang="en-US">
              <a:solidFill>
                <a:prstClr val="black"/>
              </a:solidFill>
              <a:latin typeface="Arial"/>
            </a:endParaRPr>
          </a:p>
        </p:txBody>
      </p:sp>
      <p:sp>
        <p:nvSpPr>
          <p:cNvPr id="4" name="Text Placeholder 3"/>
          <p:cNvSpPr>
            <a:spLocks noGrp="1"/>
          </p:cNvSpPr>
          <p:nvPr>
            <p:ph type="body" sz="quarter" idx="10"/>
          </p:nvPr>
        </p:nvSpPr>
        <p:spPr>
          <a:xfrm>
            <a:off x="91440" y="914400"/>
            <a:ext cx="8961120" cy="5669280"/>
          </a:xfrm>
          <a:prstGeom prst="rect">
            <a:avLst/>
          </a:prstGeom>
        </p:spPr>
        <p:txBody>
          <a:bodyPr anchor="ctr"/>
          <a:lstStyle>
            <a:lvl1pPr>
              <a:defRPr sz="2200">
                <a:solidFill>
                  <a:srgbClr val="002060"/>
                </a:solidFill>
                <a:latin typeface="Arial" pitchFamily="34" charset="0"/>
                <a:cs typeface="Arial" pitchFamily="34" charset="0"/>
              </a:defRPr>
            </a:lvl1pPr>
            <a:lvl2pPr>
              <a:defRPr sz="2000">
                <a:solidFill>
                  <a:srgbClr val="002060"/>
                </a:solidFill>
                <a:latin typeface="Arial" pitchFamily="34" charset="0"/>
                <a:cs typeface="Arial" pitchFamily="34" charset="0"/>
              </a:defRPr>
            </a:lvl2pPr>
            <a:lvl3pPr>
              <a:defRPr sz="1800">
                <a:solidFill>
                  <a:srgbClr val="002060"/>
                </a:solidFill>
                <a:latin typeface="Arial" pitchFamily="34" charset="0"/>
                <a:cs typeface="Arial" pitchFamily="34" charset="0"/>
              </a:defRPr>
            </a:lvl3pPr>
            <a:lvl4pPr>
              <a:defRPr sz="1600">
                <a:solidFill>
                  <a:srgbClr val="002060"/>
                </a:solidFill>
                <a:latin typeface="Arial" pitchFamily="34" charset="0"/>
                <a:cs typeface="Arial" pitchFamily="34" charset="0"/>
              </a:defRPr>
            </a:lvl4pPr>
            <a:lvl5pPr>
              <a:defRPr sz="1400">
                <a:solidFill>
                  <a:srgbClr val="002060"/>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053342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6A520653-6E44-4FA8-911F-9C5AD2C27A93}" type="datetime1">
              <a:rPr lang="en-US" smtClean="0">
                <a:solidFill>
                  <a:prstClr val="black">
                    <a:tint val="75000"/>
                  </a:prstClr>
                </a:solidFill>
                <a:latin typeface="Arial"/>
              </a:rPr>
              <a:pPr fontAlgn="auto">
                <a:spcBef>
                  <a:spcPts val="0"/>
                </a:spcBef>
                <a:spcAft>
                  <a:spcPts val="0"/>
                </a:spcAft>
              </a:pPr>
              <a:t>4/23/2018</a:t>
            </a:fld>
            <a:endParaRPr lang="en-US">
              <a:solidFill>
                <a:prstClr val="black">
                  <a:tint val="75000"/>
                </a:prstClr>
              </a:solidFill>
              <a:latin typeface="Aria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r>
              <a:rPr lang="en-US" smtClean="0">
                <a:solidFill>
                  <a:prstClr val="black">
                    <a:tint val="75000"/>
                  </a:prstClr>
                </a:solidFill>
                <a:latin typeface="Arial"/>
              </a:rPr>
              <a:t>SRDR Data Collection Way Ahead</a:t>
            </a:r>
            <a:endParaRPr lang="en-US">
              <a:solidFill>
                <a:prstClr val="black">
                  <a:tint val="75000"/>
                </a:prstClr>
              </a:solidFill>
              <a:latin typeface="Aria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FBF6BAA1-5C66-4031-9650-BA1AA2E66418}" type="slidenum">
              <a:rPr lang="en-US" smtClean="0">
                <a:solidFill>
                  <a:prstClr val="black">
                    <a:tint val="75000"/>
                  </a:prstClr>
                </a:solidFill>
                <a:latin typeface="Arial"/>
              </a:rPr>
              <a:pPr fontAlgn="auto">
                <a:spcBef>
                  <a:spcPts val="0"/>
                </a:spcBef>
                <a:spcAft>
                  <a:spcPts val="0"/>
                </a:spcAft>
              </a:pPr>
              <a:t>‹#›</a:t>
            </a:fld>
            <a:endParaRPr lang="en-US">
              <a:solidFill>
                <a:prstClr val="black">
                  <a:tint val="75000"/>
                </a:prstClr>
              </a:solidFill>
              <a:latin typeface="Arial"/>
            </a:endParaRPr>
          </a:p>
        </p:txBody>
      </p:sp>
    </p:spTree>
    <p:extLst>
      <p:ext uri="{BB962C8B-B14F-4D97-AF65-F5344CB8AC3E}">
        <p14:creationId xmlns:p14="http://schemas.microsoft.com/office/powerpoint/2010/main" val="307646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lvl1pPr>
              <a:defRPr sz="32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5624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457950"/>
            <a:ext cx="2133600" cy="247650"/>
          </a:xfrm>
          <a:prstGeom prst="rect">
            <a:avLst/>
          </a:prstGeom>
        </p:spPr>
        <p:txBody>
          <a:bodyPr/>
          <a:lstStyle>
            <a:lvl1pPr>
              <a:defRPr/>
            </a:lvl1pPr>
          </a:lstStyle>
          <a:p>
            <a:pPr>
              <a:defRPr/>
            </a:pPr>
            <a:r>
              <a:rPr lang="en-US" smtClean="0"/>
              <a:t>4/24/2014</a:t>
            </a:r>
            <a:endParaRPr lang="en-US" dirty="0"/>
          </a:p>
        </p:txBody>
      </p:sp>
      <p:sp>
        <p:nvSpPr>
          <p:cNvPr id="5" name="Rectangle 5"/>
          <p:cNvSpPr>
            <a:spLocks noGrp="1" noChangeArrowheads="1"/>
          </p:cNvSpPr>
          <p:nvPr>
            <p:ph type="ftr" sz="quarter" idx="11"/>
          </p:nvPr>
        </p:nvSpPr>
        <p:spPr>
          <a:xfrm>
            <a:off x="3124200" y="6457950"/>
            <a:ext cx="2895600" cy="247650"/>
          </a:xfrm>
          <a:prstGeom prst="rect">
            <a:avLst/>
          </a:prstGeom>
        </p:spPr>
        <p:txBody>
          <a:bodyPr/>
          <a:lstStyle>
            <a:lvl1pPr>
              <a:defRPr/>
            </a:lvl1pPr>
          </a:lstStyle>
          <a:p>
            <a:pPr>
              <a:defRPr/>
            </a:pPr>
            <a:r>
              <a:rPr lang="en-US" dirty="0" smtClean="0"/>
              <a:t>FOR OFFICIAL USE ONLY</a:t>
            </a: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8A9D70C1-F5F5-4A17-833F-CB9F0BF20258}" type="slidenum">
              <a:rPr lang="en-US"/>
              <a:pPr>
                <a:defRPr/>
              </a:pPr>
              <a:t>‹#›</a:t>
            </a:fld>
            <a:endParaRPr lang="en-US" dirty="0"/>
          </a:p>
        </p:txBody>
      </p:sp>
      <p:sp>
        <p:nvSpPr>
          <p:cNvPr id="9" name="Rectangle 8"/>
          <p:cNvSpPr/>
          <p:nvPr userDrawn="1"/>
        </p:nvSpPr>
        <p:spPr>
          <a:xfrm>
            <a:off x="28575" y="28574"/>
            <a:ext cx="83820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p:cNvSpPr>
            <a:spLocks noGrp="1"/>
          </p:cNvSpPr>
          <p:nvPr>
            <p:ph type="body" sz="quarter" idx="13" hasCustomPrompt="1"/>
          </p:nvPr>
        </p:nvSpPr>
        <p:spPr>
          <a:xfrm>
            <a:off x="685800" y="76200"/>
            <a:ext cx="7772400" cy="533400"/>
          </a:xfrm>
        </p:spPr>
        <p:txBody>
          <a:bodyPr/>
          <a:lstStyle>
            <a:lvl1pPr algn="ctr">
              <a:buNone/>
              <a:defRPr sz="3600" b="1" i="0" baseline="0">
                <a:solidFill>
                  <a:srgbClr val="002060"/>
                </a:solidFill>
                <a:effectLst>
                  <a:outerShdw blurRad="38100" dist="38100" dir="2700000" algn="tl">
                    <a:srgbClr val="000000">
                      <a:alpha val="43137"/>
                    </a:srgbClr>
                  </a:outerShdw>
                </a:effectLst>
              </a:defRPr>
            </a:lvl1pPr>
          </a:lstStyle>
          <a:p>
            <a:pPr lvl="0"/>
            <a:r>
              <a:rPr lang="en-US" dirty="0" smtClean="0"/>
              <a:t>Naval Center for Cost Analysis</a:t>
            </a:r>
          </a:p>
        </p:txBody>
      </p:sp>
      <p:pic>
        <p:nvPicPr>
          <p:cNvPr id="10" name="Picture 7"/>
          <p:cNvPicPr>
            <a:picLocks noChangeAspect="1" noChangeArrowheads="1"/>
          </p:cNvPicPr>
          <p:nvPr userDrawn="1"/>
        </p:nvPicPr>
        <p:blipFill>
          <a:blip r:embed="rId2" cstate="print"/>
          <a:srcRect/>
          <a:stretch>
            <a:fillRect/>
          </a:stretch>
        </p:blipFill>
        <p:spPr bwMode="auto">
          <a:xfrm>
            <a:off x="3537004" y="2394004"/>
            <a:ext cx="20574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457950"/>
            <a:ext cx="2133600" cy="247650"/>
          </a:xfrm>
          <a:prstGeom prst="rect">
            <a:avLst/>
          </a:prstGeom>
        </p:spPr>
        <p:txBody>
          <a:bodyPr/>
          <a:lstStyle>
            <a:lvl1pPr>
              <a:defRPr/>
            </a:lvl1pPr>
          </a:lstStyle>
          <a:p>
            <a:pPr>
              <a:defRPr/>
            </a:pPr>
            <a:r>
              <a:rPr lang="en-US" smtClean="0"/>
              <a:t>4/24/2014</a:t>
            </a:r>
            <a:endParaRPr lang="en-US" dirty="0"/>
          </a:p>
        </p:txBody>
      </p:sp>
      <p:sp>
        <p:nvSpPr>
          <p:cNvPr id="3" name="Rectangle 5"/>
          <p:cNvSpPr>
            <a:spLocks noGrp="1" noChangeArrowheads="1"/>
          </p:cNvSpPr>
          <p:nvPr>
            <p:ph type="ftr" sz="quarter" idx="11"/>
          </p:nvPr>
        </p:nvSpPr>
        <p:spPr>
          <a:xfrm>
            <a:off x="3124200" y="6457950"/>
            <a:ext cx="2895600" cy="247650"/>
          </a:xfrm>
          <a:prstGeom prst="rect">
            <a:avLst/>
          </a:prstGeom>
        </p:spPr>
        <p:txBody>
          <a:bodyPr/>
          <a:lstStyle>
            <a:lvl1pPr>
              <a:defRPr/>
            </a:lvl1pPr>
          </a:lstStyle>
          <a:p>
            <a:pPr>
              <a:defRPr/>
            </a:pPr>
            <a:r>
              <a:rPr lang="en-US" dirty="0" smtClean="0"/>
              <a:t>FOR OFFICIAL USE ONLY</a:t>
            </a: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79B15067-BE34-4D07-9AC9-6C9DFCEE387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3"/>
          <p:cNvSpPr>
            <a:spLocks noGrp="1" noChangeArrowheads="1"/>
          </p:cNvSpPr>
          <p:nvPr>
            <p:ph type="sldNum" sz="quarter" idx="10"/>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3538625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0190301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3437" y="298450"/>
            <a:ext cx="7726363" cy="86042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8636002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145181185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3588" y="1535113"/>
            <a:ext cx="3713162" cy="183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535113"/>
            <a:ext cx="3713163" cy="1831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noChangeArrowheads="1"/>
          </p:cNvSpPr>
          <p:nvPr>
            <p:ph type="sldNum" sz="quarter" idx="4"/>
          </p:nvPr>
        </p:nvSpPr>
        <p:spPr bwMode="auto">
          <a:xfrm>
            <a:off x="7988300" y="65532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Tree>
    <p:extLst>
      <p:ext uri="{BB962C8B-B14F-4D97-AF65-F5344CB8AC3E}">
        <p14:creationId xmlns:p14="http://schemas.microsoft.com/office/powerpoint/2010/main" val="40708348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5.png"/><Relationship Id="rId4" Type="http://schemas.openxmlformats.org/officeDocument/2006/relationships/slideLayout" Target="../slideLayouts/slideLayout23.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79388" y="1322388"/>
            <a:ext cx="8805862" cy="5014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171" name="Rectangle 3"/>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eaLnBrk="0" hangingPunct="0">
              <a:defRPr/>
            </a:pPr>
            <a:fld id="{D8DC3810-75AD-4F3C-9991-34721079F4B8}" type="slidenum">
              <a:rPr lang="en-US"/>
              <a:pPr eaLnBrk="0" hangingPunct="0">
                <a:defRPr/>
              </a:pPr>
              <a:t>‹#›</a:t>
            </a:fld>
            <a:endParaRPr lang="en-US">
              <a:solidFill>
                <a:srgbClr val="808080"/>
              </a:solidFill>
            </a:endParaRPr>
          </a:p>
        </p:txBody>
      </p:sp>
      <p:sp>
        <p:nvSpPr>
          <p:cNvPr id="1029" name="Rectangle 5"/>
          <p:cNvSpPr>
            <a:spLocks noGrp="1" noChangeArrowheads="1"/>
          </p:cNvSpPr>
          <p:nvPr>
            <p:ph type="title"/>
          </p:nvPr>
        </p:nvSpPr>
        <p:spPr bwMode="auto">
          <a:xfrm>
            <a:off x="1354138" y="198438"/>
            <a:ext cx="7396162" cy="893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4" name="Line 6"/>
          <p:cNvSpPr>
            <a:spLocks noChangeShapeType="1"/>
          </p:cNvSpPr>
          <p:nvPr/>
        </p:nvSpPr>
        <p:spPr bwMode="auto">
          <a:xfrm>
            <a:off x="381000" y="6451600"/>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b="1">
              <a:solidFill>
                <a:srgbClr val="000000"/>
              </a:solidFill>
              <a:latin typeface="Wingdings" pitchFamily="2" charset="2"/>
            </a:endParaRPr>
          </a:p>
        </p:txBody>
      </p:sp>
      <p:sp>
        <p:nvSpPr>
          <p:cNvPr id="7179" name="Line 11"/>
          <p:cNvSpPr>
            <a:spLocks noChangeShapeType="1"/>
          </p:cNvSpPr>
          <p:nvPr/>
        </p:nvSpPr>
        <p:spPr bwMode="auto">
          <a:xfrm>
            <a:off x="381000" y="1231900"/>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lgn="ctr" eaLnBrk="0" hangingPunct="0">
              <a:defRPr/>
            </a:pPr>
            <a:endParaRPr lang="en-US" sz="1200" b="1">
              <a:solidFill>
                <a:srgbClr val="000000"/>
              </a:solidFill>
              <a:latin typeface="Wingdings" pitchFamily="2" charset="2"/>
            </a:endParaRPr>
          </a:p>
        </p:txBody>
      </p:sp>
      <p:sp>
        <p:nvSpPr>
          <p:cNvPr id="9" name="Text Box 14"/>
          <p:cNvSpPr txBox="1">
            <a:spLocks noChangeArrowheads="1"/>
          </p:cNvSpPr>
          <p:nvPr userDrawn="1"/>
        </p:nvSpPr>
        <p:spPr bwMode="auto">
          <a:xfrm>
            <a:off x="4078180" y="0"/>
            <a:ext cx="971420" cy="184666"/>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dirty="0">
                <a:solidFill>
                  <a:srgbClr val="006600"/>
                </a:solidFill>
                <a:latin typeface="Arial Narrow" panose="020B0606020202030204" pitchFamily="34" charset="0"/>
              </a:rPr>
              <a:t>UNCLASSIFIED </a:t>
            </a:r>
          </a:p>
        </p:txBody>
      </p:sp>
      <p:pic>
        <p:nvPicPr>
          <p:cNvPr id="10" name="Picture 9"/>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 y="152399"/>
            <a:ext cx="990600" cy="990600"/>
          </a:xfrm>
          <a:prstGeom prst="rect">
            <a:avLst/>
          </a:prstGeom>
        </p:spPr>
      </p:pic>
    </p:spTree>
    <p:extLst>
      <p:ext uri="{BB962C8B-B14F-4D97-AF65-F5344CB8AC3E}">
        <p14:creationId xmlns:p14="http://schemas.microsoft.com/office/powerpoint/2010/main" val="333581136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675" r:id="rId3"/>
    <p:sldLayoutId id="2147483681" r:id="rId4"/>
    <p:sldLayoutId id="2147483899" r:id="rId5"/>
  </p:sldLayoutIdLst>
  <p:timing>
    <p:tnLst>
      <p:par>
        <p:cTn id="1" dur="indefinite" restart="never" nodeType="tmRoot"/>
      </p:par>
    </p:tnLst>
  </p:timing>
  <p:hf hdr="0" ftr="0" dt="0"/>
  <p:txStyles>
    <p:titleStyle>
      <a:lvl1pPr algn="r" rtl="0" eaLnBrk="1" fontAlgn="base" hangingPunct="1">
        <a:spcBef>
          <a:spcPct val="0"/>
        </a:spcBef>
        <a:spcAft>
          <a:spcPct val="0"/>
        </a:spcAft>
        <a:defRPr sz="2800" b="1" i="1">
          <a:solidFill>
            <a:srgbClr val="010141"/>
          </a:solidFill>
          <a:latin typeface="+mj-lt"/>
          <a:ea typeface="+mj-ea"/>
          <a:cs typeface="+mj-cs"/>
        </a:defRPr>
      </a:lvl1pPr>
      <a:lvl2pPr algn="r" rtl="0" eaLnBrk="1" fontAlgn="base" hangingPunct="1">
        <a:spcBef>
          <a:spcPct val="0"/>
        </a:spcBef>
        <a:spcAft>
          <a:spcPct val="0"/>
        </a:spcAft>
        <a:defRPr sz="2800" b="1" i="1">
          <a:solidFill>
            <a:srgbClr val="000066"/>
          </a:solidFill>
          <a:latin typeface="Arial" charset="0"/>
        </a:defRPr>
      </a:lvl2pPr>
      <a:lvl3pPr algn="r" rtl="0" eaLnBrk="1" fontAlgn="base" hangingPunct="1">
        <a:spcBef>
          <a:spcPct val="0"/>
        </a:spcBef>
        <a:spcAft>
          <a:spcPct val="0"/>
        </a:spcAft>
        <a:defRPr sz="2800" b="1" i="1">
          <a:solidFill>
            <a:srgbClr val="000066"/>
          </a:solidFill>
          <a:latin typeface="Arial" charset="0"/>
        </a:defRPr>
      </a:lvl3pPr>
      <a:lvl4pPr algn="r" rtl="0" eaLnBrk="1" fontAlgn="base" hangingPunct="1">
        <a:spcBef>
          <a:spcPct val="0"/>
        </a:spcBef>
        <a:spcAft>
          <a:spcPct val="0"/>
        </a:spcAft>
        <a:defRPr sz="2800" b="1" i="1">
          <a:solidFill>
            <a:srgbClr val="000066"/>
          </a:solidFill>
          <a:latin typeface="Arial" charset="0"/>
        </a:defRPr>
      </a:lvl4pPr>
      <a:lvl5pPr algn="r" rtl="0" eaLnBrk="1" fontAlgn="base" hangingPunct="1">
        <a:spcBef>
          <a:spcPct val="0"/>
        </a:spcBef>
        <a:spcAft>
          <a:spcPct val="0"/>
        </a:spcAft>
        <a:defRPr sz="2800" b="1" i="1">
          <a:solidFill>
            <a:srgbClr val="000066"/>
          </a:solidFill>
          <a:latin typeface="Arial" charset="0"/>
        </a:defRPr>
      </a:lvl5pPr>
      <a:lvl6pPr marL="457200" algn="r" rtl="0" eaLnBrk="1" fontAlgn="base" hangingPunct="1">
        <a:spcBef>
          <a:spcPct val="0"/>
        </a:spcBef>
        <a:spcAft>
          <a:spcPct val="0"/>
        </a:spcAft>
        <a:defRPr sz="2800" b="1" i="1">
          <a:solidFill>
            <a:srgbClr val="000066"/>
          </a:solidFill>
          <a:latin typeface="Arial" charset="0"/>
        </a:defRPr>
      </a:lvl6pPr>
      <a:lvl7pPr marL="914400" algn="r" rtl="0" eaLnBrk="1" fontAlgn="base" hangingPunct="1">
        <a:spcBef>
          <a:spcPct val="0"/>
        </a:spcBef>
        <a:spcAft>
          <a:spcPct val="0"/>
        </a:spcAft>
        <a:defRPr sz="2800" b="1" i="1">
          <a:solidFill>
            <a:srgbClr val="000066"/>
          </a:solidFill>
          <a:latin typeface="Arial" charset="0"/>
        </a:defRPr>
      </a:lvl7pPr>
      <a:lvl8pPr marL="1371600" algn="r" rtl="0" eaLnBrk="1" fontAlgn="base" hangingPunct="1">
        <a:spcBef>
          <a:spcPct val="0"/>
        </a:spcBef>
        <a:spcAft>
          <a:spcPct val="0"/>
        </a:spcAft>
        <a:defRPr sz="2800" b="1" i="1">
          <a:solidFill>
            <a:srgbClr val="000066"/>
          </a:solidFill>
          <a:latin typeface="Arial" charset="0"/>
        </a:defRPr>
      </a:lvl8pPr>
      <a:lvl9pPr marL="1828800" algn="r" rtl="0" eaLnBrk="1" fontAlgn="base" hangingPunct="1">
        <a:spcBef>
          <a:spcPct val="0"/>
        </a:spcBef>
        <a:spcAft>
          <a:spcPct val="0"/>
        </a:spcAft>
        <a:defRPr sz="2800" b="1" i="1">
          <a:solidFill>
            <a:srgbClr val="000066"/>
          </a:solidFill>
          <a:latin typeface="Arial" charset="0"/>
        </a:defRPr>
      </a:lvl9pPr>
    </p:titleStyle>
    <p:bodyStyle>
      <a:lvl1pPr marL="285750" indent="-285750" algn="l" rtl="0" eaLnBrk="1" fontAlgn="base" hangingPunct="1">
        <a:spcBef>
          <a:spcPct val="20000"/>
        </a:spcBef>
        <a:spcAft>
          <a:spcPct val="0"/>
        </a:spcAft>
        <a:buClr>
          <a:srgbClr val="191965"/>
        </a:buClr>
        <a:buSzPct val="80000"/>
        <a:buFont typeface="Arial" panose="020B0604020202020204" pitchFamily="34" charset="0"/>
        <a:buChar char="•"/>
        <a:defRPr sz="2400" b="1">
          <a:solidFill>
            <a:srgbClr val="010141"/>
          </a:solidFill>
          <a:latin typeface="Arial Narrow" panose="020B0606020202030204" pitchFamily="34" charset="0"/>
          <a:ea typeface="+mn-ea"/>
          <a:cs typeface="+mn-cs"/>
        </a:defRPr>
      </a:lvl1pPr>
      <a:lvl2pPr marL="688975" indent="-282575" algn="l" rtl="0" eaLnBrk="1" fontAlgn="base" hangingPunct="1">
        <a:spcBef>
          <a:spcPct val="20000"/>
        </a:spcBef>
        <a:spcAft>
          <a:spcPct val="0"/>
        </a:spcAft>
        <a:buClr>
          <a:srgbClr val="191965"/>
        </a:buClr>
        <a:buSzPct val="80000"/>
        <a:buFont typeface="Arial Narrow" panose="020B0606020202030204" pitchFamily="34" charset="0"/>
        <a:buChar char="–"/>
        <a:defRPr sz="2000" b="0">
          <a:solidFill>
            <a:srgbClr val="010141"/>
          </a:solidFill>
          <a:latin typeface="Arial Narrow" panose="020B0606020202030204" pitchFamily="34" charset="0"/>
        </a:defRPr>
      </a:lvl2pPr>
      <a:lvl3pPr marL="1027113" indent="-223838" algn="l" rtl="0" eaLnBrk="1" fontAlgn="base" hangingPunct="1">
        <a:spcBef>
          <a:spcPct val="20000"/>
        </a:spcBef>
        <a:spcAft>
          <a:spcPct val="0"/>
        </a:spcAft>
        <a:buClr>
          <a:srgbClr val="191965"/>
        </a:buClr>
        <a:buSzPct val="80000"/>
        <a:buFont typeface="Arial Narrow" panose="020B0606020202030204" pitchFamily="34" charset="0"/>
        <a:buChar char="–"/>
        <a:defRPr b="0">
          <a:solidFill>
            <a:srgbClr val="010141"/>
          </a:solidFill>
          <a:latin typeface="Arial Narrow" panose="020B0606020202030204" pitchFamily="34" charset="0"/>
        </a:defRPr>
      </a:lvl3pPr>
      <a:lvl4pPr marL="1600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6"/>
          <p:cNvSpPr>
            <a:spLocks noGrp="1" noChangeArrowheads="1"/>
          </p:cNvSpPr>
          <p:nvPr>
            <p:ph type="title"/>
          </p:nvPr>
        </p:nvSpPr>
        <p:spPr bwMode="gray">
          <a:xfrm>
            <a:off x="838200" y="0"/>
            <a:ext cx="7726363" cy="860425"/>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bodyPr>
          <a:lstStyle/>
          <a:p>
            <a:pPr lvl="0"/>
            <a:r>
              <a:rPr lang="en-US" smtClean="0"/>
              <a:t>SLIDE TITLE</a:t>
            </a:r>
          </a:p>
        </p:txBody>
      </p:sp>
      <p:sp>
        <p:nvSpPr>
          <p:cNvPr id="1032" name="Rectangle 17"/>
          <p:cNvSpPr>
            <a:spLocks noGrp="1" noChangeArrowheads="1"/>
          </p:cNvSpPr>
          <p:nvPr>
            <p:ph type="body" idx="1"/>
          </p:nvPr>
        </p:nvSpPr>
        <p:spPr bwMode="gray">
          <a:xfrm>
            <a:off x="763588" y="1535113"/>
            <a:ext cx="7578725" cy="1831975"/>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Line 6"/>
          <p:cNvSpPr>
            <a:spLocks noChangeShapeType="1"/>
          </p:cNvSpPr>
          <p:nvPr/>
        </p:nvSpPr>
        <p:spPr bwMode="auto">
          <a:xfrm>
            <a:off x="381000" y="6451600"/>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defRPr/>
            </a:pPr>
            <a:endParaRPr lang="en-US" sz="1100" dirty="0">
              <a:solidFill>
                <a:srgbClr val="000000"/>
              </a:solidFill>
              <a:latin typeface="Times" pitchFamily="18" charset="0"/>
            </a:endParaRPr>
          </a:p>
        </p:txBody>
      </p:sp>
      <p:sp>
        <p:nvSpPr>
          <p:cNvPr id="8" name="Line 11"/>
          <p:cNvSpPr>
            <a:spLocks noChangeShapeType="1"/>
          </p:cNvSpPr>
          <p:nvPr/>
        </p:nvSpPr>
        <p:spPr bwMode="auto">
          <a:xfrm>
            <a:off x="381000" y="1231900"/>
            <a:ext cx="8382000" cy="0"/>
          </a:xfrm>
          <a:prstGeom prst="line">
            <a:avLst/>
          </a:prstGeom>
          <a:noFill/>
          <a:ln w="28575">
            <a:solidFill>
              <a:srgbClr val="010141"/>
            </a:solidFill>
            <a:round/>
            <a:headEnd/>
            <a:tailEnd/>
          </a:ln>
          <a:effectLst>
            <a:outerShdw blurRad="50800" dist="38100" dir="2700000" algn="tl" rotWithShape="0">
              <a:prstClr val="black">
                <a:alpha val="40000"/>
              </a:prstClr>
            </a:outerShdw>
          </a:effectLst>
        </p:spPr>
        <p:txBody>
          <a:bodyPr wrap="none" anchor="ctr"/>
          <a:lstStyle/>
          <a:p>
            <a:pPr>
              <a:defRPr/>
            </a:pPr>
            <a:endParaRPr lang="en-US" sz="1100" dirty="0">
              <a:solidFill>
                <a:srgbClr val="000000"/>
              </a:solidFill>
              <a:latin typeface="Times" pitchFamily="18" charset="0"/>
            </a:endParaRPr>
          </a:p>
        </p:txBody>
      </p:sp>
      <p:sp>
        <p:nvSpPr>
          <p:cNvPr id="5" name="Rectangle 3"/>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rgbClr val="969696"/>
                </a:solidFill>
                <a:latin typeface="+mn-lt"/>
              </a:defRPr>
            </a:lvl1pPr>
          </a:lstStyle>
          <a:p>
            <a:pPr>
              <a:defRPr/>
            </a:pPr>
            <a:fld id="{D8DC3810-75AD-4F3C-9991-34721079F4B8}" type="slidenum">
              <a:rPr lang="en-US"/>
              <a:pPr>
                <a:defRPr/>
              </a:pPr>
              <a:t>‹#›</a:t>
            </a:fld>
            <a:endParaRPr lang="en-US" dirty="0">
              <a:solidFill>
                <a:srgbClr val="808080"/>
              </a:solidFill>
            </a:endParaRPr>
          </a:p>
        </p:txBody>
      </p:sp>
      <p:sp>
        <p:nvSpPr>
          <p:cNvPr id="10" name="Text Box 14"/>
          <p:cNvSpPr txBox="1">
            <a:spLocks noChangeArrowheads="1"/>
          </p:cNvSpPr>
          <p:nvPr userDrawn="1"/>
        </p:nvSpPr>
        <p:spPr bwMode="auto">
          <a:xfrm>
            <a:off x="4078180" y="0"/>
            <a:ext cx="971420" cy="184666"/>
          </a:xfrm>
          <a:prstGeom prst="rect">
            <a:avLst/>
          </a:prstGeom>
          <a:noFill/>
          <a:ln w="9525" algn="ctr">
            <a:noFill/>
            <a:miter lim="800000"/>
            <a:headEnd/>
            <a:tailEnd/>
          </a:ln>
          <a:effectLst/>
        </p:spPr>
        <p:txBody>
          <a:bodyPr wrap="none" lIns="0" tIns="0" rIns="0" bIns="0">
            <a:spAutoFit/>
          </a:bodyPr>
          <a:lstStyle/>
          <a:p>
            <a:pPr algn="ctr" eaLnBrk="0" hangingPunct="0">
              <a:defRPr/>
            </a:pPr>
            <a:r>
              <a:rPr lang="en-US" sz="1200" b="1" dirty="0">
                <a:solidFill>
                  <a:srgbClr val="006600"/>
                </a:solidFill>
                <a:latin typeface="Arial Narrow" panose="020B0606020202030204" pitchFamily="34" charset="0"/>
              </a:rPr>
              <a:t>UNCLASSIFIED </a:t>
            </a:r>
          </a:p>
        </p:txBody>
      </p:sp>
      <p:pic>
        <p:nvPicPr>
          <p:cNvPr id="11" name="Picture 10"/>
          <p:cNvPicPr>
            <a:picLocks noChangeAspect="1"/>
          </p:cNvPicPr>
          <p:nvPr userDrawn="1"/>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500" y="152399"/>
            <a:ext cx="990600" cy="990600"/>
          </a:xfrm>
          <a:prstGeom prst="rect">
            <a:avLst/>
          </a:prstGeom>
        </p:spPr>
      </p:pic>
    </p:spTree>
    <p:extLst>
      <p:ext uri="{BB962C8B-B14F-4D97-AF65-F5344CB8AC3E}">
        <p14:creationId xmlns:p14="http://schemas.microsoft.com/office/powerpoint/2010/main" val="1397165309"/>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Picture 2" descr="Wave_Bottom_v2"/>
          <p:cNvPicPr>
            <a:picLocks noChangeAspect="1" noChangeArrowheads="1"/>
          </p:cNvPicPr>
          <p:nvPr userDrawn="1"/>
        </p:nvPicPr>
        <p:blipFill>
          <a:blip r:embed="rId8" cstate="print"/>
          <a:srcRect/>
          <a:stretch>
            <a:fillRect/>
          </a:stretch>
        </p:blipFill>
        <p:spPr bwMode="auto">
          <a:xfrm>
            <a:off x="0" y="6591300"/>
            <a:ext cx="9144000" cy="276225"/>
          </a:xfrm>
          <a:prstGeom prst="rect">
            <a:avLst/>
          </a:prstGeom>
          <a:noFill/>
          <a:ln w="9525">
            <a:noFill/>
            <a:miter lim="800000"/>
            <a:headEnd/>
            <a:tailEnd/>
          </a:ln>
        </p:spPr>
      </p:pic>
      <p:pic>
        <p:nvPicPr>
          <p:cNvPr id="19" name="Picture 15" descr="Rope_from_illthin.png"/>
          <p:cNvPicPr>
            <a:picLocks noChangeAspect="1"/>
          </p:cNvPicPr>
          <p:nvPr userDrawn="1"/>
        </p:nvPicPr>
        <p:blipFill>
          <a:blip r:embed="rId9" cstate="print"/>
          <a:srcRect/>
          <a:stretch>
            <a:fillRect/>
          </a:stretch>
        </p:blipFill>
        <p:spPr bwMode="auto">
          <a:xfrm>
            <a:off x="0" y="6515100"/>
            <a:ext cx="9144000" cy="142875"/>
          </a:xfrm>
          <a:prstGeom prst="rect">
            <a:avLst/>
          </a:prstGeom>
          <a:noFill/>
          <a:ln w="9525">
            <a:noFill/>
            <a:miter lim="800000"/>
            <a:headEnd/>
            <a:tailEnd/>
          </a:ln>
        </p:spPr>
      </p:pic>
      <p:sp>
        <p:nvSpPr>
          <p:cNvPr id="30" name="Rectangle 13"/>
          <p:cNvSpPr>
            <a:spLocks noChangeArrowheads="1"/>
          </p:cNvSpPr>
          <p:nvPr userDrawn="1"/>
        </p:nvSpPr>
        <p:spPr bwMode="gray">
          <a:xfrm>
            <a:off x="3822700" y="6621517"/>
            <a:ext cx="1524000" cy="236483"/>
          </a:xfrm>
          <a:prstGeom prst="rect">
            <a:avLst/>
          </a:prstGeom>
          <a:noFill/>
          <a:ln w="12700">
            <a:noFill/>
            <a:miter lim="800000"/>
            <a:headEnd/>
            <a:tailEnd/>
          </a:ln>
          <a:effectLst/>
        </p:spPr>
        <p:txBody>
          <a:bodyPr lIns="0" tIns="0" rIns="0" bIns="0" anchor="ctr" anchorCtr="0">
            <a:noAutofit/>
          </a:bodyPr>
          <a:lstStyle/>
          <a:p>
            <a:pPr algn="ctr" defTabSz="895350" eaLnBrk="0" fontAlgn="auto" hangingPunct="0">
              <a:lnSpc>
                <a:spcPct val="85000"/>
              </a:lnSpc>
              <a:spcBef>
                <a:spcPts val="0"/>
              </a:spcBef>
              <a:spcAft>
                <a:spcPts val="0"/>
              </a:spcAft>
              <a:defRPr/>
            </a:pPr>
            <a:fld id="{7399DF21-4A65-4ED7-9A6A-35E7964B877B}" type="slidenum">
              <a:rPr lang="en-US" sz="1400" b="1">
                <a:solidFill>
                  <a:prstClr val="white"/>
                </a:solidFill>
                <a:latin typeface="Arial"/>
                <a:cs typeface="Arial" pitchFamily="34" charset="0"/>
              </a:rPr>
              <a:pPr algn="ctr" defTabSz="895350" eaLnBrk="0" fontAlgn="auto" hangingPunct="0">
                <a:lnSpc>
                  <a:spcPct val="85000"/>
                </a:lnSpc>
                <a:spcBef>
                  <a:spcPts val="0"/>
                </a:spcBef>
                <a:spcAft>
                  <a:spcPts val="0"/>
                </a:spcAft>
                <a:defRPr/>
              </a:pPr>
              <a:t>‹#›</a:t>
            </a:fld>
            <a:endParaRPr lang="en-US" sz="1400" b="1" dirty="0">
              <a:solidFill>
                <a:prstClr val="white"/>
              </a:solidFill>
              <a:latin typeface="Arial"/>
              <a:cs typeface="Arial" pitchFamily="34" charset="0"/>
            </a:endParaRPr>
          </a:p>
        </p:txBody>
      </p:sp>
      <p:pic>
        <p:nvPicPr>
          <p:cNvPr id="32" name="Picture 31" descr="navair_seal_new_transparent_background.png"/>
          <p:cNvPicPr>
            <a:picLocks noChangeAspect="1"/>
          </p:cNvPicPr>
          <p:nvPr userDrawn="1"/>
        </p:nvPicPr>
        <p:blipFill>
          <a:blip r:embed="rId10" cstate="print"/>
          <a:stretch>
            <a:fillRect/>
          </a:stretch>
        </p:blipFill>
        <p:spPr>
          <a:xfrm>
            <a:off x="48283" y="45720"/>
            <a:ext cx="820397" cy="822960"/>
          </a:xfrm>
          <a:prstGeom prst="rect">
            <a:avLst/>
          </a:prstGeom>
        </p:spPr>
      </p:pic>
      <p:sp>
        <p:nvSpPr>
          <p:cNvPr id="31" name="TextBox 30"/>
          <p:cNvSpPr txBox="1"/>
          <p:nvPr userDrawn="1"/>
        </p:nvSpPr>
        <p:spPr>
          <a:xfrm>
            <a:off x="45720" y="6643689"/>
            <a:ext cx="2971800" cy="91440"/>
          </a:xfrm>
          <a:prstGeom prst="rect">
            <a:avLst/>
          </a:prstGeom>
          <a:noFill/>
        </p:spPr>
        <p:txBody>
          <a:bodyPr wrap="none" lIns="0" tIns="0" rIns="0" bIns="0" rtlCol="0" anchor="ctr" anchorCtr="0">
            <a:noAutofit/>
          </a:bodyPr>
          <a:lstStyle/>
          <a:p>
            <a:pPr fontAlgn="auto">
              <a:spcBef>
                <a:spcPts val="0"/>
              </a:spcBef>
              <a:spcAft>
                <a:spcPts val="0"/>
              </a:spcAft>
              <a:defRPr/>
            </a:pPr>
            <a:r>
              <a:rPr lang="en-US" sz="500" b="1" i="1" kern="0" dirty="0">
                <a:solidFill>
                  <a:prstClr val="white"/>
                </a:solidFill>
                <a:latin typeface="Arial"/>
                <a:cs typeface="Arial" pitchFamily="34" charset="0"/>
              </a:rPr>
              <a:t>CONFIG. MGR:</a:t>
            </a:r>
          </a:p>
        </p:txBody>
      </p:sp>
      <p:sp>
        <p:nvSpPr>
          <p:cNvPr id="33" name="TextBox 32"/>
          <p:cNvSpPr txBox="1"/>
          <p:nvPr userDrawn="1"/>
        </p:nvSpPr>
        <p:spPr>
          <a:xfrm>
            <a:off x="45720" y="6735129"/>
            <a:ext cx="2971800" cy="91440"/>
          </a:xfrm>
          <a:prstGeom prst="rect">
            <a:avLst/>
          </a:prstGeom>
          <a:noFill/>
        </p:spPr>
        <p:txBody>
          <a:bodyPr wrap="none" lIns="0" tIns="0" rIns="0" bIns="0" rtlCol="0" anchor="ctr" anchorCtr="0">
            <a:noAutofit/>
          </a:bodyPr>
          <a:lstStyle/>
          <a:p>
            <a:pPr fontAlgn="auto">
              <a:spcBef>
                <a:spcPts val="0"/>
              </a:spcBef>
              <a:spcAft>
                <a:spcPts val="0"/>
              </a:spcAft>
              <a:defRPr/>
            </a:pPr>
            <a:r>
              <a:rPr lang="en-US" sz="500" b="1" i="1" kern="0" dirty="0">
                <a:solidFill>
                  <a:prstClr val="white"/>
                </a:solidFill>
                <a:latin typeface="Arial"/>
                <a:cs typeface="Arial" pitchFamily="34" charset="0"/>
              </a:rPr>
              <a:t>FILE NAME:</a:t>
            </a:r>
          </a:p>
        </p:txBody>
      </p:sp>
      <p:sp>
        <p:nvSpPr>
          <p:cNvPr id="34" name="Text Placeholder 14"/>
          <p:cNvSpPr txBox="1">
            <a:spLocks/>
          </p:cNvSpPr>
          <p:nvPr userDrawn="1"/>
        </p:nvSpPr>
        <p:spPr>
          <a:xfrm>
            <a:off x="548640" y="6643689"/>
            <a:ext cx="2971800" cy="91440"/>
          </a:xfrm>
          <a:prstGeom prst="rect">
            <a:avLst/>
          </a:prstGeom>
        </p:spPr>
        <p:txBody>
          <a:bodyPr lIns="0" tIns="0" rIns="0" bIns="0" anchor="ctr"/>
          <a:lstStyle>
            <a:lvl1pPr marL="9525" indent="-19050" algn="l">
              <a:buFontTx/>
              <a:buNone/>
              <a:defRPr sz="500" b="0" i="0">
                <a:solidFill>
                  <a:schemeClr val="bg1"/>
                </a:solidFill>
                <a:latin typeface="Arial" pitchFamily="34" charset="0"/>
                <a:cs typeface="Arial" pitchFamily="34" charset="0"/>
              </a:defRPr>
            </a:lvl1pPr>
            <a:lvl2pPr marL="9525" indent="-19050">
              <a:buFontTx/>
              <a:buNone/>
              <a:defRPr sz="1100" b="1" i="1">
                <a:solidFill>
                  <a:srgbClr val="1C295B"/>
                </a:solidFill>
                <a:latin typeface="Arial Narrow" pitchFamily="34" charset="0"/>
              </a:defRPr>
            </a:lvl2pPr>
            <a:lvl3pPr marL="9525" indent="-19050">
              <a:buFontTx/>
              <a:buNone/>
              <a:defRPr sz="1100" b="1" i="1">
                <a:solidFill>
                  <a:srgbClr val="1C295B"/>
                </a:solidFill>
                <a:latin typeface="Arial Narrow" pitchFamily="34" charset="0"/>
              </a:defRPr>
            </a:lvl3pPr>
            <a:lvl4pPr marL="9525" indent="-19050">
              <a:buFontTx/>
              <a:buNone/>
              <a:defRPr sz="1100" b="1" i="1">
                <a:solidFill>
                  <a:srgbClr val="1C295B"/>
                </a:solidFill>
                <a:latin typeface="Arial Narrow" pitchFamily="34" charset="0"/>
              </a:defRPr>
            </a:lvl4pPr>
            <a:lvl5pPr marL="9525" indent="-19050">
              <a:buFontTx/>
              <a:buNone/>
              <a:defRPr sz="1100" b="1" i="1">
                <a:solidFill>
                  <a:srgbClr val="1C295B"/>
                </a:solidFill>
                <a:latin typeface="Arial Narrow" pitchFamily="34" charset="0"/>
              </a:defRPr>
            </a:lvl5pPr>
          </a:lstStyle>
          <a:p>
            <a:pPr fontAlgn="auto">
              <a:spcBef>
                <a:spcPct val="20000"/>
              </a:spcBef>
              <a:spcAft>
                <a:spcPts val="0"/>
              </a:spcAft>
              <a:defRPr/>
            </a:pPr>
            <a:r>
              <a:rPr lang="en-US" smtClean="0">
                <a:solidFill>
                  <a:prstClr val="white"/>
                </a:solidFill>
              </a:rPr>
              <a:t>Name, Code, Phone</a:t>
            </a:r>
            <a:endParaRPr lang="en-US" dirty="0" smtClean="0">
              <a:solidFill>
                <a:prstClr val="white"/>
              </a:solidFill>
            </a:endParaRPr>
          </a:p>
        </p:txBody>
      </p:sp>
      <p:sp>
        <p:nvSpPr>
          <p:cNvPr id="35" name="Text Placeholder 14"/>
          <p:cNvSpPr txBox="1">
            <a:spLocks/>
          </p:cNvSpPr>
          <p:nvPr userDrawn="1"/>
        </p:nvSpPr>
        <p:spPr>
          <a:xfrm>
            <a:off x="548640" y="6735129"/>
            <a:ext cx="2971800" cy="91440"/>
          </a:xfrm>
          <a:prstGeom prst="rect">
            <a:avLst/>
          </a:prstGeom>
        </p:spPr>
        <p:txBody>
          <a:bodyPr lIns="0" tIns="0" rIns="0" bIns="0" anchor="ctr"/>
          <a:lstStyle>
            <a:lvl1pPr marL="9525" indent="-19050" algn="l">
              <a:buFontTx/>
              <a:buNone/>
              <a:defRPr sz="500" b="0" i="0">
                <a:solidFill>
                  <a:schemeClr val="bg1"/>
                </a:solidFill>
                <a:latin typeface="Arial" pitchFamily="34" charset="0"/>
                <a:cs typeface="Arial" pitchFamily="34" charset="0"/>
              </a:defRPr>
            </a:lvl1pPr>
            <a:lvl2pPr marL="9525" indent="-19050">
              <a:buFontTx/>
              <a:buNone/>
              <a:defRPr sz="1100" b="1" i="1">
                <a:solidFill>
                  <a:srgbClr val="1C295B"/>
                </a:solidFill>
                <a:latin typeface="Arial Narrow" pitchFamily="34" charset="0"/>
              </a:defRPr>
            </a:lvl2pPr>
            <a:lvl3pPr marL="9525" indent="-19050">
              <a:buFontTx/>
              <a:buNone/>
              <a:defRPr sz="1100" b="1" i="1">
                <a:solidFill>
                  <a:srgbClr val="1C295B"/>
                </a:solidFill>
                <a:latin typeface="Arial Narrow" pitchFamily="34" charset="0"/>
              </a:defRPr>
            </a:lvl3pPr>
            <a:lvl4pPr marL="9525" indent="-19050">
              <a:buFontTx/>
              <a:buNone/>
              <a:defRPr sz="1100" b="1" i="1">
                <a:solidFill>
                  <a:srgbClr val="1C295B"/>
                </a:solidFill>
                <a:latin typeface="Arial Narrow" pitchFamily="34" charset="0"/>
              </a:defRPr>
            </a:lvl4pPr>
            <a:lvl5pPr marL="9525" indent="-19050">
              <a:buFontTx/>
              <a:buNone/>
              <a:defRPr sz="1100" b="1" i="1">
                <a:solidFill>
                  <a:srgbClr val="1C295B"/>
                </a:solidFill>
                <a:latin typeface="Arial Narrow" pitchFamily="34" charset="0"/>
              </a:defRPr>
            </a:lvl5pPr>
          </a:lstStyle>
          <a:p>
            <a:pPr fontAlgn="auto">
              <a:spcBef>
                <a:spcPct val="20000"/>
              </a:spcBef>
              <a:spcAft>
                <a:spcPts val="0"/>
              </a:spcAft>
              <a:defRPr/>
            </a:pPr>
            <a:r>
              <a:rPr lang="en-US" dirty="0" smtClean="0">
                <a:solidFill>
                  <a:prstClr val="white"/>
                </a:solidFill>
              </a:rPr>
              <a:t>include_presentation_date_in_file_name_e_g_20150202.pptx</a:t>
            </a:r>
          </a:p>
        </p:txBody>
      </p:sp>
      <p:grpSp>
        <p:nvGrpSpPr>
          <p:cNvPr id="44" name="Group 13"/>
          <p:cNvGrpSpPr>
            <a:grpSpLocks noChangeAspect="1"/>
          </p:cNvGrpSpPr>
          <p:nvPr userDrawn="1"/>
        </p:nvGrpSpPr>
        <p:grpSpPr>
          <a:xfrm>
            <a:off x="8200104" y="6651522"/>
            <a:ext cx="856227" cy="151422"/>
            <a:chOff x="3452809" y="3227388"/>
            <a:chExt cx="2235200" cy="395288"/>
          </a:xfrm>
          <a:solidFill>
            <a:srgbClr val="FFFFFF">
              <a:alpha val="50000"/>
            </a:srgbClr>
          </a:solidFill>
        </p:grpSpPr>
        <p:sp>
          <p:nvSpPr>
            <p:cNvPr id="45" name="Freeform 5"/>
            <p:cNvSpPr>
              <a:spLocks noEditPoints="1"/>
            </p:cNvSpPr>
            <p:nvPr/>
          </p:nvSpPr>
          <p:spPr bwMode="auto">
            <a:xfrm>
              <a:off x="4327522" y="3240088"/>
              <a:ext cx="546100" cy="382588"/>
            </a:xfrm>
            <a:custGeom>
              <a:avLst/>
              <a:gdLst/>
              <a:ahLst/>
              <a:cxnLst>
                <a:cxn ang="0">
                  <a:pos x="57" y="9"/>
                </a:cxn>
                <a:cxn ang="0">
                  <a:pos x="4" y="51"/>
                </a:cxn>
                <a:cxn ang="0">
                  <a:pos x="3" y="74"/>
                </a:cxn>
                <a:cxn ang="0">
                  <a:pos x="19" y="91"/>
                </a:cxn>
                <a:cxn ang="0">
                  <a:pos x="87" y="89"/>
                </a:cxn>
                <a:cxn ang="0">
                  <a:pos x="131" y="60"/>
                </a:cxn>
                <a:cxn ang="0">
                  <a:pos x="141" y="23"/>
                </a:cxn>
                <a:cxn ang="0">
                  <a:pos x="141" y="23"/>
                </a:cxn>
                <a:cxn ang="0">
                  <a:pos x="110" y="2"/>
                </a:cxn>
                <a:cxn ang="0">
                  <a:pos x="57" y="9"/>
                </a:cxn>
                <a:cxn ang="0">
                  <a:pos x="17" y="88"/>
                </a:cxn>
                <a:cxn ang="0">
                  <a:pos x="4" y="74"/>
                </a:cxn>
                <a:cxn ang="0">
                  <a:pos x="5" y="55"/>
                </a:cxn>
                <a:cxn ang="0">
                  <a:pos x="56" y="13"/>
                </a:cxn>
                <a:cxn ang="0">
                  <a:pos x="106" y="7"/>
                </a:cxn>
                <a:cxn ang="0">
                  <a:pos x="133" y="24"/>
                </a:cxn>
                <a:cxn ang="0">
                  <a:pos x="134" y="32"/>
                </a:cxn>
                <a:cxn ang="0">
                  <a:pos x="124" y="56"/>
                </a:cxn>
                <a:cxn ang="0">
                  <a:pos x="81" y="85"/>
                </a:cxn>
                <a:cxn ang="0">
                  <a:pos x="17" y="88"/>
                </a:cxn>
              </a:cxnLst>
              <a:rect l="0" t="0" r="r" b="b"/>
              <a:pathLst>
                <a:path w="145" h="99">
                  <a:moveTo>
                    <a:pt x="57" y="9"/>
                  </a:moveTo>
                  <a:cubicBezTo>
                    <a:pt x="32" y="18"/>
                    <a:pt x="12" y="34"/>
                    <a:pt x="4" y="51"/>
                  </a:cubicBezTo>
                  <a:cubicBezTo>
                    <a:pt x="1" y="59"/>
                    <a:pt x="0" y="67"/>
                    <a:pt x="3" y="74"/>
                  </a:cubicBezTo>
                  <a:cubicBezTo>
                    <a:pt x="5" y="81"/>
                    <a:pt x="11" y="87"/>
                    <a:pt x="19" y="91"/>
                  </a:cubicBezTo>
                  <a:cubicBezTo>
                    <a:pt x="36" y="99"/>
                    <a:pt x="62" y="98"/>
                    <a:pt x="87" y="89"/>
                  </a:cubicBezTo>
                  <a:cubicBezTo>
                    <a:pt x="105" y="82"/>
                    <a:pt x="121" y="72"/>
                    <a:pt x="131" y="60"/>
                  </a:cubicBezTo>
                  <a:cubicBezTo>
                    <a:pt x="142" y="47"/>
                    <a:pt x="145" y="34"/>
                    <a:pt x="141" y="23"/>
                  </a:cubicBezTo>
                  <a:cubicBezTo>
                    <a:pt x="141" y="23"/>
                    <a:pt x="141" y="23"/>
                    <a:pt x="141" y="23"/>
                  </a:cubicBezTo>
                  <a:cubicBezTo>
                    <a:pt x="137" y="12"/>
                    <a:pt x="126" y="5"/>
                    <a:pt x="110" y="2"/>
                  </a:cubicBezTo>
                  <a:cubicBezTo>
                    <a:pt x="94" y="0"/>
                    <a:pt x="75" y="2"/>
                    <a:pt x="57" y="9"/>
                  </a:cubicBezTo>
                  <a:close/>
                  <a:moveTo>
                    <a:pt x="17" y="88"/>
                  </a:moveTo>
                  <a:cubicBezTo>
                    <a:pt x="10" y="85"/>
                    <a:pt x="6" y="80"/>
                    <a:pt x="4" y="74"/>
                  </a:cubicBezTo>
                  <a:cubicBezTo>
                    <a:pt x="2" y="68"/>
                    <a:pt x="2" y="62"/>
                    <a:pt x="5" y="55"/>
                  </a:cubicBezTo>
                  <a:cubicBezTo>
                    <a:pt x="12" y="38"/>
                    <a:pt x="32" y="23"/>
                    <a:pt x="56" y="13"/>
                  </a:cubicBezTo>
                  <a:cubicBezTo>
                    <a:pt x="73" y="7"/>
                    <a:pt x="91" y="4"/>
                    <a:pt x="106" y="7"/>
                  </a:cubicBezTo>
                  <a:cubicBezTo>
                    <a:pt x="120" y="9"/>
                    <a:pt x="130" y="15"/>
                    <a:pt x="133" y="24"/>
                  </a:cubicBezTo>
                  <a:cubicBezTo>
                    <a:pt x="134" y="27"/>
                    <a:pt x="134" y="29"/>
                    <a:pt x="134" y="32"/>
                  </a:cubicBezTo>
                  <a:cubicBezTo>
                    <a:pt x="134" y="39"/>
                    <a:pt x="131" y="48"/>
                    <a:pt x="124" y="56"/>
                  </a:cubicBezTo>
                  <a:cubicBezTo>
                    <a:pt x="114" y="68"/>
                    <a:pt x="99" y="78"/>
                    <a:pt x="81" y="85"/>
                  </a:cubicBezTo>
                  <a:cubicBezTo>
                    <a:pt x="57" y="94"/>
                    <a:pt x="33" y="95"/>
                    <a:pt x="17" y="88"/>
                  </a:cubicBezTo>
                  <a:close/>
                </a:path>
              </a:pathLst>
            </a:custGeom>
            <a:grpFill/>
            <a:ln w="3175" cap="flat">
              <a:noFill/>
              <a:prstDash val="solid"/>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46" name="Freeform 6"/>
            <p:cNvSpPr>
              <a:spLocks/>
            </p:cNvSpPr>
            <p:nvPr/>
          </p:nvSpPr>
          <p:spPr bwMode="auto">
            <a:xfrm>
              <a:off x="3452809" y="3355976"/>
              <a:ext cx="219075" cy="180975"/>
            </a:xfrm>
            <a:custGeom>
              <a:avLst/>
              <a:gdLst/>
              <a:ahLst/>
              <a:cxnLst>
                <a:cxn ang="0">
                  <a:pos x="0" y="0"/>
                </a:cxn>
                <a:cxn ang="0">
                  <a:pos x="19" y="0"/>
                </a:cxn>
                <a:cxn ang="0">
                  <a:pos x="114" y="75"/>
                </a:cxn>
                <a:cxn ang="0">
                  <a:pos x="114" y="0"/>
                </a:cxn>
                <a:cxn ang="0">
                  <a:pos x="138" y="0"/>
                </a:cxn>
                <a:cxn ang="0">
                  <a:pos x="138" y="114"/>
                </a:cxn>
                <a:cxn ang="0">
                  <a:pos x="119" y="114"/>
                </a:cxn>
                <a:cxn ang="0">
                  <a:pos x="24" y="36"/>
                </a:cxn>
                <a:cxn ang="0">
                  <a:pos x="24" y="114"/>
                </a:cxn>
                <a:cxn ang="0">
                  <a:pos x="0" y="114"/>
                </a:cxn>
                <a:cxn ang="0">
                  <a:pos x="0" y="0"/>
                </a:cxn>
              </a:cxnLst>
              <a:rect l="0" t="0" r="r" b="b"/>
              <a:pathLst>
                <a:path w="138" h="114">
                  <a:moveTo>
                    <a:pt x="0" y="0"/>
                  </a:moveTo>
                  <a:lnTo>
                    <a:pt x="19" y="0"/>
                  </a:lnTo>
                  <a:lnTo>
                    <a:pt x="114" y="75"/>
                  </a:lnTo>
                  <a:lnTo>
                    <a:pt x="114" y="0"/>
                  </a:lnTo>
                  <a:lnTo>
                    <a:pt x="138" y="0"/>
                  </a:lnTo>
                  <a:lnTo>
                    <a:pt x="138" y="114"/>
                  </a:lnTo>
                  <a:lnTo>
                    <a:pt x="119" y="114"/>
                  </a:lnTo>
                  <a:lnTo>
                    <a:pt x="24" y="36"/>
                  </a:lnTo>
                  <a:lnTo>
                    <a:pt x="24" y="114"/>
                  </a:lnTo>
                  <a:lnTo>
                    <a:pt x="0" y="114"/>
                  </a:lnTo>
                  <a:lnTo>
                    <a:pt x="0" y="0"/>
                  </a:lnTo>
                  <a:close/>
                </a:path>
              </a:pathLst>
            </a:cu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47" name="Freeform 7"/>
            <p:cNvSpPr>
              <a:spLocks noEditPoints="1"/>
            </p:cNvSpPr>
            <p:nvPr/>
          </p:nvSpPr>
          <p:spPr bwMode="auto">
            <a:xfrm>
              <a:off x="3746497" y="3355976"/>
              <a:ext cx="252412" cy="180975"/>
            </a:xfrm>
            <a:custGeom>
              <a:avLst/>
              <a:gdLst/>
              <a:ahLst/>
              <a:cxnLst>
                <a:cxn ang="0">
                  <a:pos x="66" y="0"/>
                </a:cxn>
                <a:cxn ang="0">
                  <a:pos x="93" y="0"/>
                </a:cxn>
                <a:cxn ang="0">
                  <a:pos x="159" y="114"/>
                </a:cxn>
                <a:cxn ang="0">
                  <a:pos x="128" y="114"/>
                </a:cxn>
                <a:cxn ang="0">
                  <a:pos x="114" y="90"/>
                </a:cxn>
                <a:cxn ang="0">
                  <a:pos x="40" y="90"/>
                </a:cxn>
                <a:cxn ang="0">
                  <a:pos x="26" y="114"/>
                </a:cxn>
                <a:cxn ang="0">
                  <a:pos x="0" y="114"/>
                </a:cxn>
                <a:cxn ang="0">
                  <a:pos x="66" y="0"/>
                </a:cxn>
                <a:cxn ang="0">
                  <a:pos x="104" y="68"/>
                </a:cxn>
                <a:cxn ang="0">
                  <a:pos x="78" y="19"/>
                </a:cxn>
                <a:cxn ang="0">
                  <a:pos x="52" y="68"/>
                </a:cxn>
                <a:cxn ang="0">
                  <a:pos x="104" y="68"/>
                </a:cxn>
              </a:cxnLst>
              <a:rect l="0" t="0" r="r" b="b"/>
              <a:pathLst>
                <a:path w="159" h="114">
                  <a:moveTo>
                    <a:pt x="66" y="0"/>
                  </a:moveTo>
                  <a:lnTo>
                    <a:pt x="93" y="0"/>
                  </a:lnTo>
                  <a:lnTo>
                    <a:pt x="159" y="114"/>
                  </a:lnTo>
                  <a:lnTo>
                    <a:pt x="128" y="114"/>
                  </a:lnTo>
                  <a:lnTo>
                    <a:pt x="114" y="90"/>
                  </a:lnTo>
                  <a:lnTo>
                    <a:pt x="40" y="90"/>
                  </a:lnTo>
                  <a:lnTo>
                    <a:pt x="26" y="114"/>
                  </a:lnTo>
                  <a:lnTo>
                    <a:pt x="0" y="114"/>
                  </a:lnTo>
                  <a:lnTo>
                    <a:pt x="66" y="0"/>
                  </a:lnTo>
                  <a:close/>
                  <a:moveTo>
                    <a:pt x="104" y="68"/>
                  </a:moveTo>
                  <a:lnTo>
                    <a:pt x="78" y="19"/>
                  </a:lnTo>
                  <a:lnTo>
                    <a:pt x="52" y="68"/>
                  </a:lnTo>
                  <a:lnTo>
                    <a:pt x="104" y="68"/>
                  </a:lnTo>
                  <a:close/>
                </a:path>
              </a:pathLst>
            </a:cu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48" name="Freeform 8"/>
            <p:cNvSpPr>
              <a:spLocks/>
            </p:cNvSpPr>
            <p:nvPr/>
          </p:nvSpPr>
          <p:spPr bwMode="auto">
            <a:xfrm>
              <a:off x="4025896" y="3355976"/>
              <a:ext cx="241300" cy="180975"/>
            </a:xfrm>
            <a:custGeom>
              <a:avLst/>
              <a:gdLst/>
              <a:ahLst/>
              <a:cxnLst>
                <a:cxn ang="0">
                  <a:pos x="0" y="0"/>
                </a:cxn>
                <a:cxn ang="0">
                  <a:pos x="31" y="0"/>
                </a:cxn>
                <a:cxn ang="0">
                  <a:pos x="78" y="83"/>
                </a:cxn>
                <a:cxn ang="0">
                  <a:pos x="123" y="0"/>
                </a:cxn>
                <a:cxn ang="0">
                  <a:pos x="152" y="0"/>
                </a:cxn>
                <a:cxn ang="0">
                  <a:pos x="88" y="114"/>
                </a:cxn>
                <a:cxn ang="0">
                  <a:pos x="69" y="114"/>
                </a:cxn>
                <a:cxn ang="0">
                  <a:pos x="0" y="0"/>
                </a:cxn>
              </a:cxnLst>
              <a:rect l="0" t="0" r="r" b="b"/>
              <a:pathLst>
                <a:path w="152" h="114">
                  <a:moveTo>
                    <a:pt x="0" y="0"/>
                  </a:moveTo>
                  <a:lnTo>
                    <a:pt x="31" y="0"/>
                  </a:lnTo>
                  <a:lnTo>
                    <a:pt x="78" y="83"/>
                  </a:lnTo>
                  <a:lnTo>
                    <a:pt x="123" y="0"/>
                  </a:lnTo>
                  <a:lnTo>
                    <a:pt x="152" y="0"/>
                  </a:lnTo>
                  <a:lnTo>
                    <a:pt x="88" y="114"/>
                  </a:lnTo>
                  <a:lnTo>
                    <a:pt x="69" y="114"/>
                  </a:lnTo>
                  <a:lnTo>
                    <a:pt x="0" y="0"/>
                  </a:lnTo>
                  <a:close/>
                </a:path>
              </a:pathLst>
            </a:cu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49" name="Freeform 9"/>
            <p:cNvSpPr>
              <a:spLocks noEditPoints="1"/>
            </p:cNvSpPr>
            <p:nvPr/>
          </p:nvSpPr>
          <p:spPr bwMode="auto">
            <a:xfrm>
              <a:off x="4922834" y="3355976"/>
              <a:ext cx="252412" cy="180975"/>
            </a:xfrm>
            <a:custGeom>
              <a:avLst/>
              <a:gdLst/>
              <a:ahLst/>
              <a:cxnLst>
                <a:cxn ang="0">
                  <a:pos x="66" y="0"/>
                </a:cxn>
                <a:cxn ang="0">
                  <a:pos x="92" y="0"/>
                </a:cxn>
                <a:cxn ang="0">
                  <a:pos x="159" y="114"/>
                </a:cxn>
                <a:cxn ang="0">
                  <a:pos x="128" y="114"/>
                </a:cxn>
                <a:cxn ang="0">
                  <a:pos x="114" y="90"/>
                </a:cxn>
                <a:cxn ang="0">
                  <a:pos x="40" y="90"/>
                </a:cxn>
                <a:cxn ang="0">
                  <a:pos x="26" y="114"/>
                </a:cxn>
                <a:cxn ang="0">
                  <a:pos x="0" y="114"/>
                </a:cxn>
                <a:cxn ang="0">
                  <a:pos x="66" y="0"/>
                </a:cxn>
                <a:cxn ang="0">
                  <a:pos x="104" y="68"/>
                </a:cxn>
                <a:cxn ang="0">
                  <a:pos x="78" y="19"/>
                </a:cxn>
                <a:cxn ang="0">
                  <a:pos x="52" y="68"/>
                </a:cxn>
                <a:cxn ang="0">
                  <a:pos x="104" y="68"/>
                </a:cxn>
              </a:cxnLst>
              <a:rect l="0" t="0" r="r" b="b"/>
              <a:pathLst>
                <a:path w="159" h="114">
                  <a:moveTo>
                    <a:pt x="66" y="0"/>
                  </a:moveTo>
                  <a:lnTo>
                    <a:pt x="92" y="0"/>
                  </a:lnTo>
                  <a:lnTo>
                    <a:pt x="159" y="114"/>
                  </a:lnTo>
                  <a:lnTo>
                    <a:pt x="128" y="114"/>
                  </a:lnTo>
                  <a:lnTo>
                    <a:pt x="114" y="90"/>
                  </a:lnTo>
                  <a:lnTo>
                    <a:pt x="40" y="90"/>
                  </a:lnTo>
                  <a:lnTo>
                    <a:pt x="26" y="114"/>
                  </a:lnTo>
                  <a:lnTo>
                    <a:pt x="0" y="114"/>
                  </a:lnTo>
                  <a:lnTo>
                    <a:pt x="66" y="0"/>
                  </a:lnTo>
                  <a:close/>
                  <a:moveTo>
                    <a:pt x="104" y="68"/>
                  </a:moveTo>
                  <a:lnTo>
                    <a:pt x="78" y="19"/>
                  </a:lnTo>
                  <a:lnTo>
                    <a:pt x="52" y="68"/>
                  </a:lnTo>
                  <a:lnTo>
                    <a:pt x="104" y="68"/>
                  </a:lnTo>
                  <a:close/>
                </a:path>
              </a:pathLst>
            </a:cu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50" name="Rectangle 10"/>
            <p:cNvSpPr>
              <a:spLocks noChangeArrowheads="1"/>
            </p:cNvSpPr>
            <p:nvPr/>
          </p:nvSpPr>
          <p:spPr bwMode="auto">
            <a:xfrm>
              <a:off x="5280020" y="3355976"/>
              <a:ext cx="46037" cy="180975"/>
            </a:xfrm>
            <a:prstGeom prst="rect">
              <a:avLst/>
            </a:pr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51" name="Freeform 11"/>
            <p:cNvSpPr>
              <a:spLocks noEditPoints="1"/>
            </p:cNvSpPr>
            <p:nvPr/>
          </p:nvSpPr>
          <p:spPr bwMode="auto">
            <a:xfrm>
              <a:off x="5465760" y="3355976"/>
              <a:ext cx="222249" cy="180975"/>
            </a:xfrm>
            <a:custGeom>
              <a:avLst/>
              <a:gdLst/>
              <a:ahLst/>
              <a:cxnLst>
                <a:cxn ang="0">
                  <a:pos x="0" y="0"/>
                </a:cxn>
                <a:cxn ang="0">
                  <a:pos x="43" y="0"/>
                </a:cxn>
                <a:cxn ang="0">
                  <a:pos x="54" y="9"/>
                </a:cxn>
                <a:cxn ang="0">
                  <a:pos x="54" y="20"/>
                </a:cxn>
                <a:cxn ang="0">
                  <a:pos x="43" y="29"/>
                </a:cxn>
                <a:cxn ang="0">
                  <a:pos x="36" y="29"/>
                </a:cxn>
                <a:cxn ang="0">
                  <a:pos x="59" y="47"/>
                </a:cxn>
                <a:cxn ang="0">
                  <a:pos x="42" y="47"/>
                </a:cxn>
                <a:cxn ang="0">
                  <a:pos x="23" y="29"/>
                </a:cxn>
                <a:cxn ang="0">
                  <a:pos x="12" y="29"/>
                </a:cxn>
                <a:cxn ang="0">
                  <a:pos x="12" y="47"/>
                </a:cxn>
                <a:cxn ang="0">
                  <a:pos x="0" y="47"/>
                </a:cxn>
                <a:cxn ang="0">
                  <a:pos x="0" y="0"/>
                </a:cxn>
                <a:cxn ang="0">
                  <a:pos x="12" y="8"/>
                </a:cxn>
                <a:cxn ang="0">
                  <a:pos x="12" y="21"/>
                </a:cxn>
                <a:cxn ang="0">
                  <a:pos x="38" y="21"/>
                </a:cxn>
                <a:cxn ang="0">
                  <a:pos x="43" y="17"/>
                </a:cxn>
                <a:cxn ang="0">
                  <a:pos x="43" y="12"/>
                </a:cxn>
                <a:cxn ang="0">
                  <a:pos x="38" y="8"/>
                </a:cxn>
                <a:cxn ang="0">
                  <a:pos x="12" y="8"/>
                </a:cxn>
              </a:cxnLst>
              <a:rect l="0" t="0" r="r" b="b"/>
              <a:pathLst>
                <a:path w="59" h="47">
                  <a:moveTo>
                    <a:pt x="0" y="0"/>
                  </a:moveTo>
                  <a:cubicBezTo>
                    <a:pt x="43" y="0"/>
                    <a:pt x="43" y="0"/>
                    <a:pt x="43" y="0"/>
                  </a:cubicBezTo>
                  <a:cubicBezTo>
                    <a:pt x="51" y="0"/>
                    <a:pt x="54" y="2"/>
                    <a:pt x="54" y="9"/>
                  </a:cubicBezTo>
                  <a:cubicBezTo>
                    <a:pt x="54" y="20"/>
                    <a:pt x="54" y="20"/>
                    <a:pt x="54" y="20"/>
                  </a:cubicBezTo>
                  <a:cubicBezTo>
                    <a:pt x="54" y="27"/>
                    <a:pt x="51" y="29"/>
                    <a:pt x="43" y="29"/>
                  </a:cubicBezTo>
                  <a:cubicBezTo>
                    <a:pt x="36" y="29"/>
                    <a:pt x="36" y="29"/>
                    <a:pt x="36" y="29"/>
                  </a:cubicBezTo>
                  <a:cubicBezTo>
                    <a:pt x="59" y="47"/>
                    <a:pt x="59" y="47"/>
                    <a:pt x="59" y="47"/>
                  </a:cubicBezTo>
                  <a:cubicBezTo>
                    <a:pt x="42" y="47"/>
                    <a:pt x="42" y="47"/>
                    <a:pt x="42" y="47"/>
                  </a:cubicBezTo>
                  <a:cubicBezTo>
                    <a:pt x="23" y="29"/>
                    <a:pt x="23" y="29"/>
                    <a:pt x="23" y="29"/>
                  </a:cubicBezTo>
                  <a:cubicBezTo>
                    <a:pt x="12" y="29"/>
                    <a:pt x="12" y="29"/>
                    <a:pt x="12" y="29"/>
                  </a:cubicBezTo>
                  <a:cubicBezTo>
                    <a:pt x="12" y="47"/>
                    <a:pt x="12" y="47"/>
                    <a:pt x="12" y="47"/>
                  </a:cubicBezTo>
                  <a:cubicBezTo>
                    <a:pt x="0" y="47"/>
                    <a:pt x="0" y="47"/>
                    <a:pt x="0" y="47"/>
                  </a:cubicBezTo>
                  <a:lnTo>
                    <a:pt x="0" y="0"/>
                  </a:lnTo>
                  <a:close/>
                  <a:moveTo>
                    <a:pt x="12" y="8"/>
                  </a:moveTo>
                  <a:cubicBezTo>
                    <a:pt x="12" y="21"/>
                    <a:pt x="12" y="21"/>
                    <a:pt x="12" y="21"/>
                  </a:cubicBezTo>
                  <a:cubicBezTo>
                    <a:pt x="38" y="21"/>
                    <a:pt x="38" y="21"/>
                    <a:pt x="38" y="21"/>
                  </a:cubicBezTo>
                  <a:cubicBezTo>
                    <a:pt x="41" y="21"/>
                    <a:pt x="43" y="20"/>
                    <a:pt x="43" y="17"/>
                  </a:cubicBezTo>
                  <a:cubicBezTo>
                    <a:pt x="43" y="12"/>
                    <a:pt x="43" y="12"/>
                    <a:pt x="43" y="12"/>
                  </a:cubicBezTo>
                  <a:cubicBezTo>
                    <a:pt x="43" y="9"/>
                    <a:pt x="41" y="8"/>
                    <a:pt x="38" y="8"/>
                  </a:cubicBezTo>
                  <a:lnTo>
                    <a:pt x="12" y="8"/>
                  </a:lnTo>
                  <a:close/>
                </a:path>
              </a:pathLst>
            </a:custGeom>
            <a:grpFill/>
            <a:ln w="9525">
              <a:noFill/>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sp>
          <p:nvSpPr>
            <p:cNvPr id="52" name="Freeform 12"/>
            <p:cNvSpPr>
              <a:spLocks/>
            </p:cNvSpPr>
            <p:nvPr/>
          </p:nvSpPr>
          <p:spPr bwMode="auto">
            <a:xfrm>
              <a:off x="4259262" y="3227388"/>
              <a:ext cx="708024" cy="365125"/>
            </a:xfrm>
            <a:custGeom>
              <a:avLst/>
              <a:gdLst/>
              <a:ahLst/>
              <a:cxnLst>
                <a:cxn ang="0">
                  <a:pos x="1" y="92"/>
                </a:cxn>
                <a:cxn ang="0">
                  <a:pos x="69" y="32"/>
                </a:cxn>
                <a:cxn ang="0">
                  <a:pos x="75" y="33"/>
                </a:cxn>
                <a:cxn ang="0">
                  <a:pos x="95" y="57"/>
                </a:cxn>
                <a:cxn ang="0">
                  <a:pos x="99" y="56"/>
                </a:cxn>
                <a:cxn ang="0">
                  <a:pos x="163" y="7"/>
                </a:cxn>
                <a:cxn ang="0">
                  <a:pos x="180" y="6"/>
                </a:cxn>
                <a:cxn ang="0">
                  <a:pos x="175" y="23"/>
                </a:cxn>
                <a:cxn ang="0">
                  <a:pos x="96" y="75"/>
                </a:cxn>
                <a:cxn ang="0">
                  <a:pos x="91" y="74"/>
                </a:cxn>
                <a:cxn ang="0">
                  <a:pos x="69" y="49"/>
                </a:cxn>
                <a:cxn ang="0">
                  <a:pos x="67" y="48"/>
                </a:cxn>
                <a:cxn ang="0">
                  <a:pos x="2" y="93"/>
                </a:cxn>
                <a:cxn ang="0">
                  <a:pos x="1" y="92"/>
                </a:cxn>
              </a:cxnLst>
              <a:rect l="0" t="0" r="r" b="b"/>
              <a:pathLst>
                <a:path w="188" h="94">
                  <a:moveTo>
                    <a:pt x="1" y="92"/>
                  </a:moveTo>
                  <a:cubicBezTo>
                    <a:pt x="69" y="32"/>
                    <a:pt x="69" y="32"/>
                    <a:pt x="69" y="32"/>
                  </a:cubicBezTo>
                  <a:cubicBezTo>
                    <a:pt x="69" y="32"/>
                    <a:pt x="72" y="29"/>
                    <a:pt x="75" y="33"/>
                  </a:cubicBezTo>
                  <a:cubicBezTo>
                    <a:pt x="95" y="57"/>
                    <a:pt x="95" y="57"/>
                    <a:pt x="95" y="57"/>
                  </a:cubicBezTo>
                  <a:cubicBezTo>
                    <a:pt x="95" y="57"/>
                    <a:pt x="96" y="58"/>
                    <a:pt x="99" y="56"/>
                  </a:cubicBezTo>
                  <a:cubicBezTo>
                    <a:pt x="163" y="7"/>
                    <a:pt x="163" y="7"/>
                    <a:pt x="163" y="7"/>
                  </a:cubicBezTo>
                  <a:cubicBezTo>
                    <a:pt x="163" y="7"/>
                    <a:pt x="171" y="0"/>
                    <a:pt x="180" y="6"/>
                  </a:cubicBezTo>
                  <a:cubicBezTo>
                    <a:pt x="180" y="6"/>
                    <a:pt x="188" y="14"/>
                    <a:pt x="175" y="23"/>
                  </a:cubicBezTo>
                  <a:cubicBezTo>
                    <a:pt x="96" y="75"/>
                    <a:pt x="96" y="75"/>
                    <a:pt x="96" y="75"/>
                  </a:cubicBezTo>
                  <a:cubicBezTo>
                    <a:pt x="96" y="75"/>
                    <a:pt x="93" y="77"/>
                    <a:pt x="91" y="74"/>
                  </a:cubicBezTo>
                  <a:cubicBezTo>
                    <a:pt x="69" y="49"/>
                    <a:pt x="69" y="49"/>
                    <a:pt x="69" y="49"/>
                  </a:cubicBezTo>
                  <a:cubicBezTo>
                    <a:pt x="69" y="49"/>
                    <a:pt x="68" y="47"/>
                    <a:pt x="67" y="48"/>
                  </a:cubicBezTo>
                  <a:cubicBezTo>
                    <a:pt x="2" y="93"/>
                    <a:pt x="2" y="93"/>
                    <a:pt x="2" y="93"/>
                  </a:cubicBezTo>
                  <a:cubicBezTo>
                    <a:pt x="2" y="93"/>
                    <a:pt x="0" y="94"/>
                    <a:pt x="1" y="92"/>
                  </a:cubicBezTo>
                  <a:close/>
                </a:path>
              </a:pathLst>
            </a:custGeom>
            <a:grpFill/>
            <a:ln w="3175" cap="flat">
              <a:noFill/>
              <a:prstDash val="solid"/>
              <a:miter lim="800000"/>
              <a:headEnd/>
              <a:tailEnd/>
            </a:ln>
          </p:spPr>
          <p:txBody>
            <a:bodyPr/>
            <a:lstStyle/>
            <a:p>
              <a:pPr fontAlgn="auto">
                <a:spcBef>
                  <a:spcPts val="0"/>
                </a:spcBef>
                <a:spcAft>
                  <a:spcPts val="0"/>
                </a:spcAft>
                <a:defRPr/>
              </a:pPr>
              <a:endParaRPr lang="en-US" kern="0">
                <a:solidFill>
                  <a:sysClr val="windowText" lastClr="000000"/>
                </a:solidFill>
                <a:latin typeface="Arial"/>
              </a:endParaRPr>
            </a:p>
          </p:txBody>
        </p:sp>
      </p:grpSp>
    </p:spTree>
    <p:extLst>
      <p:ext uri="{BB962C8B-B14F-4D97-AF65-F5344CB8AC3E}">
        <p14:creationId xmlns:p14="http://schemas.microsoft.com/office/powerpoint/2010/main" val="3704990036"/>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cade.osd.mi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mailto:Marc.russo1@navy.mi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Daniel.strickland@mda.mil" TargetMode="External"/><Relationship Id="rId5" Type="http://schemas.openxmlformats.org/officeDocument/2006/relationships/hyperlink" Target="mailto:Nicholas.lanham@navy.mil" TargetMode="External"/><Relationship Id="rId4" Type="http://schemas.openxmlformats.org/officeDocument/2006/relationships/hyperlink" Target="mailto:Ranae.p.woods.civ@mail.mi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2.xml"/><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hyperlink" Target="http://cade.osd.mil/"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354214" y="3378956"/>
            <a:ext cx="4991099" cy="2524125"/>
          </a:xfrm>
        </p:spPr>
        <p:txBody>
          <a:bodyPr/>
          <a:lstStyle/>
          <a:p>
            <a:pPr algn="l" defTabSz="228600"/>
            <a:r>
              <a:rPr lang="en-US" sz="1600" dirty="0" smtClean="0">
                <a:solidFill>
                  <a:schemeClr val="tx1"/>
                </a:solidFill>
              </a:rPr>
              <a:t>Presented by:</a:t>
            </a:r>
          </a:p>
          <a:p>
            <a:pPr algn="l" defTabSz="228600"/>
            <a:r>
              <a:rPr lang="en-US" sz="1600" dirty="0" smtClean="0">
                <a:solidFill>
                  <a:schemeClr val="tx1"/>
                </a:solidFill>
              </a:rPr>
              <a:t>Marc Russo, NCCA</a:t>
            </a:r>
          </a:p>
          <a:p>
            <a:pPr algn="l" defTabSz="228600"/>
            <a:endParaRPr lang="en-US" sz="1600" dirty="0">
              <a:solidFill>
                <a:schemeClr val="tx1"/>
              </a:solidFill>
            </a:endParaRPr>
          </a:p>
        </p:txBody>
      </p:sp>
      <p:sp>
        <p:nvSpPr>
          <p:cNvPr id="3" name="Title 2"/>
          <p:cNvSpPr>
            <a:spLocks noGrp="1"/>
          </p:cNvSpPr>
          <p:nvPr>
            <p:ph type="ctrTitle"/>
          </p:nvPr>
        </p:nvSpPr>
        <p:spPr>
          <a:xfrm>
            <a:off x="3354214" y="1647825"/>
            <a:ext cx="5789778" cy="1600200"/>
          </a:xfrm>
        </p:spPr>
        <p:txBody>
          <a:bodyPr/>
          <a:lstStyle/>
          <a:p>
            <a:pPr algn="l"/>
            <a:r>
              <a:rPr lang="en-US" sz="3200" dirty="0"/>
              <a:t>SURF Process </a:t>
            </a:r>
            <a:r>
              <a:rPr lang="en-US" sz="3200" dirty="0" smtClean="0"/>
              <a:t>Update and 2017 Review</a:t>
            </a:r>
            <a:endParaRPr lang="en-US" sz="3200" dirty="0">
              <a:solidFill>
                <a:schemeClr val="tx1"/>
              </a:solidFill>
            </a:endParaRPr>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2766" y="1905000"/>
            <a:ext cx="2830773" cy="2830773"/>
          </a:xfrm>
          <a:prstGeom prst="rect">
            <a:avLst/>
          </a:prstGeom>
        </p:spPr>
      </p:pic>
      <p:sp>
        <p:nvSpPr>
          <p:cNvPr id="5" name="Text Box 27"/>
          <p:cNvSpPr txBox="1"/>
          <p:nvPr/>
        </p:nvSpPr>
        <p:spPr>
          <a:xfrm>
            <a:off x="1524000" y="5334000"/>
            <a:ext cx="6248400" cy="81089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600"/>
              </a:spcBef>
              <a:spcAft>
                <a:spcPts val="600"/>
              </a:spcAft>
            </a:pPr>
            <a:r>
              <a:rPr lang="en-US" sz="1100" dirty="0">
                <a:effectLst/>
                <a:ea typeface="Times New Roman"/>
              </a:rPr>
              <a:t>This document was generated as a result of the AFCAA-led, Software Resource Data Report Working Group (SRDRWG). This working group represented a joint effort amongst all DoD service cost agencies. The following guidance describes SRDR data verification and validation best practices as documented by </a:t>
            </a:r>
            <a:r>
              <a:rPr lang="en-US" sz="1100" dirty="0" smtClean="0">
                <a:effectLst/>
                <a:ea typeface="Times New Roman"/>
              </a:rPr>
              <a:t>NCCA</a:t>
            </a:r>
            <a:r>
              <a:rPr lang="en-US" sz="1100" dirty="0">
                <a:effectLst/>
                <a:ea typeface="Times New Roman"/>
              </a:rPr>
              <a:t>, </a:t>
            </a:r>
            <a:r>
              <a:rPr lang="en-US" sz="1100" dirty="0">
                <a:ea typeface="Times New Roman"/>
              </a:rPr>
              <a:t>NAVAIR 4.2, AFCAA</a:t>
            </a:r>
            <a:r>
              <a:rPr lang="en-US" sz="1100" dirty="0">
                <a:effectLst/>
                <a:ea typeface="Times New Roman"/>
              </a:rPr>
              <a:t>, ODASA-CE, </a:t>
            </a:r>
            <a:r>
              <a:rPr lang="en-US" sz="1100" dirty="0" smtClean="0">
                <a:effectLst/>
                <a:ea typeface="Times New Roman"/>
              </a:rPr>
              <a:t>MDA, and many more.</a:t>
            </a:r>
            <a:endParaRPr lang="en-US" sz="1100" dirty="0">
              <a:effectLst/>
              <a:ea typeface="Times New Roman"/>
            </a:endParaRPr>
          </a:p>
        </p:txBody>
      </p:sp>
    </p:spTree>
    <p:extLst>
      <p:ext uri="{BB962C8B-B14F-4D97-AF65-F5344CB8AC3E}">
        <p14:creationId xmlns:p14="http://schemas.microsoft.com/office/powerpoint/2010/main" val="37899507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76600"/>
            <a:ext cx="7396162" cy="893762"/>
          </a:xfrm>
        </p:spPr>
        <p:txBody>
          <a:bodyPr/>
          <a:lstStyle/>
          <a:p>
            <a:pPr algn="ctr"/>
            <a:r>
              <a:rPr lang="en-US" dirty="0" smtClean="0"/>
              <a:t>2017 Metrics</a:t>
            </a:r>
            <a:endParaRPr lang="en-US" dirty="0"/>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10</a:t>
            </a:fld>
            <a:endParaRPr lang="en-US">
              <a:solidFill>
                <a:srgbClr val="808080"/>
              </a:solidFill>
            </a:endParaRPr>
          </a:p>
        </p:txBody>
      </p:sp>
    </p:spTree>
    <p:extLst>
      <p:ext uri="{BB962C8B-B14F-4D97-AF65-F5344CB8AC3E}">
        <p14:creationId xmlns:p14="http://schemas.microsoft.com/office/powerpoint/2010/main" val="2722863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56621131"/>
              </p:ext>
            </p:extLst>
          </p:nvPr>
        </p:nvGraphicFramePr>
        <p:xfrm>
          <a:off x="76200" y="1371600"/>
          <a:ext cx="8961118" cy="4984035"/>
        </p:xfrm>
        <a:graphic>
          <a:graphicData uri="http://schemas.openxmlformats.org/drawingml/2006/table">
            <a:tbl>
              <a:tblPr/>
              <a:tblGrid>
                <a:gridCol w="624987"/>
                <a:gridCol w="7068550"/>
                <a:gridCol w="422527"/>
                <a:gridCol w="422527"/>
                <a:gridCol w="422527"/>
              </a:tblGrid>
              <a:tr h="150749">
                <a:tc>
                  <a:txBody>
                    <a:bodyPr/>
                    <a:lstStyle/>
                    <a:p>
                      <a:pPr algn="l" fontAlgn="b"/>
                      <a:r>
                        <a:rPr lang="en-US" sz="800" b="1" i="0" u="none" strike="noStrike" dirty="0">
                          <a:solidFill>
                            <a:srgbClr val="FFFFFF"/>
                          </a:solidFill>
                          <a:effectLst/>
                          <a:latin typeface="Arial"/>
                        </a:rPr>
                        <a:t>Question ID</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800" b="1" i="0" u="none" strike="noStrike" dirty="0">
                          <a:solidFill>
                            <a:srgbClr val="FFFFFF"/>
                          </a:solidFill>
                          <a:effectLst/>
                          <a:latin typeface="Arial"/>
                        </a:rPr>
                        <a:t>Questions from V&amp;V Guide Template</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Yes</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No</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N/A</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r>
              <a:tr h="143214">
                <a:tc>
                  <a:txBody>
                    <a:bodyPr/>
                    <a:lstStyle/>
                    <a:p>
                      <a:pPr algn="l" fontAlgn="b"/>
                      <a:r>
                        <a:rPr lang="en-US" sz="800" b="0" i="0" u="none" strike="noStrike" dirty="0">
                          <a:solidFill>
                            <a:srgbClr val="000000"/>
                          </a:solidFill>
                          <a:effectLst/>
                          <a:latin typeface="Arial"/>
                        </a:rPr>
                        <a:t>1.2.12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a:solidFill>
                            <a:srgbClr val="000000"/>
                          </a:solidFill>
                          <a:effectLst/>
                          <a:latin typeface="Arial"/>
                        </a:rPr>
                        <a:t>Is the contract number reported?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1.2.7</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contractor or organization that performed the work been identified? </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1.2.20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a:solidFill>
                            <a:srgbClr val="000000"/>
                          </a:solidFill>
                          <a:effectLst/>
                          <a:latin typeface="Arial"/>
                        </a:rPr>
                        <a:t>Has the report type been identified (for example: Initial, Interim, or Final)?</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program name been identified?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1.2.21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there a single submission Point of Contact (POC) and supporting contact information included within the report?</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1.1.2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Does the report reference the CSDR Plan?</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a:solidFill>
                            <a:srgbClr val="000000"/>
                          </a:solidFill>
                          <a:effectLst/>
                          <a:latin typeface="Arial"/>
                        </a:rPr>
                        <a:t>1.2.3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 Prime Mission Product (PMP) name been clearly identified (for example: most current official military designation?</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1.7.1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a:solidFill>
                            <a:srgbClr val="000000"/>
                          </a:solidFill>
                          <a:effectLst/>
                          <a:latin typeface="Arial"/>
                        </a:rPr>
                        <a:t>Has schedule data been included in the submission?</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1.1.6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there an easily identifiable event associated with the submission (for example: Contract Award, Build 2 Release, Build 1 Complete, Contract Complete, etc.)?</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a:solidFill>
                            <a:srgbClr val="000000"/>
                          </a:solidFill>
                          <a:effectLst/>
                          <a:latin typeface="Arial"/>
                        </a:rPr>
                        <a:t>1.2.9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a:solidFill>
                            <a:srgbClr val="000000"/>
                          </a:solidFill>
                          <a:effectLst/>
                          <a:latin typeface="Arial"/>
                        </a:rPr>
                        <a:t>Has the specific site or subdivision for the contractor been identified?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1.3.3.2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dirty="0">
                          <a:solidFill>
                            <a:srgbClr val="000000"/>
                          </a:solidFill>
                          <a:effectLst/>
                          <a:latin typeface="Arial"/>
                        </a:rPr>
                        <a:t>Has the contractor indicated whether the software is an upgrade or new development?  If </a:t>
                      </a:r>
                      <a:r>
                        <a:rPr lang="en-US" sz="800" b="0" i="0" u="none" strike="noStrike" dirty="0" err="1">
                          <a:solidFill>
                            <a:srgbClr val="000000"/>
                          </a:solidFill>
                          <a:effectLst/>
                          <a:latin typeface="Arial"/>
                        </a:rPr>
                        <a:t>Xt</a:t>
                      </a:r>
                      <a:r>
                        <a:rPr lang="en-US" sz="800" b="0" i="0" u="none" strike="noStrike" dirty="0">
                          <a:solidFill>
                            <a:srgbClr val="000000"/>
                          </a:solidFill>
                          <a:effectLst/>
                          <a:latin typeface="Arial"/>
                        </a:rPr>
                        <a:t>, why </a:t>
                      </a:r>
                      <a:r>
                        <a:rPr lang="en-US" sz="800" b="0" i="0" u="none" strike="noStrike" dirty="0" err="1">
                          <a:solidFill>
                            <a:srgbClr val="000000"/>
                          </a:solidFill>
                          <a:effectLst/>
                          <a:latin typeface="Arial"/>
                        </a:rPr>
                        <a:t>Xt</a:t>
                      </a:r>
                      <a:r>
                        <a:rPr lang="en-US" sz="800" b="0" i="0" u="none" strike="noStrike" dirty="0">
                          <a:solidFill>
                            <a:srgbClr val="000000"/>
                          </a:solidFill>
                          <a:effectLst/>
                          <a:latin typeface="Arial"/>
                        </a:rPr>
                        <a:t>?</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1.7.3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schedule data been reported in number of months from contract start or as calendar dates?</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 system description been included within the submission?</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1.2.10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contractor or submitting organization illustrated whether they were the primary or secondary developer?</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1.5.2.1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a:solidFill>
                            <a:srgbClr val="000000"/>
                          </a:solidFill>
                          <a:effectLst/>
                          <a:latin typeface="Arial"/>
                        </a:rPr>
                        <a:t>Was the primary programming language reported?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reporting contractor or organization address and zip code been included?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1.3.1.1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Does the SRDR submission, comments section, or data dictionary include a clear system level functional description and software operational overview?</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1.7.2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submitting organization clearly stated if the provided schedule data was reported as estimated, allocated, or actual results?</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28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a:solidFill>
                            <a:srgbClr val="000000"/>
                          </a:solidFill>
                          <a:effectLst/>
                          <a:latin typeface="Arial"/>
                        </a:rPr>
                        <a:t>1.1.3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plan type been identified (for example: prime contract, subcontract, or </a:t>
                      </a:r>
                      <a:r>
                        <a:rPr lang="en-US" sz="800" b="0" i="0" u="none" strike="noStrike" dirty="0" err="1">
                          <a:solidFill>
                            <a:srgbClr val="000000"/>
                          </a:solidFill>
                          <a:effectLst/>
                          <a:latin typeface="Arial"/>
                        </a:rPr>
                        <a:t>Xt</a:t>
                      </a:r>
                      <a:r>
                        <a:rPr lang="en-US" sz="800" b="0" i="0" u="none" strike="noStrike" dirty="0">
                          <a:solidFill>
                            <a:srgbClr val="000000"/>
                          </a:solidFill>
                          <a:effectLst/>
                          <a:latin typeface="Arial"/>
                        </a:rPr>
                        <a:t> applicable)?</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27</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1.3.3.1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rgbClr val="000000"/>
                          </a:solidFill>
                          <a:effectLst/>
                          <a:latin typeface="Arial"/>
                        </a:rPr>
                        <a:t>Has the contractor listed a standard process, or is there a unique identifier in the SRDR data dictionary describing what the process is?</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27</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1.2.19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contract Period of Performance (</a:t>
                      </a:r>
                      <a:r>
                        <a:rPr lang="en-US" sz="800" b="0" i="0" u="none" strike="noStrike" dirty="0" err="1">
                          <a:solidFill>
                            <a:srgbClr val="000000"/>
                          </a:solidFill>
                          <a:effectLst/>
                          <a:latin typeface="Arial"/>
                        </a:rPr>
                        <a:t>PoP</a:t>
                      </a:r>
                      <a:r>
                        <a:rPr lang="en-US" sz="800" b="0" i="0" u="none" strike="noStrike" dirty="0">
                          <a:solidFill>
                            <a:srgbClr val="000000"/>
                          </a:solidFill>
                          <a:effectLst/>
                          <a:latin typeface="Arial"/>
                        </a:rPr>
                        <a:t>) been identified?</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1.3.1.4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Does each CSCI or WBS element include a naming convention specific to the intended software function?   </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1.3.3.5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800" b="0" i="0" u="none" strike="noStrike">
                          <a:solidFill>
                            <a:srgbClr val="000000"/>
                          </a:solidFill>
                          <a:effectLst/>
                          <a:latin typeface="Arial"/>
                        </a:rPr>
                        <a:t>Has the development method also been identified (for example: Structured Analysis, Object Oriented, Vienna Development, etc.)?</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1.4.6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contractor identified the standard hours in an accounting month when determining the peak FTE?</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1.6.4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effort data broken out by activity?</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1.7.4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schedule data broken out by SRDR activity?</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428">
                <a:tc>
                  <a:txBody>
                    <a:bodyPr/>
                    <a:lstStyle/>
                    <a:p>
                      <a:pPr algn="l" fontAlgn="b"/>
                      <a:r>
                        <a:rPr lang="en-US" sz="800" b="0" i="0" u="none" strike="noStrike" dirty="0">
                          <a:solidFill>
                            <a:srgbClr val="000000"/>
                          </a:solidFill>
                          <a:effectLst/>
                          <a:latin typeface="Arial"/>
                        </a:rPr>
                        <a:t>1.2.4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Has the Defense material item category been provided in accordance with MIL-STD-881C guidance (for example: Aircraft, radar, ship, Unmanned Ariel Vehicle (UAV) system)?</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9</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428">
                <a:tc>
                  <a:txBody>
                    <a:bodyPr/>
                    <a:lstStyle/>
                    <a:p>
                      <a:pPr algn="l" fontAlgn="b"/>
                      <a:r>
                        <a:rPr lang="en-US" sz="800" b="0" i="0" u="none" strike="noStrike" dirty="0">
                          <a:solidFill>
                            <a:srgbClr val="000000"/>
                          </a:solidFill>
                          <a:effectLst/>
                          <a:latin typeface="Arial"/>
                        </a:rPr>
                        <a:t>1.5.1.5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Does the data dictionary provide a description of how a requirement is counted (e.g. discrete shall statements, functions derived from shall statements, etc.) and what constitutes a new requirement versus existing?</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214">
                <a:tc>
                  <a:txBody>
                    <a:bodyPr/>
                    <a:lstStyle/>
                    <a:p>
                      <a:pPr algn="l" fontAlgn="b"/>
                      <a:r>
                        <a:rPr lang="en-US" sz="800" b="0" i="0" u="none" strike="noStrike" dirty="0">
                          <a:solidFill>
                            <a:srgbClr val="000000"/>
                          </a:solidFill>
                          <a:effectLst/>
                          <a:latin typeface="Arial"/>
                        </a:rPr>
                        <a:t>1.6.3</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 effort data reported in hours?</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25</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6428">
                <a:tc>
                  <a:txBody>
                    <a:bodyPr/>
                    <a:lstStyle/>
                    <a:p>
                      <a:pPr algn="l" fontAlgn="b"/>
                      <a:r>
                        <a:rPr lang="en-US" sz="800" b="0" i="0" u="none" strike="noStrike" dirty="0">
                          <a:solidFill>
                            <a:srgbClr val="000000"/>
                          </a:solidFill>
                          <a:effectLst/>
                          <a:latin typeface="Arial"/>
                        </a:rPr>
                        <a:t>1.2.14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800" b="0" i="0" u="none" strike="noStrike" dirty="0">
                          <a:solidFill>
                            <a:srgbClr val="000000"/>
                          </a:solidFill>
                          <a:effectLst/>
                          <a:latin typeface="Arial"/>
                        </a:rPr>
                        <a:t>Is the software process maturity and quality reporting definition provided (For example: Capability Maturity Model (CMM), Capability Maturity Model Integration (CMMI), or other alternative rating)?</a:t>
                      </a:r>
                    </a:p>
                  </a:txBody>
                  <a:tcPr marL="6598" marR="6598" marT="659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24</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10</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a:t>
                      </a:r>
                    </a:p>
                  </a:txBody>
                  <a:tcPr marL="6598" marR="6598" marT="65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itle 1"/>
          <p:cNvSpPr>
            <a:spLocks noGrp="1"/>
          </p:cNvSpPr>
          <p:nvPr>
            <p:ph type="title"/>
          </p:nvPr>
        </p:nvSpPr>
        <p:spPr>
          <a:xfrm>
            <a:off x="999017" y="228600"/>
            <a:ext cx="8210550" cy="908050"/>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r>
              <a:rPr lang="en-US" sz="2300" i="1" dirty="0" smtClean="0">
                <a:effectLst>
                  <a:outerShdw blurRad="50800" dist="38100" dir="8100000" algn="tr" rotWithShape="0">
                    <a:prstClr val="black">
                      <a:alpha val="40000"/>
                    </a:prstClr>
                  </a:outerShdw>
                </a:effectLst>
              </a:rPr>
              <a:t>V&amp;V Questions Most Frequently With “Yes” Response</a:t>
            </a:r>
            <a:br>
              <a:rPr lang="en-US" sz="2300" i="1" dirty="0" smtClean="0">
                <a:effectLst>
                  <a:outerShdw blurRad="50800" dist="38100" dir="8100000" algn="tr" rotWithShape="0">
                    <a:prstClr val="black">
                      <a:alpha val="40000"/>
                    </a:prstClr>
                  </a:outerShdw>
                </a:effectLst>
              </a:rPr>
            </a:br>
            <a:r>
              <a:rPr lang="en-US" sz="2000" i="1" dirty="0" smtClean="0">
                <a:effectLst>
                  <a:outerShdw blurRad="50800" dist="38100" dir="8100000" algn="tr" rotWithShape="0">
                    <a:prstClr val="black">
                      <a:alpha val="40000"/>
                    </a:prstClr>
                  </a:outerShdw>
                </a:effectLst>
              </a:rPr>
              <a:t>All Reviews (2017)</a:t>
            </a:r>
            <a:endParaRPr lang="en-US" sz="2000" i="1" dirty="0">
              <a:effectLst>
                <a:outerShdw blurRad="50800" dist="38100" dir="8100000" algn="tr" rotWithShape="0">
                  <a:prstClr val="black">
                    <a:alpha val="40000"/>
                  </a:prstClr>
                </a:outerShdw>
              </a:effectLst>
            </a:endParaRPr>
          </a:p>
        </p:txBody>
      </p:sp>
      <p:sp>
        <p:nvSpPr>
          <p:cNvPr id="3" name="Oval 2"/>
          <p:cNvSpPr/>
          <p:nvPr/>
        </p:nvSpPr>
        <p:spPr bwMode="auto">
          <a:xfrm>
            <a:off x="0" y="1447800"/>
            <a:ext cx="685800" cy="3657600"/>
          </a:xfrm>
          <a:prstGeom prst="ellipse">
            <a:avLst/>
          </a:prstGeom>
          <a:noFill/>
          <a:ln w="317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sp>
        <p:nvSpPr>
          <p:cNvPr id="4" name="TextBox 3"/>
          <p:cNvSpPr txBox="1"/>
          <p:nvPr/>
        </p:nvSpPr>
        <p:spPr>
          <a:xfrm>
            <a:off x="2362200" y="4419600"/>
            <a:ext cx="4191000" cy="1200329"/>
          </a:xfrm>
          <a:prstGeom prst="rect">
            <a:avLst/>
          </a:prstGeom>
          <a:solidFill>
            <a:schemeClr val="bg1">
              <a:lumMod val="85000"/>
            </a:schemeClr>
          </a:solidFill>
          <a:ln>
            <a:solidFill>
              <a:schemeClr val="bg1">
                <a:lumMod val="50000"/>
              </a:schemeClr>
            </a:solidFill>
          </a:ln>
        </p:spPr>
        <p:txBody>
          <a:bodyPr wrap="square" rtlCol="0">
            <a:spAutoFit/>
          </a:bodyPr>
          <a:lstStyle/>
          <a:p>
            <a:r>
              <a:rPr lang="en-US" dirty="0" smtClean="0"/>
              <a:t>Most questions with frequent “yes” response are meta data questions that will be covered under the “common heading” section of new SRDRs</a:t>
            </a:r>
            <a:endParaRPr lang="en-US" dirty="0"/>
          </a:p>
        </p:txBody>
      </p:sp>
      <p:cxnSp>
        <p:nvCxnSpPr>
          <p:cNvPr id="9" name="Straight Arrow Connector 8"/>
          <p:cNvCxnSpPr>
            <a:stCxn id="3" idx="6"/>
          </p:cNvCxnSpPr>
          <p:nvPr/>
        </p:nvCxnSpPr>
        <p:spPr bwMode="auto">
          <a:xfrm>
            <a:off x="685800" y="3276600"/>
            <a:ext cx="1676400" cy="1143000"/>
          </a:xfrm>
          <a:prstGeom prst="straightConnector1">
            <a:avLst/>
          </a:prstGeom>
          <a:solidFill>
            <a:srgbClr val="0C2D83"/>
          </a:solidFill>
          <a:ln w="22225" cap="flat" cmpd="sng" algn="ctr">
            <a:solidFill>
              <a:schemeClr val="bg1">
                <a:lumMod val="50000"/>
              </a:schemeClr>
            </a:solidFill>
            <a:prstDash val="solid"/>
            <a:round/>
            <a:headEnd type="none" w="med" len="med"/>
            <a:tailEnd type="arrow"/>
          </a:ln>
          <a:effectLst/>
        </p:spPr>
      </p:cxnSp>
    </p:spTree>
    <p:extLst>
      <p:ext uri="{BB962C8B-B14F-4D97-AF65-F5344CB8AC3E}">
        <p14:creationId xmlns:p14="http://schemas.microsoft.com/office/powerpoint/2010/main" val="26745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9017" y="228600"/>
            <a:ext cx="8210550" cy="908050"/>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r>
              <a:rPr lang="en-US" sz="2300" i="1" dirty="0" smtClean="0">
                <a:effectLst>
                  <a:outerShdw blurRad="50800" dist="38100" dir="8100000" algn="tr" rotWithShape="0">
                    <a:prstClr val="black">
                      <a:alpha val="40000"/>
                    </a:prstClr>
                  </a:outerShdw>
                </a:effectLst>
              </a:rPr>
              <a:t>V&amp;V Questions Most Frequently With “No” Response</a:t>
            </a:r>
            <a:r>
              <a:rPr lang="en-US" sz="2300" i="1" dirty="0">
                <a:effectLst>
                  <a:outerShdw blurRad="50800" dist="38100" dir="8100000" algn="tr" rotWithShape="0">
                    <a:prstClr val="black">
                      <a:alpha val="40000"/>
                    </a:prstClr>
                  </a:outerShdw>
                </a:effectLst>
              </a:rPr>
              <a:t/>
            </a:r>
            <a:br>
              <a:rPr lang="en-US" sz="2300" i="1" dirty="0">
                <a:effectLst>
                  <a:outerShdw blurRad="50800" dist="38100" dir="8100000" algn="tr" rotWithShape="0">
                    <a:prstClr val="black">
                      <a:alpha val="40000"/>
                    </a:prstClr>
                  </a:outerShdw>
                </a:effectLst>
              </a:rPr>
            </a:br>
            <a:r>
              <a:rPr lang="en-US" sz="2000" i="1" dirty="0" smtClean="0">
                <a:effectLst>
                  <a:outerShdw blurRad="50800" dist="38100" dir="8100000" algn="tr" rotWithShape="0">
                    <a:prstClr val="black">
                      <a:alpha val="40000"/>
                    </a:prstClr>
                  </a:outerShdw>
                </a:effectLst>
              </a:rPr>
              <a:t>All Reviews (2017)</a:t>
            </a:r>
            <a:endParaRPr lang="en-US" sz="2000" i="1" dirty="0">
              <a:effectLst>
                <a:outerShdw blurRad="50800" dist="38100" dir="8100000" algn="tr" rotWithShape="0">
                  <a:prstClr val="black">
                    <a:alpha val="40000"/>
                  </a:prst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935170101"/>
              </p:ext>
            </p:extLst>
          </p:nvPr>
        </p:nvGraphicFramePr>
        <p:xfrm>
          <a:off x="38100" y="1295400"/>
          <a:ext cx="8961121" cy="5060987"/>
        </p:xfrm>
        <a:graphic>
          <a:graphicData uri="http://schemas.openxmlformats.org/drawingml/2006/table">
            <a:tbl>
              <a:tblPr/>
              <a:tblGrid>
                <a:gridCol w="624990"/>
                <a:gridCol w="7068547"/>
                <a:gridCol w="422528"/>
                <a:gridCol w="422528"/>
                <a:gridCol w="422528"/>
              </a:tblGrid>
              <a:tr h="93949">
                <a:tc>
                  <a:txBody>
                    <a:bodyPr/>
                    <a:lstStyle/>
                    <a:p>
                      <a:pPr algn="l" fontAlgn="b"/>
                      <a:r>
                        <a:rPr lang="en-US" sz="800" b="1" i="0" u="none" strike="noStrike" dirty="0">
                          <a:solidFill>
                            <a:srgbClr val="FFFFFF"/>
                          </a:solidFill>
                          <a:effectLst/>
                          <a:latin typeface="Arial"/>
                        </a:rPr>
                        <a:t>Question ID</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800" b="1" i="0" u="none" strike="noStrike">
                          <a:solidFill>
                            <a:srgbClr val="FFFFFF"/>
                          </a:solidFill>
                          <a:effectLst/>
                          <a:latin typeface="Arial"/>
                        </a:rPr>
                        <a:t>Questions from V&amp;V Guide Template</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Yes</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No</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N/A</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r>
              <a:tr h="85442">
                <a:tc>
                  <a:txBody>
                    <a:bodyPr/>
                    <a:lstStyle/>
                    <a:p>
                      <a:pPr algn="l" fontAlgn="b"/>
                      <a:r>
                        <a:rPr lang="en-US" sz="800" b="0" i="0" u="none" strike="noStrike">
                          <a:solidFill>
                            <a:srgbClr val="000000"/>
                          </a:solidFill>
                          <a:effectLst/>
                          <a:latin typeface="Arial"/>
                        </a:rPr>
                        <a:t>1.2.18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total contract price been identified?</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1.5.1.2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submitting organization separated the provided requirements by Security, Safety, and Privacy or Cybersecurity?</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1.2.2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Major Defense Acquisition Program (MDAP) or Major Automated Information System (MAIS) designation been listed?</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442">
                <a:tc>
                  <a:txBody>
                    <a:bodyPr/>
                    <a:lstStyle/>
                    <a:p>
                      <a:pPr algn="l" fontAlgn="b"/>
                      <a:r>
                        <a:rPr lang="en-US" sz="800" b="0" i="0" u="none" strike="noStrike">
                          <a:solidFill>
                            <a:srgbClr val="000000"/>
                          </a:solidFill>
                          <a:effectLst/>
                          <a:latin typeface="Arial"/>
                        </a:rPr>
                        <a:t>1.5.4.2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priority level for each category of software defects been provided?</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1.5.4.1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submitting organization provided a breakout of the number of software defects Discovered, Removed, and Deferred?</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1.6.7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Is there an explanation of missing activities included within the supporting SRDR data dictionary?</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919">
                <a:tc>
                  <a:txBody>
                    <a:bodyPr/>
                    <a:lstStyle/>
                    <a:p>
                      <a:pPr algn="l" fontAlgn="b"/>
                      <a:r>
                        <a:rPr lang="en-US" sz="800" b="0" i="0" u="none" strike="noStrike">
                          <a:solidFill>
                            <a:srgbClr val="000000"/>
                          </a:solidFill>
                          <a:effectLst/>
                          <a:latin typeface="Arial"/>
                        </a:rPr>
                        <a:t>1.3.1.2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Does the SRDR submission include a detailed functional description for each CSCI? (Xte: it is Xt uncommon for submissions to include the same, abbreviated functional description for every CSCI rather than a detailed functional description specific to each CSCI included within the SRDR submission. If this scenario occurs, we recommend contacting the submitting organization for additional detail).</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149">
                <a:tc>
                  <a:txBody>
                    <a:bodyPr/>
                    <a:lstStyle/>
                    <a:p>
                      <a:pPr algn="l" fontAlgn="b"/>
                      <a:r>
                        <a:rPr lang="en-US" sz="800" b="0" i="0" u="none" strike="noStrike" dirty="0">
                          <a:solidFill>
                            <a:srgbClr val="000000"/>
                          </a:solidFill>
                          <a:effectLst/>
                          <a:latin typeface="Arial"/>
                        </a:rPr>
                        <a:t>1.3.1.3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a detailed CSCI-level functional description is Xt included within the SRDR submission, is it included within the supporting SRDR data dictionary or comment section?</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1.3.2.3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state of development been identified (For example: Prototype, Production Ready, or a mix of the two)?</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1.3.2.1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Does the SRDR data dictionary include a clear system-level functional description and software operational overview?</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0149">
                <a:tc>
                  <a:txBody>
                    <a:bodyPr/>
                    <a:lstStyle/>
                    <a:p>
                      <a:pPr algn="l" fontAlgn="b"/>
                      <a:r>
                        <a:rPr lang="en-US" sz="800" b="0" i="0" u="none" strike="noStrike">
                          <a:solidFill>
                            <a:srgbClr val="000000"/>
                          </a:solidFill>
                          <a:effectLst/>
                          <a:latin typeface="Arial"/>
                        </a:rPr>
                        <a:t>1.5.1.1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Does the submission clearly illustrate the number of Inherited, Added, Modified, Deleted, and Deferred requirements for both internal and external categories?</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503">
                <a:tc>
                  <a:txBody>
                    <a:bodyPr/>
                    <a:lstStyle/>
                    <a:p>
                      <a:pPr algn="l" fontAlgn="b"/>
                      <a:r>
                        <a:rPr lang="en-US" sz="800" b="0" i="0" u="none" strike="noStrike">
                          <a:solidFill>
                            <a:srgbClr val="000000"/>
                          </a:solidFill>
                          <a:effectLst/>
                          <a:latin typeface="Arial"/>
                        </a:rPr>
                        <a:t>1.5.2.16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COTS or GOTS items have been included within the submission, has the submitting organization provided the SLOC total required to integrate the identified COTS/GOTS product (i.e. Glue code)?</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503">
                <a:tc>
                  <a:txBody>
                    <a:bodyPr/>
                    <a:lstStyle/>
                    <a:p>
                      <a:pPr algn="l" fontAlgn="b"/>
                      <a:r>
                        <a:rPr lang="en-US" sz="800" b="0" i="0" u="none" strike="noStrike">
                          <a:solidFill>
                            <a:srgbClr val="000000"/>
                          </a:solidFill>
                          <a:effectLst/>
                          <a:latin typeface="Arial"/>
                        </a:rPr>
                        <a:t>1.6.8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Was the effort data for each activity based on a proration scheme, i.e. percentage based? The analyst will typically have to calculate and confirm if the same percentages show up across multiple CSCIs or WBS elements.</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1.8.1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EACH: Has a description been provided that describes which ISO 12207:2008 elements have been included within the provided total?</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1.2.16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Is the specific U.S Military service branch or customer identified (For example: Navy, Air Force, Army, prime contractor, etc.)?</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9565">
                <a:tc>
                  <a:txBody>
                    <a:bodyPr/>
                    <a:lstStyle/>
                    <a:p>
                      <a:pPr algn="l" fontAlgn="b"/>
                      <a:r>
                        <a:rPr lang="en-US" sz="800" b="0" i="0" u="none" strike="noStrike">
                          <a:solidFill>
                            <a:srgbClr val="000000"/>
                          </a:solidFill>
                          <a:effectLst/>
                          <a:latin typeface="Arial"/>
                        </a:rPr>
                        <a:t>1.5.4.3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dirty="0">
                          <a:solidFill>
                            <a:srgbClr val="000000"/>
                          </a:solidFill>
                          <a:effectLst/>
                          <a:latin typeface="Arial"/>
                        </a:rPr>
                        <a:t>If the report is an interim or final submission, has the number of Discovered, Removed, and Deferred defects changed from the previous submission? If significant changes have occurred, does the supporting comments section and/or data dictionary provide details regarding what drove the significant change in product quality metrics?</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503">
                <a:tc>
                  <a:txBody>
                    <a:bodyPr/>
                    <a:lstStyle/>
                    <a:p>
                      <a:pPr algn="l" fontAlgn="b"/>
                      <a:r>
                        <a:rPr lang="en-US" sz="800" b="0" i="0" u="none" strike="noStrike">
                          <a:solidFill>
                            <a:srgbClr val="000000"/>
                          </a:solidFill>
                          <a:effectLst/>
                          <a:latin typeface="Arial"/>
                        </a:rPr>
                        <a:t>1.6.6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Were common WBS elements/labor categories such as System Engineering (SE), Program Management (PM), Configuration Management (CM), or Quality Management (QM) been broken out separately?</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20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1.2.6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Have the program phase and/or milestone been included within the report (for example: Pre-A, A, B, C-LRIP, C-FRP, O&amp;S, etc.)?</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1.2.15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Is the Process Maturity rating reported with an associated date, and has it changed from a prior submission?</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dirty="0">
                          <a:solidFill>
                            <a:srgbClr val="000000"/>
                          </a:solidFill>
                          <a:effectLst/>
                          <a:latin typeface="Arial"/>
                        </a:rPr>
                        <a:t>1.3.2.2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a system-level functional description has been included, does it include details regarding manned or unmanned system configurations?</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796">
                <a:tc>
                  <a:txBody>
                    <a:bodyPr/>
                    <a:lstStyle/>
                    <a:p>
                      <a:pPr algn="l" fontAlgn="b"/>
                      <a:r>
                        <a:rPr lang="en-US" sz="800" b="0" i="0" u="none" strike="noStrike">
                          <a:solidFill>
                            <a:srgbClr val="000000"/>
                          </a:solidFill>
                          <a:effectLst/>
                          <a:latin typeface="Arial"/>
                        </a:rPr>
                        <a:t>1.5.1.6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external interface requirements are identified, does the dictionary describe what these are and how they were determined?</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919">
                <a:tc>
                  <a:txBody>
                    <a:bodyPr/>
                    <a:lstStyle/>
                    <a:p>
                      <a:pPr algn="l" fontAlgn="b"/>
                      <a:r>
                        <a:rPr lang="en-US" sz="800" b="0" i="0" u="none" strike="noStrike">
                          <a:solidFill>
                            <a:srgbClr val="000000"/>
                          </a:solidFill>
                          <a:effectLst/>
                          <a:latin typeface="Arial"/>
                        </a:rPr>
                        <a:t>1.5.2.4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Did the submitter us the Aerospace-approved version of the University of Southern California (USC) Center for Systems and Software Engineering (CSSE) Unified Code Count (UCC) tool to count the provided SLOC totals? If Xt, was the name of the code counting tool used by the submitting organization included within the supporting comments section and/or data dictionary?</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12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6626">
                <a:tc>
                  <a:txBody>
                    <a:bodyPr/>
                    <a:lstStyle/>
                    <a:p>
                      <a:pPr algn="l" fontAlgn="b"/>
                      <a:r>
                        <a:rPr lang="en-US" sz="800" b="0" i="0" u="none" strike="noStrike">
                          <a:solidFill>
                            <a:srgbClr val="000000"/>
                          </a:solidFill>
                          <a:effectLst/>
                          <a:latin typeface="Arial"/>
                        </a:rPr>
                        <a:t>1.6.15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Do all CSCI or WBS elements include effort values that are inclusive of common "overhead" or "indirect" labor categories within the provided effort total? For example, are there separate CSCI or WBS elements that reflect "effort-only" data within a separately reported CSCI or WBS element? (i.e. has quality assurance or configuration management effort been reported as separate WBS/CSCI elements)? If so, can that effort be reasonably allocated back to the primary WBS/CSCI?</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2503">
                <a:tc>
                  <a:txBody>
                    <a:bodyPr/>
                    <a:lstStyle/>
                    <a:p>
                      <a:pPr algn="l" fontAlgn="b"/>
                      <a:r>
                        <a:rPr lang="en-US" sz="800" b="0" i="0" u="none" strike="noStrike">
                          <a:solidFill>
                            <a:srgbClr val="000000"/>
                          </a:solidFill>
                          <a:effectLst/>
                          <a:latin typeface="Arial"/>
                        </a:rPr>
                        <a:t>1.2.14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Is the software process maturity and quality reporting definition provided (For example: Capability Maturity Model (CMM), Capability Maturity Model Integration (CMMI), or other alternative rating)?</a:t>
                      </a:r>
                    </a:p>
                  </a:txBody>
                  <a:tcPr marL="6603" marR="6603" marT="660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Oval 3"/>
          <p:cNvSpPr/>
          <p:nvPr/>
        </p:nvSpPr>
        <p:spPr bwMode="auto">
          <a:xfrm>
            <a:off x="0" y="1433423"/>
            <a:ext cx="685800" cy="395377"/>
          </a:xfrm>
          <a:prstGeom prst="ellipse">
            <a:avLst/>
          </a:prstGeom>
          <a:noFill/>
          <a:ln w="317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sp>
        <p:nvSpPr>
          <p:cNvPr id="6" name="TextBox 5"/>
          <p:cNvSpPr txBox="1"/>
          <p:nvPr/>
        </p:nvSpPr>
        <p:spPr>
          <a:xfrm>
            <a:off x="4983192" y="1905000"/>
            <a:ext cx="4191000" cy="923330"/>
          </a:xfrm>
          <a:prstGeom prst="rect">
            <a:avLst/>
          </a:prstGeom>
          <a:solidFill>
            <a:schemeClr val="bg1">
              <a:lumMod val="85000"/>
            </a:schemeClr>
          </a:solidFill>
          <a:ln>
            <a:solidFill>
              <a:schemeClr val="bg1">
                <a:lumMod val="50000"/>
              </a:schemeClr>
            </a:solidFill>
          </a:ln>
        </p:spPr>
        <p:txBody>
          <a:bodyPr wrap="square" rtlCol="0">
            <a:spAutoFit/>
          </a:bodyPr>
          <a:lstStyle/>
          <a:p>
            <a:r>
              <a:rPr lang="en-US" dirty="0" smtClean="0"/>
              <a:t>Several questions with frequent “no” response are improved/removed with new question templates</a:t>
            </a:r>
            <a:endParaRPr lang="en-US" dirty="0"/>
          </a:p>
        </p:txBody>
      </p:sp>
      <p:cxnSp>
        <p:nvCxnSpPr>
          <p:cNvPr id="7" name="Straight Arrow Connector 6"/>
          <p:cNvCxnSpPr/>
          <p:nvPr/>
        </p:nvCxnSpPr>
        <p:spPr bwMode="auto">
          <a:xfrm>
            <a:off x="711679" y="1676400"/>
            <a:ext cx="4271513" cy="228600"/>
          </a:xfrm>
          <a:prstGeom prst="straightConnector1">
            <a:avLst/>
          </a:prstGeom>
          <a:solidFill>
            <a:srgbClr val="0C2D83"/>
          </a:solidFill>
          <a:ln w="22225" cap="flat" cmpd="sng" algn="ctr">
            <a:solidFill>
              <a:schemeClr val="bg1">
                <a:lumMod val="50000"/>
              </a:schemeClr>
            </a:solidFill>
            <a:prstDash val="solid"/>
            <a:round/>
            <a:headEnd type="none" w="med" len="med"/>
            <a:tailEnd type="arrow"/>
          </a:ln>
          <a:effectLst/>
        </p:spPr>
      </p:cxnSp>
      <p:sp>
        <p:nvSpPr>
          <p:cNvPr id="9" name="Oval 8"/>
          <p:cNvSpPr/>
          <p:nvPr/>
        </p:nvSpPr>
        <p:spPr bwMode="auto">
          <a:xfrm>
            <a:off x="0" y="2195423"/>
            <a:ext cx="685800" cy="1385977"/>
          </a:xfrm>
          <a:prstGeom prst="ellipse">
            <a:avLst/>
          </a:prstGeom>
          <a:noFill/>
          <a:ln w="3175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cxnSp>
        <p:nvCxnSpPr>
          <p:cNvPr id="10" name="Straight Arrow Connector 9"/>
          <p:cNvCxnSpPr/>
          <p:nvPr/>
        </p:nvCxnSpPr>
        <p:spPr bwMode="auto">
          <a:xfrm>
            <a:off x="711679" y="2888411"/>
            <a:ext cx="4012721" cy="1302589"/>
          </a:xfrm>
          <a:prstGeom prst="straightConnector1">
            <a:avLst/>
          </a:prstGeom>
          <a:solidFill>
            <a:srgbClr val="0C2D83"/>
          </a:solidFill>
          <a:ln w="22225" cap="flat" cmpd="sng" algn="ctr">
            <a:solidFill>
              <a:schemeClr val="accent2">
                <a:lumMod val="40000"/>
                <a:lumOff val="60000"/>
              </a:schemeClr>
            </a:solidFill>
            <a:prstDash val="solid"/>
            <a:round/>
            <a:headEnd type="none" w="med" len="med"/>
            <a:tailEnd type="arrow"/>
          </a:ln>
          <a:effectLst/>
        </p:spPr>
      </p:cxnSp>
      <p:sp>
        <p:nvSpPr>
          <p:cNvPr id="11" name="TextBox 10"/>
          <p:cNvSpPr txBox="1"/>
          <p:nvPr/>
        </p:nvSpPr>
        <p:spPr>
          <a:xfrm>
            <a:off x="4724400" y="4191000"/>
            <a:ext cx="4191000" cy="923330"/>
          </a:xfrm>
          <a:prstGeom prst="rect">
            <a:avLst/>
          </a:prstGeom>
          <a:solidFill>
            <a:schemeClr val="accent2">
              <a:lumMod val="40000"/>
              <a:lumOff val="60000"/>
            </a:schemeClr>
          </a:solidFill>
          <a:ln>
            <a:solidFill>
              <a:schemeClr val="bg1">
                <a:lumMod val="50000"/>
              </a:schemeClr>
            </a:solidFill>
          </a:ln>
        </p:spPr>
        <p:txBody>
          <a:bodyPr wrap="square" rtlCol="0">
            <a:spAutoFit/>
          </a:bodyPr>
          <a:lstStyle/>
          <a:p>
            <a:r>
              <a:rPr lang="en-US" dirty="0" smtClean="0"/>
              <a:t>Data important to understanding the software and how to best use for cost analysis are often missing</a:t>
            </a:r>
            <a:endParaRPr lang="en-US" dirty="0"/>
          </a:p>
        </p:txBody>
      </p:sp>
      <p:sp>
        <p:nvSpPr>
          <p:cNvPr id="18" name="Oval 17"/>
          <p:cNvSpPr/>
          <p:nvPr/>
        </p:nvSpPr>
        <p:spPr bwMode="auto">
          <a:xfrm>
            <a:off x="0" y="5943600"/>
            <a:ext cx="685800" cy="152400"/>
          </a:xfrm>
          <a:prstGeom prst="ellipse">
            <a:avLst/>
          </a:prstGeom>
          <a:noFill/>
          <a:ln w="31750" cap="flat" cmpd="sng" algn="ctr">
            <a:solidFill>
              <a:schemeClr val="accent2">
                <a:lumMod val="40000"/>
                <a:lumOff val="6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cxnSp>
        <p:nvCxnSpPr>
          <p:cNvPr id="19" name="Straight Arrow Connector 18"/>
          <p:cNvCxnSpPr>
            <a:stCxn id="18" idx="6"/>
          </p:cNvCxnSpPr>
          <p:nvPr/>
        </p:nvCxnSpPr>
        <p:spPr bwMode="auto">
          <a:xfrm flipV="1">
            <a:off x="685800" y="5114330"/>
            <a:ext cx="4038600" cy="905470"/>
          </a:xfrm>
          <a:prstGeom prst="straightConnector1">
            <a:avLst/>
          </a:prstGeom>
          <a:solidFill>
            <a:srgbClr val="0C2D83"/>
          </a:solidFill>
          <a:ln w="22225" cap="flat" cmpd="sng" algn="ctr">
            <a:solidFill>
              <a:schemeClr val="accent2">
                <a:lumMod val="40000"/>
                <a:lumOff val="60000"/>
              </a:schemeClr>
            </a:solidFill>
            <a:prstDash val="solid"/>
            <a:round/>
            <a:headEnd type="none" w="med" len="med"/>
            <a:tailEnd type="arrow"/>
          </a:ln>
          <a:effectLst/>
        </p:spPr>
      </p:cxnSp>
    </p:spTree>
    <p:extLst>
      <p:ext uri="{BB962C8B-B14F-4D97-AF65-F5344CB8AC3E}">
        <p14:creationId xmlns:p14="http://schemas.microsoft.com/office/powerpoint/2010/main" val="211916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99017" y="228600"/>
            <a:ext cx="8210550" cy="908050"/>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r>
              <a:rPr lang="en-US" sz="2300" i="1" dirty="0" smtClean="0">
                <a:effectLst>
                  <a:outerShdw blurRad="50800" dist="38100" dir="8100000" algn="tr" rotWithShape="0">
                    <a:prstClr val="black">
                      <a:alpha val="40000"/>
                    </a:prstClr>
                  </a:outerShdw>
                </a:effectLst>
              </a:rPr>
              <a:t>V&amp;V Questions Most Frequently With “N/A” Response</a:t>
            </a:r>
            <a:r>
              <a:rPr lang="en-US" sz="2800" i="1" dirty="0">
                <a:effectLst>
                  <a:outerShdw blurRad="50800" dist="38100" dir="8100000" algn="tr" rotWithShape="0">
                    <a:prstClr val="black">
                      <a:alpha val="40000"/>
                    </a:prstClr>
                  </a:outerShdw>
                </a:effectLst>
              </a:rPr>
              <a:t/>
            </a:r>
            <a:br>
              <a:rPr lang="en-US" sz="2800" i="1" dirty="0">
                <a:effectLst>
                  <a:outerShdw blurRad="50800" dist="38100" dir="8100000" algn="tr" rotWithShape="0">
                    <a:prstClr val="black">
                      <a:alpha val="40000"/>
                    </a:prstClr>
                  </a:outerShdw>
                </a:effectLst>
              </a:rPr>
            </a:br>
            <a:r>
              <a:rPr lang="en-US" sz="2000" i="1" dirty="0" smtClean="0">
                <a:effectLst>
                  <a:outerShdw blurRad="50800" dist="38100" dir="8100000" algn="tr" rotWithShape="0">
                    <a:prstClr val="black">
                      <a:alpha val="40000"/>
                    </a:prstClr>
                  </a:outerShdw>
                </a:effectLst>
              </a:rPr>
              <a:t>All Reviews (2017)</a:t>
            </a:r>
            <a:endParaRPr lang="en-US" sz="2000" i="1" dirty="0">
              <a:effectLst>
                <a:outerShdw blurRad="50800" dist="38100" dir="8100000" algn="tr" rotWithShape="0">
                  <a:prstClr val="black">
                    <a:alpha val="40000"/>
                  </a:prstClr>
                </a:outerShdw>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1515434072"/>
              </p:ext>
            </p:extLst>
          </p:nvPr>
        </p:nvGraphicFramePr>
        <p:xfrm>
          <a:off x="76200" y="1295400"/>
          <a:ext cx="8961118" cy="4919396"/>
        </p:xfrm>
        <a:graphic>
          <a:graphicData uri="http://schemas.openxmlformats.org/drawingml/2006/table">
            <a:tbl>
              <a:tblPr/>
              <a:tblGrid>
                <a:gridCol w="624992"/>
                <a:gridCol w="7068545"/>
                <a:gridCol w="422527"/>
                <a:gridCol w="422527"/>
                <a:gridCol w="422527"/>
              </a:tblGrid>
              <a:tr h="37047">
                <a:tc>
                  <a:txBody>
                    <a:bodyPr/>
                    <a:lstStyle/>
                    <a:p>
                      <a:pPr algn="l" fontAlgn="b"/>
                      <a:r>
                        <a:rPr lang="en-US" sz="800" b="1" i="0" u="none" strike="noStrike">
                          <a:solidFill>
                            <a:srgbClr val="FFFFFF"/>
                          </a:solidFill>
                          <a:effectLst/>
                          <a:latin typeface="Arial"/>
                        </a:rPr>
                        <a:t>Question ID</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F243E"/>
                    </a:solidFill>
                  </a:tcPr>
                </a:tc>
                <a:tc>
                  <a:txBody>
                    <a:bodyPr/>
                    <a:lstStyle/>
                    <a:p>
                      <a:pPr algn="l" fontAlgn="b"/>
                      <a:r>
                        <a:rPr lang="en-US" sz="800" b="1" i="0" u="none" strike="noStrike">
                          <a:solidFill>
                            <a:srgbClr val="FFFFFF"/>
                          </a:solidFill>
                          <a:effectLst/>
                          <a:latin typeface="Arial"/>
                        </a:rPr>
                        <a:t>Questions from V&amp;V Guide Template</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Yes</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No</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c>
                  <a:txBody>
                    <a:bodyPr/>
                    <a:lstStyle/>
                    <a:p>
                      <a:pPr algn="l" fontAlgn="b"/>
                      <a:r>
                        <a:rPr lang="en-US" sz="800" b="1" i="0" u="none" strike="noStrike">
                          <a:solidFill>
                            <a:srgbClr val="FFFFFF"/>
                          </a:solidFill>
                          <a:effectLst/>
                          <a:latin typeface="Arial"/>
                        </a:rPr>
                        <a:t>N/A</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44062"/>
                    </a:solidFill>
                  </a:tcPr>
                </a:tc>
              </a:tr>
              <a:tr h="70389">
                <a:tc>
                  <a:txBody>
                    <a:bodyPr/>
                    <a:lstStyle/>
                    <a:p>
                      <a:pPr algn="l" fontAlgn="b"/>
                      <a:r>
                        <a:rPr lang="en-US" sz="800" b="0" i="0" u="none" strike="noStrike">
                          <a:solidFill>
                            <a:srgbClr val="000000"/>
                          </a:solidFill>
                          <a:effectLst/>
                          <a:latin typeface="Arial"/>
                        </a:rPr>
                        <a:t>1.5.3.2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function points have been provided has the submitting organization clearly illustrated the function point count type (For example: Enhancement Project, Application, or Development Project)?</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1.5.3.5</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the submitting organization has provided sizing metrics using the Reports, Interfaces, Conversions, Extensions, Forms, and Workflows (RICE-FW) convention, has the complexity of each RICE-FW category been provided?</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1.6.17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subcontractor hours have Xt been provided, did the reporting organization provide subcontractor dollars?</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1.7.7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the submission is a final report or includes a prior build, does the provided schedule data align with the prior report? If Xt, is there an explanation for significant changes in the schedule?</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1.5.2.11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Were SLOC counts reported in aXther data submission and are they traceable from submission to submission or build to build, if applicable?</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779">
                <a:tc>
                  <a:txBody>
                    <a:bodyPr/>
                    <a:lstStyle/>
                    <a:p>
                      <a:pPr algn="l" fontAlgn="b"/>
                      <a:r>
                        <a:rPr lang="en-US" sz="800" b="0" i="0" u="none" strike="noStrike">
                          <a:solidFill>
                            <a:srgbClr val="000000"/>
                          </a:solidFill>
                          <a:effectLst/>
                          <a:latin typeface="Arial"/>
                        </a:rPr>
                        <a:t>1.5.2.17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COTS or GOTS integration or glue code has been included within the submission, does the total seem realistic when compared to the total SLOC included in the CSCI or WBS element (For example: COTS integration code equals 500 KSLOC and the total SLOC for the specific CSCI or WBS element equals 150 KSLOC)? Xte: this scenario sometime occurs when the submitting organization counts the total SLOC of the specified COTS or GOTS product vice the integration or glue code required to integrate the product.</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1.5.3.3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submitting organization provided the number of Data Functions and Transactional Functions (For example: Internal Logic Files, External Interface File, External Inquiries, External Inputs, and External Outputs)?</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1.1.10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this is a Final Report, was there an Initial Report it can be traced to?</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5</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1.2.11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effort was outsourced, has the outsourced organization been provided?</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1.5.2.9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For a Final report does the size look realistic?  For example: is all of the code rounded to the nearest 1000 lines, or does the dictionary indicate that they had difficulty counting code that may have come from a subcontractor?</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1.5.2.14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When subcontractor code is present, is it segregated from the prime contractor effort, and does it meet the same criteria for quality as the prime’s code count?</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1.4.2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there was a prior submission, has the skill mix changed dramatically and, if so, is there an explanation why? Conversely, did it remain unchanged?  If so, why?</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1.5.3.4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submitting organization included the Value Adjustment Factor?</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1.8.2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EACH: Do sub-element EAC values sum to the parent EAC total value?</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1.1.8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a prior submissions exists, is the information that has changed readily identifiable and a reason for the change provided (either in the data dictionary or comments section)?</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1.6.13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Has the subcontractor's effort been reported separately? For example, has the subcontractor data been mixed within the prime contractor's values, is the data missing, or has the data been reported separately?</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1.1.5</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Is there consistency of Xmenclature and WBS numbering from submission to submission?</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20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1.1.7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there are prior submissions, is this submission an update to a prior submission or a new event? If the submission is an update to an existing submission, does the latest submission clearly describe what report the prior submission is linked to?</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1.5.2.8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Do multiple records have the same SLOC sizing data (i.e. size data is repeated for each code type or total size is repeated)?  Should they be repeated because they are roll ups of WBS/CSCI elements or has a proration scheme been used to estimate sizing values?</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6</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7</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389">
                <a:tc>
                  <a:txBody>
                    <a:bodyPr/>
                    <a:lstStyle/>
                    <a:p>
                      <a:pPr algn="l" fontAlgn="b"/>
                      <a:r>
                        <a:rPr lang="en-US" sz="800" b="0" i="0" u="none" strike="noStrike">
                          <a:solidFill>
                            <a:srgbClr val="000000"/>
                          </a:solidFill>
                          <a:effectLst/>
                          <a:latin typeface="Arial"/>
                        </a:rPr>
                        <a:t>1.5.2.10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Were code adaptation factors reported (percent redesign, recode, reintegration)?  Do they appear to be unique for each CSCI, or are they standard rules of thumb?</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10</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584">
                <a:tc>
                  <a:txBody>
                    <a:bodyPr/>
                    <a:lstStyle/>
                    <a:p>
                      <a:pPr algn="l" fontAlgn="b"/>
                      <a:r>
                        <a:rPr lang="en-US" sz="800" b="0" i="0" u="none" strike="noStrike">
                          <a:solidFill>
                            <a:srgbClr val="000000"/>
                          </a:solidFill>
                          <a:effectLst/>
                          <a:latin typeface="Arial"/>
                        </a:rPr>
                        <a:t>1.5.4.3</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If the report is an interim or final submission, has the number of Discovered, Removed, and Deferred defects changed from the previous submission? If significant changes have occurred, does the supporting comments section and/or data dictionary provide details regarding what drove the significant change in product quality metrics?</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800" b="0" i="0" u="none" strike="noStrike">
                          <a:solidFill>
                            <a:srgbClr val="000000"/>
                          </a:solidFill>
                          <a:effectLst/>
                          <a:latin typeface="Arial"/>
                        </a:rPr>
                        <a:t>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12</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19</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195">
                <a:tc>
                  <a:txBody>
                    <a:bodyPr/>
                    <a:lstStyle/>
                    <a:p>
                      <a:pPr algn="l" fontAlgn="b"/>
                      <a:r>
                        <a:rPr lang="en-US" sz="800" b="0" i="0" u="none" strike="noStrike">
                          <a:solidFill>
                            <a:srgbClr val="000000"/>
                          </a:solidFill>
                          <a:effectLst/>
                          <a:latin typeface="Arial"/>
                        </a:rPr>
                        <a:t>1.8.1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800" b="0" i="0" u="none" strike="noStrike">
                          <a:solidFill>
                            <a:srgbClr val="000000"/>
                          </a:solidFill>
                          <a:effectLst/>
                          <a:latin typeface="Arial"/>
                        </a:rPr>
                        <a:t>EACH: Has a description been provided that describes which ISO 12207:2008 elements have been included within the provided total?</a:t>
                      </a:r>
                    </a:p>
                  </a:txBody>
                  <a:tcPr marL="1852" marR="1852" marT="185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Arial"/>
                        </a:rPr>
                        <a:t>14</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dirty="0">
                          <a:solidFill>
                            <a:srgbClr val="000000"/>
                          </a:solidFill>
                          <a:effectLst/>
                          <a:latin typeface="Arial"/>
                        </a:rPr>
                        <a:t>18</a:t>
                      </a:r>
                    </a:p>
                  </a:txBody>
                  <a:tcPr marL="1852" marR="1852" marT="18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Oval 3"/>
          <p:cNvSpPr/>
          <p:nvPr/>
        </p:nvSpPr>
        <p:spPr bwMode="auto">
          <a:xfrm>
            <a:off x="0" y="1433423"/>
            <a:ext cx="685800" cy="395377"/>
          </a:xfrm>
          <a:prstGeom prst="ellipse">
            <a:avLst/>
          </a:prstGeom>
          <a:noFill/>
          <a:ln w="317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sp>
        <p:nvSpPr>
          <p:cNvPr id="6" name="TextBox 5"/>
          <p:cNvSpPr txBox="1"/>
          <p:nvPr/>
        </p:nvSpPr>
        <p:spPr>
          <a:xfrm>
            <a:off x="4983192" y="1905000"/>
            <a:ext cx="4191000" cy="923330"/>
          </a:xfrm>
          <a:prstGeom prst="rect">
            <a:avLst/>
          </a:prstGeom>
          <a:solidFill>
            <a:schemeClr val="bg1">
              <a:lumMod val="85000"/>
            </a:schemeClr>
          </a:solidFill>
          <a:ln>
            <a:solidFill>
              <a:schemeClr val="bg1">
                <a:lumMod val="50000"/>
              </a:schemeClr>
            </a:solidFill>
          </a:ln>
        </p:spPr>
        <p:txBody>
          <a:bodyPr wrap="square" rtlCol="0">
            <a:spAutoFit/>
          </a:bodyPr>
          <a:lstStyle/>
          <a:p>
            <a:r>
              <a:rPr lang="en-US" dirty="0" smtClean="0"/>
              <a:t>Several questions with frequent “N/A” responses come from uncommon occurrences</a:t>
            </a:r>
            <a:endParaRPr lang="en-US" dirty="0"/>
          </a:p>
        </p:txBody>
      </p:sp>
      <p:cxnSp>
        <p:nvCxnSpPr>
          <p:cNvPr id="7" name="Straight Arrow Connector 6"/>
          <p:cNvCxnSpPr/>
          <p:nvPr/>
        </p:nvCxnSpPr>
        <p:spPr bwMode="auto">
          <a:xfrm>
            <a:off x="735485" y="1631111"/>
            <a:ext cx="4271513" cy="735554"/>
          </a:xfrm>
          <a:prstGeom prst="straightConnector1">
            <a:avLst/>
          </a:prstGeom>
          <a:solidFill>
            <a:srgbClr val="0C2D83"/>
          </a:solidFill>
          <a:ln w="22225" cap="flat" cmpd="sng" algn="ctr">
            <a:solidFill>
              <a:schemeClr val="bg1">
                <a:lumMod val="50000"/>
              </a:schemeClr>
            </a:solidFill>
            <a:prstDash val="solid"/>
            <a:round/>
            <a:headEnd type="none" w="med" len="med"/>
            <a:tailEnd type="arrow"/>
          </a:ln>
          <a:effectLst/>
        </p:spPr>
      </p:cxnSp>
      <p:sp>
        <p:nvSpPr>
          <p:cNvPr id="8" name="Oval 7"/>
          <p:cNvSpPr/>
          <p:nvPr/>
        </p:nvSpPr>
        <p:spPr bwMode="auto">
          <a:xfrm>
            <a:off x="0" y="3200400"/>
            <a:ext cx="685800" cy="197689"/>
          </a:xfrm>
          <a:prstGeom prst="ellipse">
            <a:avLst/>
          </a:prstGeom>
          <a:noFill/>
          <a:ln w="317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smtClean="0">
              <a:ln>
                <a:noFill/>
              </a:ln>
              <a:solidFill>
                <a:srgbClr val="FFFF00"/>
              </a:solidFill>
              <a:effectLst/>
              <a:latin typeface="Wingdings" pitchFamily="2" charset="2"/>
            </a:endParaRPr>
          </a:p>
        </p:txBody>
      </p:sp>
      <p:cxnSp>
        <p:nvCxnSpPr>
          <p:cNvPr id="9" name="Straight Arrow Connector 8"/>
          <p:cNvCxnSpPr>
            <a:endCxn id="6" idx="1"/>
          </p:cNvCxnSpPr>
          <p:nvPr/>
        </p:nvCxnSpPr>
        <p:spPr bwMode="auto">
          <a:xfrm flipV="1">
            <a:off x="711679" y="2366665"/>
            <a:ext cx="4271513" cy="879024"/>
          </a:xfrm>
          <a:prstGeom prst="straightConnector1">
            <a:avLst/>
          </a:prstGeom>
          <a:solidFill>
            <a:srgbClr val="0C2D83"/>
          </a:solidFill>
          <a:ln w="22225" cap="flat" cmpd="sng" algn="ctr">
            <a:solidFill>
              <a:schemeClr val="bg1">
                <a:lumMod val="50000"/>
              </a:schemeClr>
            </a:solidFill>
            <a:prstDash val="solid"/>
            <a:round/>
            <a:headEnd type="none" w="med" len="med"/>
            <a:tailEnd type="arrow"/>
          </a:ln>
          <a:effectLst/>
        </p:spPr>
      </p:cxnSp>
    </p:spTree>
    <p:extLst>
      <p:ext uri="{BB962C8B-B14F-4D97-AF65-F5344CB8AC3E}">
        <p14:creationId xmlns:p14="http://schemas.microsoft.com/office/powerpoint/2010/main" val="13775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a:xfrm>
            <a:off x="7988300" y="6524625"/>
            <a:ext cx="1143000" cy="304800"/>
          </a:xfrm>
          <a:prstGeom prst="rect">
            <a:avLst/>
          </a:prstGeom>
        </p:spPr>
        <p:txBody>
          <a:bodyPr/>
          <a:lstStyle/>
          <a:p>
            <a:pPr>
              <a:defRPr/>
            </a:pPr>
            <a:fld id="{A589B058-016D-4A18-8606-4BA37FBF9C60}" type="slidenum">
              <a:rPr lang="en-US" smtClean="0"/>
              <a:pPr>
                <a:defRPr/>
              </a:pPr>
              <a:t>14</a:t>
            </a:fld>
            <a:endParaRPr lang="en-US" dirty="0">
              <a:solidFill>
                <a:srgbClr val="808080"/>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94510"/>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bwMode="gray">
          <a:xfrm>
            <a:off x="228600" y="1274731"/>
            <a:ext cx="8763000" cy="4161139"/>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FontTx/>
              <a:buChar char="•"/>
            </a:pPr>
            <a:r>
              <a:rPr lang="en-US" kern="0" dirty="0" smtClean="0">
                <a:solidFill>
                  <a:srgbClr val="000000"/>
                </a:solidFill>
              </a:rPr>
              <a:t>SURF team highlights</a:t>
            </a:r>
          </a:p>
          <a:p>
            <a:pPr marL="742950" lvl="2" indent="-342900">
              <a:buFont typeface="Arial" panose="020B0604020202020204" pitchFamily="34" charset="0"/>
              <a:buChar char="–"/>
            </a:pPr>
            <a:r>
              <a:rPr lang="en-US" sz="1400" b="0" kern="0" dirty="0">
                <a:solidFill>
                  <a:srgbClr val="000000"/>
                </a:solidFill>
              </a:rPr>
              <a:t>Group includes </a:t>
            </a:r>
            <a:r>
              <a:rPr lang="en-US" sz="1400" b="0" kern="0" dirty="0" smtClean="0">
                <a:solidFill>
                  <a:srgbClr val="000000"/>
                </a:solidFill>
              </a:rPr>
              <a:t>~19 Government team members from across the DoD</a:t>
            </a:r>
          </a:p>
          <a:p>
            <a:pPr marL="742950" lvl="2" indent="-342900">
              <a:buFont typeface="Arial" panose="020B0604020202020204" pitchFamily="34" charset="0"/>
              <a:buChar char="–"/>
            </a:pPr>
            <a:r>
              <a:rPr lang="en-US" sz="1400" b="0" kern="0" dirty="0" smtClean="0">
                <a:solidFill>
                  <a:srgbClr val="000000"/>
                </a:solidFill>
              </a:rPr>
              <a:t>Has received very positive feed back from DoD cost estimation community, DCARC analyst(s), and even program office communities since inception</a:t>
            </a:r>
          </a:p>
          <a:p>
            <a:pPr marL="742950" lvl="2" indent="-342900">
              <a:buFont typeface="Arial" panose="020B0604020202020204" pitchFamily="34" charset="0"/>
              <a:buChar char="–"/>
            </a:pPr>
            <a:r>
              <a:rPr lang="en-US" sz="1400" b="0" kern="0" dirty="0" smtClean="0">
                <a:solidFill>
                  <a:srgbClr val="000000"/>
                </a:solidFill>
              </a:rPr>
              <a:t>Completed update of  SRDR </a:t>
            </a:r>
            <a:r>
              <a:rPr lang="en-US" sz="1400" b="0" kern="0" dirty="0">
                <a:solidFill>
                  <a:srgbClr val="000000"/>
                </a:solidFill>
              </a:rPr>
              <a:t>V&amp;V guide March </a:t>
            </a:r>
            <a:r>
              <a:rPr lang="en-US" sz="1400" b="0" kern="0" dirty="0" smtClean="0">
                <a:solidFill>
                  <a:srgbClr val="000000"/>
                </a:solidFill>
              </a:rPr>
              <a:t>2018</a:t>
            </a:r>
          </a:p>
          <a:p>
            <a:pPr marL="742950" lvl="2" indent="-342900">
              <a:buFont typeface="Arial" panose="020B0604020202020204" pitchFamily="34" charset="0"/>
              <a:buChar char="–"/>
            </a:pPr>
            <a:r>
              <a:rPr lang="en-US" sz="1400" b="0" kern="0" dirty="0" smtClean="0">
                <a:solidFill>
                  <a:srgbClr val="000000"/>
                </a:solidFill>
              </a:rPr>
              <a:t>During 2017 SURF team generated </a:t>
            </a:r>
            <a:r>
              <a:rPr lang="en-US" sz="1400" u="sng" kern="0" dirty="0" smtClean="0">
                <a:solidFill>
                  <a:srgbClr val="000000"/>
                </a:solidFill>
              </a:rPr>
              <a:t>1,879</a:t>
            </a:r>
            <a:r>
              <a:rPr lang="en-US" sz="1400" kern="0" dirty="0" smtClean="0">
                <a:solidFill>
                  <a:srgbClr val="000000"/>
                </a:solidFill>
              </a:rPr>
              <a:t> </a:t>
            </a:r>
            <a:r>
              <a:rPr lang="en-US" sz="1400" b="0" kern="0" dirty="0">
                <a:solidFill>
                  <a:srgbClr val="000000"/>
                </a:solidFill>
              </a:rPr>
              <a:t>V&amp;V comments provided to DCARC </a:t>
            </a:r>
            <a:endParaRPr lang="en-US" sz="1400" b="0" kern="0" dirty="0" smtClean="0">
              <a:solidFill>
                <a:srgbClr val="000000"/>
              </a:solidFill>
            </a:endParaRPr>
          </a:p>
          <a:p>
            <a:pPr marL="742950" lvl="2" indent="-342900">
              <a:buFont typeface="Arial" panose="020B0604020202020204" pitchFamily="34" charset="0"/>
              <a:buChar char="–"/>
            </a:pPr>
            <a:r>
              <a:rPr lang="en-US" sz="1400" b="0" kern="0" dirty="0" smtClean="0">
                <a:solidFill>
                  <a:srgbClr val="000000"/>
                </a:solidFill>
              </a:rPr>
              <a:t>In total the SURF team generated </a:t>
            </a:r>
            <a:r>
              <a:rPr lang="en-US" sz="1400" u="sng" kern="0" dirty="0" smtClean="0">
                <a:solidFill>
                  <a:srgbClr val="000000"/>
                </a:solidFill>
              </a:rPr>
              <a:t>3,251</a:t>
            </a:r>
            <a:r>
              <a:rPr lang="en-US" sz="1400" b="0" kern="0" dirty="0" smtClean="0">
                <a:solidFill>
                  <a:srgbClr val="000000"/>
                </a:solidFill>
              </a:rPr>
              <a:t> V&amp;V comments from </a:t>
            </a:r>
            <a:r>
              <a:rPr lang="en-US" sz="1400" u="sng" kern="0" dirty="0" smtClean="0">
                <a:solidFill>
                  <a:srgbClr val="000000"/>
                </a:solidFill>
              </a:rPr>
              <a:t>128</a:t>
            </a:r>
            <a:r>
              <a:rPr lang="en-US" sz="1400" b="0" kern="0" dirty="0" smtClean="0">
                <a:solidFill>
                  <a:srgbClr val="000000"/>
                </a:solidFill>
              </a:rPr>
              <a:t> SRDR submissions</a:t>
            </a:r>
          </a:p>
          <a:p>
            <a:pPr marL="742950" lvl="2" indent="-342900">
              <a:buFont typeface="Arial" panose="020B0604020202020204" pitchFamily="34" charset="0"/>
              <a:buChar char="–"/>
            </a:pPr>
            <a:endParaRPr lang="en-US" sz="1200" b="0" kern="0" dirty="0" smtClean="0">
              <a:solidFill>
                <a:srgbClr val="000000"/>
              </a:solidFill>
            </a:endParaRPr>
          </a:p>
          <a:p>
            <a:pPr marL="342900" lvl="1" indent="-342900">
              <a:buFontTx/>
              <a:buChar char="•"/>
            </a:pPr>
            <a:r>
              <a:rPr lang="en-US" kern="0" dirty="0" smtClean="0">
                <a:solidFill>
                  <a:srgbClr val="000000"/>
                </a:solidFill>
              </a:rPr>
              <a:t>DCARC SRDR Submissions</a:t>
            </a:r>
          </a:p>
          <a:p>
            <a:pPr marL="742950" lvl="2" indent="-342900">
              <a:buFont typeface="Arial" panose="020B0604020202020204" pitchFamily="34" charset="0"/>
              <a:buChar char="–"/>
            </a:pPr>
            <a:r>
              <a:rPr lang="en-US" sz="1400" b="0" kern="0" dirty="0" smtClean="0">
                <a:solidFill>
                  <a:srgbClr val="000000"/>
                </a:solidFill>
              </a:rPr>
              <a:t>62 New SRDRs (does not include resubmits)</a:t>
            </a:r>
          </a:p>
          <a:p>
            <a:pPr marL="742950" lvl="2" indent="-342900">
              <a:buFont typeface="Arial" panose="020B0604020202020204" pitchFamily="34" charset="0"/>
              <a:buChar char="–"/>
            </a:pPr>
            <a:r>
              <a:rPr lang="en-US" sz="1400" b="0" kern="0" dirty="0" smtClean="0">
                <a:solidFill>
                  <a:srgbClr val="000000"/>
                </a:solidFill>
              </a:rPr>
              <a:t>30 Air Force, 11 Army, 2 DoD, 19 Navy</a:t>
            </a:r>
          </a:p>
          <a:p>
            <a:pPr marL="742950" lvl="2" indent="-342900">
              <a:buFont typeface="Arial" panose="020B0604020202020204" pitchFamily="34" charset="0"/>
              <a:buChar char="–"/>
            </a:pPr>
            <a:r>
              <a:rPr lang="en-US" sz="1400" b="0" kern="0" dirty="0" smtClean="0">
                <a:solidFill>
                  <a:srgbClr val="000000"/>
                </a:solidFill>
              </a:rPr>
              <a:t>29 Accepted, 21 Rejected, 12 Under Review/Being Corrected by Contractor</a:t>
            </a:r>
          </a:p>
          <a:p>
            <a:pPr marL="742950" lvl="2" indent="-342900">
              <a:buFont typeface="Arial" panose="020B0604020202020204" pitchFamily="34" charset="0"/>
              <a:buChar char="–"/>
            </a:pPr>
            <a:endParaRPr lang="en-US" sz="1200" b="0" kern="0" dirty="0" smtClean="0">
              <a:solidFill>
                <a:srgbClr val="000000"/>
              </a:solidFill>
            </a:endParaRPr>
          </a:p>
          <a:p>
            <a:pPr marL="742950" lvl="2" indent="-342900">
              <a:buFont typeface="Arial" panose="020B0604020202020204" pitchFamily="34" charset="0"/>
              <a:buChar char="–"/>
            </a:pPr>
            <a:endParaRPr lang="en-US" sz="1100" b="0" kern="0" dirty="0" smtClean="0">
              <a:solidFill>
                <a:srgbClr val="000000"/>
              </a:solidFill>
            </a:endParaRPr>
          </a:p>
          <a:p>
            <a:pPr marL="342900" lvl="1" indent="-342900">
              <a:buFont typeface="Arial" panose="020B0604020202020204" pitchFamily="34" charset="0"/>
              <a:buChar char="–"/>
            </a:pPr>
            <a:endParaRPr lang="en-US" kern="0" dirty="0">
              <a:solidFill>
                <a:srgbClr val="000000"/>
              </a:solidFill>
            </a:endParaRPr>
          </a:p>
        </p:txBody>
      </p:sp>
      <p:sp>
        <p:nvSpPr>
          <p:cNvPr id="8" name="TextBox 7"/>
          <p:cNvSpPr txBox="1"/>
          <p:nvPr/>
        </p:nvSpPr>
        <p:spPr>
          <a:xfrm>
            <a:off x="390526" y="5961542"/>
            <a:ext cx="8321040" cy="369332"/>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p>
            <a:pPr marL="400050" lvl="1" algn="ctr"/>
            <a:r>
              <a:rPr lang="en-US" dirty="0" smtClean="0">
                <a:solidFill>
                  <a:srgbClr val="FFFFFF"/>
                </a:solidFill>
                <a:latin typeface="Arial"/>
              </a:rPr>
              <a:t>V&amp;V Comments </a:t>
            </a:r>
            <a:r>
              <a:rPr lang="en-US" u="sng" dirty="0" smtClean="0">
                <a:solidFill>
                  <a:srgbClr val="FFFFFF"/>
                </a:solidFill>
                <a:latin typeface="Arial"/>
              </a:rPr>
              <a:t>Have</a:t>
            </a:r>
            <a:r>
              <a:rPr lang="en-US" dirty="0" smtClean="0">
                <a:solidFill>
                  <a:srgbClr val="FFFFFF"/>
                </a:solidFill>
                <a:latin typeface="Arial"/>
              </a:rPr>
              <a:t> Significantly Improved SRDR Data Quality</a:t>
            </a:r>
            <a:endParaRPr lang="en-US" dirty="0">
              <a:solidFill>
                <a:srgbClr val="FFFFFF"/>
              </a:solidFill>
              <a:latin typeface="Arial"/>
            </a:endParaRPr>
          </a:p>
        </p:txBody>
      </p:sp>
      <p:sp>
        <p:nvSpPr>
          <p:cNvPr id="10" name="Title 1"/>
          <p:cNvSpPr txBox="1">
            <a:spLocks/>
          </p:cNvSpPr>
          <p:nvPr/>
        </p:nvSpPr>
        <p:spPr bwMode="gray">
          <a:xfrm>
            <a:off x="552450" y="228600"/>
            <a:ext cx="8210550" cy="9080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i="1" kern="0" dirty="0" smtClean="0">
                <a:effectLst>
                  <a:outerShdw blurRad="50800" dist="38100" dir="8100000" algn="tr" rotWithShape="0">
                    <a:prstClr val="black">
                      <a:alpha val="40000"/>
                    </a:prstClr>
                  </a:outerShdw>
                </a:effectLst>
                <a:latin typeface="Helvetica"/>
              </a:rPr>
              <a:t>SURF Team Status</a:t>
            </a:r>
            <a:endParaRPr lang="en-US" i="1" kern="0" dirty="0">
              <a:effectLst>
                <a:outerShdw blurRad="50800" dist="38100" dir="8100000" algn="tr" rotWithShape="0">
                  <a:prstClr val="black">
                    <a:alpha val="40000"/>
                  </a:prstClr>
                </a:outerShdw>
              </a:effectLst>
              <a:latin typeface="Helvetica"/>
            </a:endParaRPr>
          </a:p>
          <a:p>
            <a:pPr marL="0" marR="0" lvl="0" indent="0" defTabSz="914400" latinLnBrk="0">
              <a:lnSpc>
                <a:spcPct val="100000"/>
              </a:lnSpc>
              <a:buClrTx/>
              <a:buSzTx/>
              <a:buFontTx/>
              <a:buNone/>
              <a:tabLst/>
              <a:defRPr/>
            </a:pPr>
            <a:r>
              <a:rPr lang="en-US" sz="2000" i="1" kern="0" dirty="0" smtClean="0">
                <a:effectLst>
                  <a:outerShdw blurRad="50800" dist="38100" dir="8100000" algn="tr" rotWithShape="0">
                    <a:prstClr val="black">
                      <a:alpha val="40000"/>
                    </a:prstClr>
                  </a:outerShdw>
                </a:effectLst>
              </a:rPr>
              <a:t>2017 Overview</a:t>
            </a:r>
            <a:endParaRPr lang="en-US" sz="2000" i="1" kern="0" dirty="0">
              <a:effectLst>
                <a:outerShdw blurRad="50800" dist="38100" dir="8100000" algn="tr" rotWithShape="0">
                  <a:prstClr val="black">
                    <a:alpha val="40000"/>
                  </a:prstClr>
                </a:outerShdw>
              </a:effectLst>
            </a:endParaRPr>
          </a:p>
        </p:txBody>
      </p:sp>
    </p:spTree>
    <p:custDataLst>
      <p:tags r:id="rId1"/>
    </p:custDataLst>
    <p:extLst>
      <p:ext uri="{BB962C8B-B14F-4D97-AF65-F5344CB8AC3E}">
        <p14:creationId xmlns:p14="http://schemas.microsoft.com/office/powerpoint/2010/main" val="19844086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397426" y="2971800"/>
            <a:ext cx="8441774" cy="3668697"/>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FontTx/>
              <a:buChar char="•"/>
            </a:pPr>
            <a:r>
              <a:rPr lang="en-US" sz="1600" b="0" kern="0" dirty="0" smtClean="0">
                <a:solidFill>
                  <a:srgbClr val="000000"/>
                </a:solidFill>
              </a:rPr>
              <a:t>SRDR </a:t>
            </a:r>
            <a:r>
              <a:rPr lang="en-US" sz="1600" b="0" kern="0" dirty="0">
                <a:solidFill>
                  <a:srgbClr val="000000"/>
                </a:solidFill>
              </a:rPr>
              <a:t>database is available to Government analysts with access to the </a:t>
            </a:r>
            <a:r>
              <a:rPr lang="en-US" sz="1600" b="0" kern="0" dirty="0" smtClean="0">
                <a:solidFill>
                  <a:srgbClr val="000000"/>
                </a:solidFill>
              </a:rPr>
              <a:t>CADE portal</a:t>
            </a:r>
          </a:p>
          <a:p>
            <a:pPr marL="1023938" lvl="1">
              <a:buFont typeface="Arial" panose="020B0604020202020204" pitchFamily="34" charset="0"/>
              <a:buChar char="–"/>
            </a:pPr>
            <a:r>
              <a:rPr lang="en-US" sz="1600" b="0" kern="0" dirty="0" smtClean="0">
                <a:solidFill>
                  <a:srgbClr val="000000"/>
                </a:solidFill>
              </a:rPr>
              <a:t>This dataset is the authoritative source for SRDR </a:t>
            </a:r>
            <a:r>
              <a:rPr lang="en-US" sz="1600" b="0" kern="0" dirty="0">
                <a:solidFill>
                  <a:srgbClr val="000000"/>
                </a:solidFill>
              </a:rPr>
              <a:t>data (10+ years </a:t>
            </a:r>
            <a:r>
              <a:rPr lang="en-US" sz="1600" b="0" kern="0" dirty="0" smtClean="0">
                <a:solidFill>
                  <a:srgbClr val="000000"/>
                </a:solidFill>
              </a:rPr>
              <a:t>of uploads)</a:t>
            </a:r>
            <a:endParaRPr lang="en-US" sz="1600" b="0" kern="0" dirty="0">
              <a:solidFill>
                <a:srgbClr val="000000"/>
              </a:solidFill>
            </a:endParaRPr>
          </a:p>
          <a:p>
            <a:pPr marL="342900" lvl="1" indent="-342900">
              <a:buFontTx/>
              <a:buChar char="•"/>
            </a:pPr>
            <a:endParaRPr lang="en-US" sz="900" b="0" kern="0" dirty="0">
              <a:solidFill>
                <a:srgbClr val="000000"/>
              </a:solidFill>
            </a:endParaRPr>
          </a:p>
          <a:p>
            <a:pPr marL="342900" lvl="1" indent="-342900">
              <a:buFontTx/>
              <a:buChar char="•"/>
            </a:pPr>
            <a:r>
              <a:rPr lang="en-US" sz="1600" b="0" kern="0" dirty="0" smtClean="0">
                <a:solidFill>
                  <a:srgbClr val="000000"/>
                </a:solidFill>
              </a:rPr>
              <a:t>Data is not automatically considered “Good” for analysis</a:t>
            </a:r>
          </a:p>
          <a:p>
            <a:pPr marL="342900" lvl="1" indent="-342900">
              <a:buFontTx/>
              <a:buChar char="•"/>
            </a:pPr>
            <a:endParaRPr lang="en-US" sz="900" b="0" kern="0" dirty="0">
              <a:solidFill>
                <a:srgbClr val="000000"/>
              </a:solidFill>
            </a:endParaRPr>
          </a:p>
          <a:p>
            <a:pPr marL="342900" lvl="1" indent="-342900">
              <a:buFontTx/>
              <a:buChar char="•"/>
            </a:pPr>
            <a:r>
              <a:rPr lang="en-US" sz="1600" b="0" kern="0" dirty="0" smtClean="0">
                <a:solidFill>
                  <a:srgbClr val="000000"/>
                </a:solidFill>
              </a:rPr>
              <a:t>SURF team may recommend DCARC not accept a submission due several data quality concerns outlined in the V&amp;V guide. Examples include:</a:t>
            </a:r>
            <a:endParaRPr lang="en-US" sz="1600" b="0" kern="0" dirty="0">
              <a:solidFill>
                <a:srgbClr val="000000"/>
              </a:solidFill>
            </a:endParaRPr>
          </a:p>
          <a:p>
            <a:pPr marL="1023938" lvl="1">
              <a:buFont typeface="Arial" panose="020B0604020202020204" pitchFamily="34" charset="0"/>
              <a:buChar char="–"/>
            </a:pPr>
            <a:r>
              <a:rPr lang="en-US" sz="1600" b="0" kern="0" dirty="0">
                <a:solidFill>
                  <a:srgbClr val="000000"/>
                </a:solidFill>
              </a:rPr>
              <a:t>Roll-up of lower level data (Did not want to double count effect)</a:t>
            </a:r>
          </a:p>
          <a:p>
            <a:pPr marL="1023938" lvl="1">
              <a:buFont typeface="Arial" panose="020B0604020202020204" pitchFamily="34" charset="0"/>
              <a:buChar char="–"/>
            </a:pPr>
            <a:r>
              <a:rPr lang="en-US" sz="1600" b="0" kern="0" dirty="0">
                <a:solidFill>
                  <a:srgbClr val="000000"/>
                </a:solidFill>
              </a:rPr>
              <a:t>Significant missing content in hours, productivity, and/or SLOC data missing</a:t>
            </a:r>
          </a:p>
          <a:p>
            <a:pPr marL="1023938" lvl="1">
              <a:buFont typeface="Arial" panose="020B0604020202020204" pitchFamily="34" charset="0"/>
              <a:buChar char="–"/>
            </a:pPr>
            <a:r>
              <a:rPr lang="en-US" sz="1600" b="0" kern="0" dirty="0">
                <a:solidFill>
                  <a:srgbClr val="000000"/>
                </a:solidFill>
              </a:rPr>
              <a:t>Interim build actual that is not stand alone</a:t>
            </a:r>
          </a:p>
          <a:p>
            <a:pPr marL="1023938" lvl="1">
              <a:buFont typeface="Arial" panose="020B0604020202020204" pitchFamily="34" charset="0"/>
              <a:buChar char="–"/>
            </a:pPr>
            <a:r>
              <a:rPr lang="en-US" sz="1600" b="0" kern="0" dirty="0">
                <a:solidFill>
                  <a:srgbClr val="000000"/>
                </a:solidFill>
              </a:rPr>
              <a:t>Inconsistencies or oddities in the </a:t>
            </a:r>
            <a:r>
              <a:rPr lang="en-US" sz="1600" b="0" kern="0" dirty="0" smtClean="0">
                <a:solidFill>
                  <a:srgbClr val="000000"/>
                </a:solidFill>
              </a:rPr>
              <a:t>submit</a:t>
            </a:r>
          </a:p>
          <a:p>
            <a:pPr marL="1023938" lvl="1">
              <a:buFont typeface="Arial" panose="020B0604020202020204" pitchFamily="34" charset="0"/>
              <a:buChar char="–"/>
            </a:pPr>
            <a:r>
              <a:rPr lang="en-US" sz="1600" b="0" kern="0" dirty="0" smtClean="0">
                <a:solidFill>
                  <a:srgbClr val="000000"/>
                </a:solidFill>
              </a:rPr>
              <a:t>Additional reasons discussed in the V&amp;V guide</a:t>
            </a:r>
            <a:endParaRPr lang="en-US" sz="1600" b="0" kern="0" dirty="0">
              <a:solidFill>
                <a:srgbClr val="000000"/>
              </a:solidFill>
            </a:endParaRPr>
          </a:p>
          <a:p>
            <a:pPr marL="342900" lvl="1" indent="-342900">
              <a:buFontTx/>
              <a:buChar char="•"/>
            </a:pPr>
            <a:endParaRPr lang="en-US" sz="1600" b="0" kern="0" dirty="0">
              <a:solidFill>
                <a:srgbClr val="000000"/>
              </a:solidFill>
            </a:endParaRPr>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A589B058-016D-4A18-8606-4BA37FBF9C60}" type="slidenum">
              <a:rPr lang="en-US" smtClean="0"/>
              <a:pPr>
                <a:defRPr/>
              </a:pPr>
              <a:t>15</a:t>
            </a:fld>
            <a:endParaRPr lang="en-US">
              <a:solidFill>
                <a:srgbClr val="80808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60393613"/>
              </p:ext>
            </p:extLst>
          </p:nvPr>
        </p:nvGraphicFramePr>
        <p:xfrm>
          <a:off x="381000" y="1447800"/>
          <a:ext cx="8229601" cy="1400123"/>
        </p:xfrm>
        <a:graphic>
          <a:graphicData uri="http://schemas.openxmlformats.org/drawingml/2006/table">
            <a:tbl>
              <a:tblPr>
                <a:effectLst>
                  <a:outerShdw blurRad="50800" dist="38100" dir="2700000" algn="tl" rotWithShape="0">
                    <a:prstClr val="black">
                      <a:alpha val="40000"/>
                    </a:prstClr>
                  </a:outerShdw>
                </a:effectLst>
              </a:tblPr>
              <a:tblGrid>
                <a:gridCol w="2562511"/>
                <a:gridCol w="566709"/>
                <a:gridCol w="566709"/>
                <a:gridCol w="566709"/>
                <a:gridCol w="566709"/>
                <a:gridCol w="566709"/>
                <a:gridCol w="566709"/>
                <a:gridCol w="566709"/>
                <a:gridCol w="566709"/>
                <a:gridCol w="566709"/>
                <a:gridCol w="566709"/>
              </a:tblGrid>
              <a:tr h="245798">
                <a:tc>
                  <a:txBody>
                    <a:bodyPr/>
                    <a:lstStyle/>
                    <a:p>
                      <a:pPr algn="l" fontAlgn="b"/>
                      <a:r>
                        <a:rPr lang="en-US" sz="1000" b="1" i="0" u="none" strike="noStrike" dirty="0" smtClean="0">
                          <a:solidFill>
                            <a:schemeClr val="bg1"/>
                          </a:solidFill>
                          <a:latin typeface="+mn-lt"/>
                        </a:rPr>
                        <a:t>Data</a:t>
                      </a:r>
                      <a:r>
                        <a:rPr lang="en-US" sz="1000" b="1" i="0" u="none" strike="noStrike" baseline="0" dirty="0" smtClean="0">
                          <a:solidFill>
                            <a:schemeClr val="bg1"/>
                          </a:solidFill>
                          <a:latin typeface="+mn-lt"/>
                        </a:rPr>
                        <a:t> Segments</a:t>
                      </a:r>
                      <a:endParaRPr lang="en-US" sz="1000" b="1" i="0" u="none" strike="noStrike" dirty="0">
                        <a:solidFill>
                          <a:schemeClr val="bg1"/>
                        </a:solidFill>
                        <a:latin typeface="+mn-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a:solidFill>
                            <a:schemeClr val="bg1"/>
                          </a:solidFill>
                          <a:latin typeface="+mn-lt"/>
                        </a:rPr>
                        <a:t>Dec-07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a:solidFill>
                            <a:schemeClr val="bg1"/>
                          </a:solidFill>
                          <a:latin typeface="+mn-lt"/>
                        </a:rPr>
                        <a:t>Dec-08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Oct-10</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Oct -11</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Aug-13</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Apr-14</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Apr-15</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Dec-16</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Jun-17</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c>
                  <a:txBody>
                    <a:bodyPr/>
                    <a:lstStyle/>
                    <a:p>
                      <a:pPr algn="ctr" fontAlgn="b"/>
                      <a:r>
                        <a:rPr lang="en-US" sz="1000" b="1" i="0" u="none" strike="noStrike" dirty="0" smtClean="0">
                          <a:solidFill>
                            <a:schemeClr val="bg1"/>
                          </a:solidFill>
                          <a:latin typeface="+mn-lt"/>
                        </a:rPr>
                        <a:t>Oct-17</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50000"/>
                      </a:schemeClr>
                    </a:solidFill>
                  </a:tcPr>
                </a:tc>
              </a:tr>
              <a:tr h="245798">
                <a:tc>
                  <a:txBody>
                    <a:bodyPr/>
                    <a:lstStyle/>
                    <a:p>
                      <a:pPr marL="114300" indent="0" algn="l" fontAlgn="b"/>
                      <a:r>
                        <a:rPr lang="en-US" sz="1000" b="1" i="0" u="none" strike="noStrike" dirty="0" smtClean="0">
                          <a:solidFill>
                            <a:srgbClr val="000000"/>
                          </a:solidFill>
                          <a:latin typeface="+mn-lt"/>
                        </a:rPr>
                        <a:t>CSCI </a:t>
                      </a:r>
                      <a:r>
                        <a:rPr lang="en-US" sz="1000" b="1" i="0" u="none" strike="noStrike" dirty="0">
                          <a:solidFill>
                            <a:srgbClr val="000000"/>
                          </a:solidFill>
                          <a:latin typeface="+mn-lt"/>
                        </a:rPr>
                        <a:t>Records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1890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2546</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2624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2853</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3487</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3583</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3747</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220">
                <a:tc>
                  <a:txBody>
                    <a:bodyPr/>
                    <a:lstStyle/>
                    <a:p>
                      <a:pPr marL="114300" indent="0" algn="l" defTabSz="914400" rtl="0" eaLnBrk="1" fontAlgn="b" latinLnBrk="0" hangingPunct="1"/>
                      <a:r>
                        <a:rPr lang="en-US" sz="1000" b="1" i="0" u="none" strike="noStrike" kern="1200" dirty="0" smtClean="0">
                          <a:solidFill>
                            <a:srgbClr val="000000"/>
                          </a:solidFill>
                          <a:latin typeface="+mn-lt"/>
                          <a:ea typeface="+mn-ea"/>
                          <a:cs typeface="+mn-cs"/>
                        </a:rPr>
                        <a:t>Completed </a:t>
                      </a:r>
                      <a:r>
                        <a:rPr lang="en-US" sz="1000" b="1" i="0" u="none" strike="noStrike" kern="1200" dirty="0">
                          <a:solidFill>
                            <a:srgbClr val="000000"/>
                          </a:solidFill>
                          <a:latin typeface="+mn-lt"/>
                          <a:ea typeface="+mn-ea"/>
                          <a:cs typeface="+mn-cs"/>
                        </a:rPr>
                        <a:t>program or </a:t>
                      </a:r>
                      <a:r>
                        <a:rPr lang="en-US" sz="1000" b="1" i="0" u="none" strike="noStrike" kern="1200" dirty="0" smtClean="0">
                          <a:solidFill>
                            <a:srgbClr val="000000"/>
                          </a:solidFill>
                          <a:latin typeface="+mn-lt"/>
                          <a:ea typeface="+mn-ea"/>
                          <a:cs typeface="+mn-cs"/>
                        </a:rPr>
                        <a:t>build</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mn-lt"/>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545</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790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mn-lt"/>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1074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1326</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1391</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1604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220">
                <a:tc>
                  <a:txBody>
                    <a:bodyPr/>
                    <a:lstStyle/>
                    <a:p>
                      <a:pPr marL="114300" indent="0" algn="l" defTabSz="914400" rtl="0" eaLnBrk="1" fontAlgn="b" latinLnBrk="0" hangingPunct="1"/>
                      <a:r>
                        <a:rPr lang="en-US" sz="1000" b="1" i="0" u="none" strike="noStrike" kern="1200" dirty="0">
                          <a:solidFill>
                            <a:srgbClr val="000000"/>
                          </a:solidFill>
                          <a:latin typeface="+mn-lt"/>
                          <a:ea typeface="+mn-ea"/>
                          <a:cs typeface="+mn-cs"/>
                        </a:rPr>
                        <a:t>Actuals considered for </a:t>
                      </a:r>
                      <a:r>
                        <a:rPr lang="en-US" sz="1000" b="1" i="0" u="none" strike="noStrike" kern="1200" dirty="0" smtClean="0">
                          <a:solidFill>
                            <a:srgbClr val="000000"/>
                          </a:solidFill>
                          <a:latin typeface="+mn-lt"/>
                          <a:ea typeface="+mn-ea"/>
                          <a:cs typeface="+mn-cs"/>
                        </a:rPr>
                        <a:t>analysis</a:t>
                      </a:r>
                      <a:r>
                        <a:rPr lang="en-US" sz="1000" b="1" i="0" u="none" strike="noStrike" kern="1200" baseline="0" dirty="0" smtClean="0">
                          <a:solidFill>
                            <a:srgbClr val="000000"/>
                          </a:solidFill>
                          <a:latin typeface="+mn-lt"/>
                          <a:ea typeface="+mn-ea"/>
                          <a:cs typeface="+mn-cs"/>
                        </a:rPr>
                        <a:t> (e.g., </a:t>
                      </a:r>
                      <a:r>
                        <a:rPr lang="en-US" sz="1000" b="1" i="0" u="none" strike="noStrike" kern="1200" dirty="0" smtClean="0">
                          <a:solidFill>
                            <a:srgbClr val="000000"/>
                          </a:solidFill>
                          <a:latin typeface="+mn-lt"/>
                          <a:ea typeface="+mn-ea"/>
                          <a:cs typeface="+mn-cs"/>
                        </a:rPr>
                        <a:t>“Good”)</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279</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400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403</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682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829</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974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992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8087">
                <a:tc>
                  <a:txBody>
                    <a:bodyPr/>
                    <a:lstStyle/>
                    <a:p>
                      <a:pPr marL="114300" indent="0" algn="l" defTabSz="914400" rtl="0" eaLnBrk="1" fontAlgn="b" latinLnBrk="0" hangingPunct="1"/>
                      <a:r>
                        <a:rPr lang="en-US" sz="1000" b="1" i="0" u="none" strike="noStrike" kern="1200" dirty="0" smtClean="0">
                          <a:solidFill>
                            <a:srgbClr val="000000"/>
                          </a:solidFill>
                          <a:latin typeface="+mn-lt"/>
                          <a:ea typeface="+mn-ea"/>
                          <a:cs typeface="+mn-cs"/>
                        </a:rPr>
                        <a:t>Paired Initial and Final Records</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78</a:t>
                      </a:r>
                      <a:r>
                        <a:rPr lang="en-US" sz="10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142</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240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271</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274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itle 1"/>
          <p:cNvSpPr txBox="1">
            <a:spLocks/>
          </p:cNvSpPr>
          <p:nvPr/>
        </p:nvSpPr>
        <p:spPr bwMode="gray">
          <a:xfrm>
            <a:off x="647700" y="228600"/>
            <a:ext cx="8039100" cy="9207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rgbClr val="000066"/>
                </a:solidFill>
                <a:effectLst>
                  <a:outerShdw blurRad="50800" dist="38100" dir="8100000" algn="tr" rotWithShape="0">
                    <a:prstClr val="black">
                      <a:alpha val="40000"/>
                    </a:prstClr>
                  </a:outerShdw>
                </a:effectLst>
                <a:uLnTx/>
                <a:uFillTx/>
                <a:latin typeface="Helvetica"/>
                <a:ea typeface="+mj-ea"/>
                <a:cs typeface="+mj-cs"/>
              </a:rPr>
              <a:t>SRDR Data</a:t>
            </a:r>
            <a:r>
              <a:rPr lang="en-US" i="1" kern="0" dirty="0" smtClean="0">
                <a:effectLst>
                  <a:outerShdw blurRad="50800" dist="38100" dir="8100000" algn="tr" rotWithShape="0">
                    <a:prstClr val="black">
                      <a:alpha val="40000"/>
                    </a:prstClr>
                  </a:outerShdw>
                </a:effectLst>
                <a:latin typeface="Helvetica"/>
              </a:rPr>
              <a:t> Quality Review</a:t>
            </a:r>
          </a:p>
          <a:p>
            <a:pPr marL="0" marR="0" lvl="0" indent="0" defTabSz="914400" latinLnBrk="0">
              <a:lnSpc>
                <a:spcPct val="100000"/>
              </a:lnSpc>
              <a:buClrTx/>
              <a:buSzTx/>
              <a:buFontTx/>
              <a:buNone/>
              <a:tabLst/>
              <a:defRPr/>
            </a:pPr>
            <a:r>
              <a:rPr lang="en-US" sz="1800" i="1" kern="0" dirty="0">
                <a:effectLst>
                  <a:outerShdw blurRad="50800" dist="38100" dir="8100000" algn="tr" rotWithShape="0">
                    <a:prstClr val="black">
                      <a:alpha val="40000"/>
                    </a:prstClr>
                  </a:outerShdw>
                </a:effectLst>
              </a:rPr>
              <a:t>Dataset Posted to OSD CAPE DACIMS Web Portal</a:t>
            </a:r>
          </a:p>
        </p:txBody>
      </p:sp>
    </p:spTree>
    <p:extLst>
      <p:ext uri="{BB962C8B-B14F-4D97-AF65-F5344CB8AC3E}">
        <p14:creationId xmlns:p14="http://schemas.microsoft.com/office/powerpoint/2010/main" val="2641490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365831" y="4582186"/>
            <a:ext cx="8441774" cy="1692771"/>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FontTx/>
              <a:buChar char="•"/>
            </a:pPr>
            <a:r>
              <a:rPr lang="en-US" sz="1400" b="0" kern="0" dirty="0" smtClean="0">
                <a:solidFill>
                  <a:srgbClr val="000000"/>
                </a:solidFill>
              </a:rPr>
              <a:t>Total records does not include ~1400 “bad” records that were collected prior to April 2014</a:t>
            </a:r>
          </a:p>
          <a:p>
            <a:pPr marL="342900" lvl="1" indent="-342900">
              <a:buFontTx/>
              <a:buChar char="•"/>
            </a:pPr>
            <a:r>
              <a:rPr lang="en-US" sz="1400" b="0" kern="0" dirty="0">
                <a:solidFill>
                  <a:srgbClr val="000000"/>
                </a:solidFill>
              </a:rPr>
              <a:t>Prior to SURF process, only </a:t>
            </a:r>
            <a:r>
              <a:rPr lang="en-US" sz="1400" u="sng" kern="0" dirty="0" smtClean="0">
                <a:solidFill>
                  <a:srgbClr val="FF0000"/>
                </a:solidFill>
              </a:rPr>
              <a:t>35</a:t>
            </a:r>
            <a:r>
              <a:rPr lang="en-US" sz="1400" u="sng" kern="0" dirty="0">
                <a:solidFill>
                  <a:srgbClr val="FF0000"/>
                </a:solidFill>
              </a:rPr>
              <a:t>%</a:t>
            </a:r>
            <a:r>
              <a:rPr lang="en-US" sz="1400" b="0" kern="0" dirty="0">
                <a:solidFill>
                  <a:srgbClr val="000000"/>
                </a:solidFill>
              </a:rPr>
              <a:t> of SRDR data was considered “Good” </a:t>
            </a:r>
            <a:endParaRPr lang="en-US" sz="1200" b="0" kern="0" dirty="0">
              <a:solidFill>
                <a:srgbClr val="000000"/>
              </a:solidFill>
            </a:endParaRPr>
          </a:p>
          <a:p>
            <a:pPr marL="342900" lvl="1" indent="-342900">
              <a:buFontTx/>
              <a:buChar char="•"/>
            </a:pPr>
            <a:r>
              <a:rPr lang="en-US" sz="1400" b="0" kern="0" dirty="0" smtClean="0">
                <a:solidFill>
                  <a:srgbClr val="000000"/>
                </a:solidFill>
              </a:rPr>
              <a:t>Currently</a:t>
            </a:r>
            <a:r>
              <a:rPr lang="en-US" sz="1400" b="0" kern="0" dirty="0">
                <a:solidFill>
                  <a:srgbClr val="000000"/>
                </a:solidFill>
              </a:rPr>
              <a:t>, </a:t>
            </a:r>
            <a:r>
              <a:rPr lang="en-US" sz="1400" u="sng" kern="0" dirty="0" smtClean="0">
                <a:solidFill>
                  <a:srgbClr val="00863D"/>
                </a:solidFill>
              </a:rPr>
              <a:t>~43% </a:t>
            </a:r>
            <a:r>
              <a:rPr lang="en-US" sz="1400" b="0" kern="0" dirty="0">
                <a:solidFill>
                  <a:srgbClr val="000000"/>
                </a:solidFill>
              </a:rPr>
              <a:t>of the data had been tagged as “Good”</a:t>
            </a:r>
          </a:p>
          <a:p>
            <a:pPr marL="342900" lvl="1" indent="-342900">
              <a:buFontTx/>
              <a:buChar char="•"/>
            </a:pPr>
            <a:r>
              <a:rPr lang="en-US" sz="1400" b="0" kern="0" dirty="0" smtClean="0">
                <a:solidFill>
                  <a:srgbClr val="000000"/>
                </a:solidFill>
              </a:rPr>
              <a:t>SRDR database available to government employees within the DACIMS library (</a:t>
            </a:r>
            <a:r>
              <a:rPr lang="en-US" sz="1400" b="0" kern="0" dirty="0">
                <a:solidFill>
                  <a:srgbClr val="000000"/>
                </a:solidFill>
                <a:hlinkClick r:id="rId3"/>
              </a:rPr>
              <a:t>http://cade.osd.mil</a:t>
            </a:r>
            <a:r>
              <a:rPr lang="en-US" sz="1400" b="0" kern="0" dirty="0" smtClean="0">
                <a:solidFill>
                  <a:srgbClr val="000000"/>
                </a:solidFill>
                <a:hlinkClick r:id="rId3"/>
              </a:rPr>
              <a:t>/</a:t>
            </a:r>
            <a:r>
              <a:rPr lang="en-US" sz="1400" b="0" kern="0" dirty="0" smtClean="0">
                <a:solidFill>
                  <a:srgbClr val="000000"/>
                </a:solidFill>
              </a:rPr>
              <a:t>)</a:t>
            </a:r>
            <a:endParaRPr lang="en-US" sz="1400" b="0" kern="0" dirty="0">
              <a:solidFill>
                <a:srgbClr val="000000"/>
              </a:solidFill>
            </a:endParaRPr>
          </a:p>
          <a:p>
            <a:pPr marL="0" lvl="1" indent="0">
              <a:buNone/>
            </a:pPr>
            <a:endParaRPr lang="en-US" sz="1400" b="0" kern="0" dirty="0" smtClean="0">
              <a:solidFill>
                <a:srgbClr val="000000"/>
              </a:solidFill>
            </a:endParaRPr>
          </a:p>
          <a:p>
            <a:pPr marL="342900" lvl="1" indent="-342900">
              <a:buFontTx/>
              <a:buChar char="•"/>
            </a:pPr>
            <a:endParaRPr lang="en-US" sz="1400" b="0" kern="0" dirty="0">
              <a:solidFill>
                <a:srgbClr val="000000"/>
              </a:solidFill>
            </a:endParaRPr>
          </a:p>
        </p:txBody>
      </p:sp>
      <p:sp>
        <p:nvSpPr>
          <p:cNvPr id="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A589B058-016D-4A18-8606-4BA37FBF9C60}" type="slidenum">
              <a:rPr lang="en-US" smtClean="0"/>
              <a:pPr>
                <a:defRPr/>
              </a:pPr>
              <a:t>16</a:t>
            </a:fld>
            <a:endParaRPr lang="en-US">
              <a:solidFill>
                <a:srgbClr val="808080"/>
              </a:solidFill>
            </a:endParaRPr>
          </a:p>
        </p:txBody>
      </p:sp>
      <p:sp>
        <p:nvSpPr>
          <p:cNvPr id="11" name="Title 1"/>
          <p:cNvSpPr txBox="1">
            <a:spLocks/>
          </p:cNvSpPr>
          <p:nvPr/>
        </p:nvSpPr>
        <p:spPr bwMode="gray">
          <a:xfrm>
            <a:off x="647700" y="228600"/>
            <a:ext cx="8039100" cy="9207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a:lstStyle>
          <a:p>
            <a:pPr>
              <a:defRPr/>
            </a:pPr>
            <a:r>
              <a:rPr lang="en-US" i="1" kern="0" dirty="0" smtClean="0">
                <a:effectLst>
                  <a:outerShdw blurRad="50800" dist="38100" dir="8100000" algn="tr" rotWithShape="0">
                    <a:prstClr val="black">
                      <a:alpha val="40000"/>
                    </a:prstClr>
                  </a:outerShdw>
                </a:effectLst>
              </a:rPr>
              <a:t>SRDR Data Quality Review</a:t>
            </a:r>
          </a:p>
          <a:p>
            <a:pPr>
              <a:defRPr/>
            </a:pPr>
            <a:r>
              <a:rPr lang="en-US" sz="2000" i="1" kern="0" dirty="0" smtClean="0">
                <a:effectLst>
                  <a:outerShdw blurRad="50800" dist="38100" dir="8100000" algn="tr" rotWithShape="0">
                    <a:prstClr val="black">
                      <a:alpha val="40000"/>
                    </a:prstClr>
                  </a:outerShdw>
                </a:effectLst>
              </a:rPr>
              <a:t>2014-2018 </a:t>
            </a:r>
            <a:r>
              <a:rPr lang="en-US" sz="2000" i="1" kern="0" dirty="0" smtClean="0">
                <a:effectLst>
                  <a:outerShdw blurRad="50800" dist="38100" dir="8100000" algn="tr" rotWithShape="0">
                    <a:prstClr val="black">
                      <a:alpha val="40000"/>
                    </a:prstClr>
                  </a:outerShdw>
                </a:effectLst>
              </a:rPr>
              <a:t>Trend </a:t>
            </a:r>
            <a:r>
              <a:rPr lang="en-US" sz="2000" i="1" kern="0" dirty="0">
                <a:effectLst>
                  <a:outerShdw blurRad="50800" dist="38100" dir="8100000" algn="tr" rotWithShape="0">
                    <a:prstClr val="black">
                      <a:alpha val="40000"/>
                    </a:prstClr>
                  </a:outerShdw>
                </a:effectLst>
              </a:rPr>
              <a:t>Analysis </a:t>
            </a:r>
          </a:p>
        </p:txBody>
      </p:sp>
      <p:graphicFrame>
        <p:nvGraphicFramePr>
          <p:cNvPr id="2" name="Chart 1"/>
          <p:cNvGraphicFramePr/>
          <p:nvPr>
            <p:extLst>
              <p:ext uri="{D42A27DB-BD31-4B8C-83A1-F6EECF244321}">
                <p14:modId xmlns:p14="http://schemas.microsoft.com/office/powerpoint/2010/main" val="347980133"/>
              </p:ext>
            </p:extLst>
          </p:nvPr>
        </p:nvGraphicFramePr>
        <p:xfrm>
          <a:off x="365831" y="1264311"/>
          <a:ext cx="8289374" cy="332740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390526" y="5830669"/>
            <a:ext cx="8321040" cy="646331"/>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p>
            <a:pPr marL="400050" lvl="1" algn="ctr" fontAlgn="base">
              <a:spcBef>
                <a:spcPct val="0"/>
              </a:spcBef>
              <a:spcAft>
                <a:spcPct val="0"/>
              </a:spcAft>
            </a:pPr>
            <a:r>
              <a:rPr lang="en-US" dirty="0">
                <a:solidFill>
                  <a:srgbClr val="FFFFFF"/>
                </a:solidFill>
              </a:rPr>
              <a:t>SURF Team Combined With V&amp;V Guide and DCARC </a:t>
            </a:r>
          </a:p>
          <a:p>
            <a:pPr marL="400050" lvl="1" algn="ctr" fontAlgn="base">
              <a:spcBef>
                <a:spcPct val="0"/>
              </a:spcBef>
              <a:spcAft>
                <a:spcPct val="0"/>
              </a:spcAft>
            </a:pPr>
            <a:r>
              <a:rPr lang="en-US" dirty="0">
                <a:solidFill>
                  <a:srgbClr val="FFFFFF"/>
                </a:solidFill>
              </a:rPr>
              <a:t>Have Significantly </a:t>
            </a:r>
            <a:r>
              <a:rPr lang="en-US" u="sng" dirty="0">
                <a:solidFill>
                  <a:srgbClr val="FFFFFF"/>
                </a:solidFill>
              </a:rPr>
              <a:t>Improved</a:t>
            </a:r>
            <a:r>
              <a:rPr lang="en-US" dirty="0">
                <a:solidFill>
                  <a:srgbClr val="FFFFFF"/>
                </a:solidFill>
              </a:rPr>
              <a:t> Software Data Quality</a:t>
            </a:r>
            <a:endParaRPr lang="en-US" u="sng" dirty="0">
              <a:solidFill>
                <a:srgbClr val="FFFFFF"/>
              </a:solidFill>
            </a:endParaRPr>
          </a:p>
        </p:txBody>
      </p:sp>
      <p:sp>
        <p:nvSpPr>
          <p:cNvPr id="3" name="5-Point Star 2"/>
          <p:cNvSpPr/>
          <p:nvPr/>
        </p:nvSpPr>
        <p:spPr bwMode="auto">
          <a:xfrm>
            <a:off x="8066183" y="3646583"/>
            <a:ext cx="381000" cy="304800"/>
          </a:xfrm>
          <a:prstGeom prst="star5">
            <a:avLst/>
          </a:prstGeom>
          <a:solidFill>
            <a:srgbClr val="FFC000"/>
          </a:solidFill>
          <a:ln w="12700"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200" b="1">
              <a:solidFill>
                <a:srgbClr val="000000"/>
              </a:solidFill>
              <a:latin typeface="Wingdings" pitchFamily="2" charset="2"/>
            </a:endParaRPr>
          </a:p>
        </p:txBody>
      </p:sp>
      <p:sp>
        <p:nvSpPr>
          <p:cNvPr id="8" name="5-Point Star 7"/>
          <p:cNvSpPr/>
          <p:nvPr/>
        </p:nvSpPr>
        <p:spPr bwMode="auto">
          <a:xfrm>
            <a:off x="8120349" y="5953698"/>
            <a:ext cx="381000" cy="304800"/>
          </a:xfrm>
          <a:prstGeom prst="star5">
            <a:avLst/>
          </a:prstGeom>
          <a:solidFill>
            <a:srgbClr val="FFC000"/>
          </a:solidFill>
          <a:ln w="12700"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200" b="1">
              <a:solidFill>
                <a:srgbClr val="000000"/>
              </a:solidFill>
              <a:latin typeface="Wingdings" pitchFamily="2" charset="2"/>
            </a:endParaRPr>
          </a:p>
        </p:txBody>
      </p:sp>
      <p:cxnSp>
        <p:nvCxnSpPr>
          <p:cNvPr id="9" name="Straight Connector 8"/>
          <p:cNvCxnSpPr/>
          <p:nvPr/>
        </p:nvCxnSpPr>
        <p:spPr bwMode="auto">
          <a:xfrm flipV="1">
            <a:off x="2283823" y="1371600"/>
            <a:ext cx="0" cy="2514600"/>
          </a:xfrm>
          <a:prstGeom prst="line">
            <a:avLst/>
          </a:prstGeom>
          <a:solidFill>
            <a:schemeClr val="accent1"/>
          </a:solidFill>
          <a:ln w="15875" cap="flat" cmpd="sng" algn="ctr">
            <a:solidFill>
              <a:schemeClr val="tx1"/>
            </a:solidFill>
            <a:prstDash val="lgDash"/>
            <a:round/>
            <a:headEnd type="none" w="med" len="med"/>
            <a:tailEnd type="none" w="med" len="med"/>
          </a:ln>
          <a:effectLst/>
        </p:spPr>
      </p:cxnSp>
      <p:sp>
        <p:nvSpPr>
          <p:cNvPr id="10" name="TextBox 9"/>
          <p:cNvSpPr txBox="1"/>
          <p:nvPr/>
        </p:nvSpPr>
        <p:spPr>
          <a:xfrm>
            <a:off x="1695994" y="1489164"/>
            <a:ext cx="1428206" cy="307777"/>
          </a:xfrm>
          <a:prstGeom prst="rect">
            <a:avLst/>
          </a:prstGeom>
          <a:noFill/>
        </p:spPr>
        <p:txBody>
          <a:bodyPr wrap="square" rtlCol="0">
            <a:spAutoFit/>
          </a:bodyPr>
          <a:lstStyle/>
          <a:p>
            <a:r>
              <a:rPr lang="en-US" sz="1400" dirty="0" smtClean="0"/>
              <a:t>SURF Initiation</a:t>
            </a:r>
            <a:endParaRPr lang="en-US" sz="1400" dirty="0"/>
          </a:p>
        </p:txBody>
      </p:sp>
    </p:spTree>
    <p:extLst>
      <p:ext uri="{BB962C8B-B14F-4D97-AF65-F5344CB8AC3E}">
        <p14:creationId xmlns:p14="http://schemas.microsoft.com/office/powerpoint/2010/main" val="2696441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get involved!</a:t>
            </a:r>
            <a:endParaRPr lang="en-US" dirty="0"/>
          </a:p>
        </p:txBody>
      </p:sp>
      <p:sp>
        <p:nvSpPr>
          <p:cNvPr id="3" name="Content Placeholder 2"/>
          <p:cNvSpPr>
            <a:spLocks noGrp="1"/>
          </p:cNvSpPr>
          <p:nvPr>
            <p:ph idx="1"/>
          </p:nvPr>
        </p:nvSpPr>
        <p:spPr>
          <a:xfrm>
            <a:off x="152400" y="1447800"/>
            <a:ext cx="8839200" cy="4407360"/>
          </a:xfrm>
        </p:spPr>
        <p:txBody>
          <a:bodyPr/>
          <a:lstStyle/>
          <a:p>
            <a:r>
              <a:rPr lang="en-US" dirty="0" smtClean="0"/>
              <a:t>Government employees</a:t>
            </a:r>
          </a:p>
          <a:p>
            <a:pPr lvl="1"/>
            <a:r>
              <a:rPr lang="en-US" dirty="0" smtClean="0"/>
              <a:t>Volunteer to be a SURF member</a:t>
            </a:r>
          </a:p>
          <a:p>
            <a:pPr lvl="1"/>
            <a:r>
              <a:rPr lang="en-US" dirty="0" smtClean="0"/>
              <a:t>Use and review SRDR database</a:t>
            </a:r>
            <a:endParaRPr lang="en-US" dirty="0"/>
          </a:p>
          <a:p>
            <a:endParaRPr lang="en-US" dirty="0"/>
          </a:p>
          <a:p>
            <a:r>
              <a:rPr lang="en-US" dirty="0" smtClean="0"/>
              <a:t>Contractors/Industry</a:t>
            </a:r>
          </a:p>
          <a:p>
            <a:pPr lvl="1"/>
            <a:r>
              <a:rPr lang="en-US" dirty="0" smtClean="0"/>
              <a:t>Be aware of SRDR V&amp;V guide</a:t>
            </a:r>
          </a:p>
          <a:p>
            <a:pPr lvl="1"/>
            <a:r>
              <a:rPr lang="en-US" dirty="0" smtClean="0"/>
              <a:t>When developing/reviewing SRDRs use V&amp;V guide and question templates to ensure everything is captured</a:t>
            </a:r>
          </a:p>
          <a:p>
            <a:pPr lvl="1"/>
            <a:endParaRPr lang="en-US" dirty="0"/>
          </a:p>
          <a:p>
            <a:r>
              <a:rPr lang="en-US" dirty="0" smtClean="0"/>
              <a:t>Provide comments and suggestions for updating review process</a:t>
            </a:r>
            <a:endParaRPr lang="en-US" dirty="0" smtClean="0"/>
          </a:p>
        </p:txBody>
      </p:sp>
    </p:spTree>
    <p:extLst>
      <p:ext uri="{BB962C8B-B14F-4D97-AF65-F5344CB8AC3E}">
        <p14:creationId xmlns:p14="http://schemas.microsoft.com/office/powerpoint/2010/main" val="3279641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18CB4D6F-1315-45FE-A477-7A8020037989}" type="slidenum">
              <a:rPr lang="en-US" smtClean="0"/>
              <a:pPr>
                <a:defRPr/>
              </a:pPr>
              <a:t>18</a:t>
            </a:fld>
            <a:endParaRPr lang="en-US" dirty="0"/>
          </a:p>
        </p:txBody>
      </p:sp>
      <p:sp>
        <p:nvSpPr>
          <p:cNvPr id="6" name="Title 1"/>
          <p:cNvSpPr txBox="1">
            <a:spLocks/>
          </p:cNvSpPr>
          <p:nvPr/>
        </p:nvSpPr>
        <p:spPr bwMode="gray">
          <a:xfrm>
            <a:off x="552450" y="228600"/>
            <a:ext cx="8210550" cy="9080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rgbClr val="000066"/>
                </a:solidFill>
                <a:effectLst>
                  <a:outerShdw blurRad="50800" dist="38100" dir="8100000" algn="tr" rotWithShape="0">
                    <a:prstClr val="black">
                      <a:alpha val="40000"/>
                    </a:prstClr>
                  </a:outerShdw>
                </a:effectLst>
                <a:uLnTx/>
                <a:uFillTx/>
                <a:latin typeface="Helvetica"/>
                <a:ea typeface="+mj-ea"/>
                <a:cs typeface="+mj-cs"/>
              </a:rPr>
              <a:t>SURF Summary</a:t>
            </a:r>
            <a:endParaRPr kumimoji="0" lang="en-US" sz="3200" b="1" i="1" u="none" strike="noStrike" kern="0" cap="none" spc="0" normalizeH="0" baseline="0" noProof="0" dirty="0">
              <a:ln>
                <a:noFill/>
              </a:ln>
              <a:solidFill>
                <a:srgbClr val="000066"/>
              </a:solidFill>
              <a:effectLst>
                <a:outerShdw blurRad="50800" dist="38100" dir="8100000" algn="tr" rotWithShape="0">
                  <a:prstClr val="black">
                    <a:alpha val="40000"/>
                  </a:prstClr>
                </a:outerShdw>
              </a:effectLst>
              <a:uLnTx/>
              <a:uFillTx/>
              <a:latin typeface="Helvetica"/>
              <a:ea typeface="+mj-ea"/>
              <a:cs typeface="+mj-cs"/>
            </a:endParaRPr>
          </a:p>
        </p:txBody>
      </p:sp>
      <p:sp>
        <p:nvSpPr>
          <p:cNvPr id="9" name="Content Placeholder 2"/>
          <p:cNvSpPr txBox="1">
            <a:spLocks/>
          </p:cNvSpPr>
          <p:nvPr/>
        </p:nvSpPr>
        <p:spPr bwMode="gray">
          <a:xfrm>
            <a:off x="272998" y="1358855"/>
            <a:ext cx="8642402" cy="2542234"/>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Arial"/>
                <a:ea typeface="+mn-ea"/>
                <a:cs typeface="Arial"/>
              </a:rPr>
              <a:t>SURF</a:t>
            </a:r>
            <a:r>
              <a:rPr kumimoji="0" lang="en-US" sz="1800" b="1" i="0" u="none" strike="noStrike" kern="0" cap="none" spc="0" normalizeH="0" noProof="0" dirty="0" smtClean="0">
                <a:ln>
                  <a:noFill/>
                </a:ln>
                <a:solidFill>
                  <a:srgbClr val="000000"/>
                </a:solidFill>
                <a:effectLst/>
                <a:uLnTx/>
                <a:uFillTx/>
                <a:latin typeface="Arial"/>
                <a:ea typeface="+mn-ea"/>
                <a:cs typeface="Arial"/>
              </a:rPr>
              <a:t> is focused on improving data quality and helping support robust Government review process</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lang="en-US" sz="1800" kern="0" noProof="0" dirty="0" smtClean="0">
                <a:solidFill>
                  <a:srgbClr val="000000"/>
                </a:solidFill>
                <a:latin typeface="Arial"/>
                <a:cs typeface="Arial"/>
              </a:rPr>
              <a:t>We would like to thank </a:t>
            </a:r>
            <a:r>
              <a:rPr lang="en-US" sz="1800" u="sng" kern="0" noProof="0" dirty="0" smtClean="0">
                <a:solidFill>
                  <a:srgbClr val="000000"/>
                </a:solidFill>
                <a:latin typeface="Arial"/>
                <a:cs typeface="Arial"/>
              </a:rPr>
              <a:t>all</a:t>
            </a:r>
            <a:r>
              <a:rPr lang="en-US" sz="1800" kern="0" noProof="0" dirty="0" smtClean="0">
                <a:solidFill>
                  <a:srgbClr val="000000"/>
                </a:solidFill>
                <a:latin typeface="Arial"/>
                <a:cs typeface="Arial"/>
              </a:rPr>
              <a:t> of the DoD and Non-DoD individuals who have commented, participated, and provided feedback throughout the past few years </a:t>
            </a:r>
          </a:p>
          <a:p>
            <a:pPr marL="342900" marR="0" lvl="0" indent="-342900" algn="l" defTabSz="914400" rtl="0" eaLnBrk="0" fontAlgn="base" latinLnBrk="0" hangingPunct="0">
              <a:lnSpc>
                <a:spcPct val="100000"/>
              </a:lnSpc>
              <a:spcBef>
                <a:spcPct val="20000"/>
              </a:spcBef>
              <a:spcAft>
                <a:spcPts val="1200"/>
              </a:spcAft>
              <a:buClrTx/>
              <a:buSzTx/>
              <a:buFontTx/>
              <a:buChar char="•"/>
              <a:tabLst/>
              <a:defRPr/>
            </a:pPr>
            <a:r>
              <a:rPr kumimoji="0" lang="en-US" sz="1800" b="1" i="0" u="none" strike="noStrike" kern="0" cap="none" spc="0" normalizeH="0" baseline="0" noProof="0" dirty="0" smtClean="0">
                <a:ln>
                  <a:noFill/>
                </a:ln>
                <a:solidFill>
                  <a:srgbClr val="000000"/>
                </a:solidFill>
                <a:effectLst/>
                <a:uLnTx/>
                <a:uFillTx/>
                <a:latin typeface="Arial"/>
                <a:ea typeface="+mn-ea"/>
                <a:cs typeface="Arial"/>
              </a:rPr>
              <a:t>Please feel free to</a:t>
            </a:r>
            <a:r>
              <a:rPr kumimoji="0" lang="en-US" sz="1800" b="1" i="0" u="none" strike="noStrike" kern="0" cap="none" spc="0" normalizeH="0" noProof="0" dirty="0" smtClean="0">
                <a:ln>
                  <a:noFill/>
                </a:ln>
                <a:solidFill>
                  <a:srgbClr val="000000"/>
                </a:solidFill>
                <a:effectLst/>
                <a:uLnTx/>
                <a:uFillTx/>
                <a:latin typeface="Arial"/>
                <a:ea typeface="+mn-ea"/>
                <a:cs typeface="Arial"/>
              </a:rPr>
              <a:t> use the contact information below if you would like more information regarding SURF, the SRDR V&amp;V Guide, or checklist</a:t>
            </a:r>
            <a:endParaRPr kumimoji="0" lang="en-US" sz="1800" b="1" i="0" u="none" strike="noStrike" kern="0" cap="none" spc="0" normalizeH="0" baseline="0" noProof="0" dirty="0" smtClean="0">
              <a:ln>
                <a:noFill/>
              </a:ln>
              <a:solidFill>
                <a:srgbClr val="000000"/>
              </a:solidFill>
              <a:effectLst/>
              <a:uLnTx/>
              <a:uFillTx/>
              <a:latin typeface="Arial"/>
              <a:ea typeface="+mn-ea"/>
              <a:cs typeface="Arial"/>
            </a:endParaRPr>
          </a:p>
        </p:txBody>
      </p:sp>
      <p:sp>
        <p:nvSpPr>
          <p:cNvPr id="3" name="TextBox 2"/>
          <p:cNvSpPr txBox="1"/>
          <p:nvPr/>
        </p:nvSpPr>
        <p:spPr>
          <a:xfrm>
            <a:off x="457200" y="4038600"/>
            <a:ext cx="8067676" cy="3323987"/>
          </a:xfrm>
          <a:prstGeom prst="rect">
            <a:avLst/>
          </a:prstGeom>
          <a:noFill/>
        </p:spPr>
        <p:txBody>
          <a:bodyPr wrap="square" numCol="2" rtlCol="0">
            <a:spAutoFit/>
          </a:bodyPr>
          <a:lstStyle/>
          <a:p>
            <a:pPr lvl="1">
              <a:spcBef>
                <a:spcPts val="0"/>
              </a:spcBef>
              <a:spcAft>
                <a:spcPts val="0"/>
              </a:spcAft>
            </a:pPr>
            <a:r>
              <a:rPr lang="en-US" sz="1400" kern="0" dirty="0" smtClean="0">
                <a:solidFill>
                  <a:srgbClr val="000000"/>
                </a:solidFill>
                <a:cs typeface="Arial"/>
              </a:rPr>
              <a:t>Marc Russo</a:t>
            </a:r>
          </a:p>
          <a:p>
            <a:pPr lvl="1">
              <a:spcBef>
                <a:spcPts val="0"/>
              </a:spcBef>
              <a:spcAft>
                <a:spcPts val="0"/>
              </a:spcAft>
            </a:pPr>
            <a:r>
              <a:rPr lang="en-US" sz="1400" kern="0" dirty="0">
                <a:solidFill>
                  <a:srgbClr val="000000"/>
                </a:solidFill>
                <a:cs typeface="Arial"/>
              </a:rPr>
              <a:t>Naval Center for Cost Analysis (NCCA) </a:t>
            </a:r>
          </a:p>
          <a:p>
            <a:pPr lvl="1">
              <a:spcBef>
                <a:spcPts val="0"/>
              </a:spcBef>
              <a:spcAft>
                <a:spcPts val="0"/>
              </a:spcAft>
            </a:pPr>
            <a:r>
              <a:rPr lang="en-US" sz="1400" kern="0" dirty="0" smtClean="0">
                <a:solidFill>
                  <a:srgbClr val="000000"/>
                </a:solidFill>
                <a:cs typeface="Arial"/>
              </a:rPr>
              <a:t>NIPR: </a:t>
            </a:r>
            <a:r>
              <a:rPr lang="en-US" sz="1400" kern="0" dirty="0" smtClean="0">
                <a:solidFill>
                  <a:srgbClr val="000000"/>
                </a:solidFill>
                <a:cs typeface="Arial"/>
                <a:hlinkClick r:id="rId3"/>
              </a:rPr>
              <a:t>Marc.russo1@navy.mil</a:t>
            </a:r>
            <a:endParaRPr lang="en-US" sz="1400" kern="0" dirty="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a:solidFill>
                <a:srgbClr val="000000"/>
              </a:solidFill>
              <a:cs typeface="Arial"/>
            </a:endParaRPr>
          </a:p>
          <a:p>
            <a:pPr lvl="1">
              <a:spcBef>
                <a:spcPts val="0"/>
              </a:spcBef>
              <a:spcAft>
                <a:spcPts val="0"/>
              </a:spcAft>
            </a:pPr>
            <a:r>
              <a:rPr lang="en-US" sz="1400" kern="0" dirty="0">
                <a:solidFill>
                  <a:srgbClr val="000000"/>
                </a:solidFill>
                <a:cs typeface="Arial"/>
              </a:rPr>
              <a:t>Ron </a:t>
            </a:r>
            <a:r>
              <a:rPr lang="en-US" sz="1400" kern="0" dirty="0" err="1">
                <a:solidFill>
                  <a:srgbClr val="000000"/>
                </a:solidFill>
                <a:cs typeface="Arial"/>
              </a:rPr>
              <a:t>Cipressi</a:t>
            </a:r>
            <a:endParaRPr lang="en-US" sz="1400" kern="0" dirty="0">
              <a:solidFill>
                <a:srgbClr val="000000"/>
              </a:solidFill>
              <a:cs typeface="Arial"/>
            </a:endParaRPr>
          </a:p>
          <a:p>
            <a:pPr lvl="1">
              <a:spcBef>
                <a:spcPts val="0"/>
              </a:spcBef>
              <a:spcAft>
                <a:spcPts val="0"/>
              </a:spcAft>
            </a:pPr>
            <a:r>
              <a:rPr lang="en-US" sz="1400" kern="0" dirty="0">
                <a:solidFill>
                  <a:srgbClr val="000000"/>
                </a:solidFill>
                <a:cs typeface="Arial"/>
              </a:rPr>
              <a:t>Air Force Cost Analysis Agency </a:t>
            </a:r>
          </a:p>
          <a:p>
            <a:pPr lvl="1">
              <a:spcBef>
                <a:spcPts val="0"/>
              </a:spcBef>
              <a:spcAft>
                <a:spcPts val="0"/>
              </a:spcAft>
            </a:pPr>
            <a:r>
              <a:rPr lang="en-US" sz="1400" kern="0" dirty="0">
                <a:solidFill>
                  <a:srgbClr val="000000"/>
                </a:solidFill>
                <a:cs typeface="Arial"/>
              </a:rPr>
              <a:t>NIPR: </a:t>
            </a:r>
            <a:r>
              <a:rPr lang="en-US" sz="1400" kern="0" dirty="0" smtClean="0">
                <a:solidFill>
                  <a:srgbClr val="000000"/>
                </a:solidFill>
                <a:cs typeface="Arial"/>
                <a:hlinkClick r:id="rId4"/>
              </a:rPr>
              <a:t>Ronald.p.cipressi.civ@mail.mil</a:t>
            </a:r>
            <a:endParaRPr lang="en-US" sz="1400" kern="0" dirty="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r>
              <a:rPr lang="en-US" sz="1400" kern="0" dirty="0" smtClean="0">
                <a:solidFill>
                  <a:srgbClr val="000000"/>
                </a:solidFill>
                <a:cs typeface="Arial"/>
              </a:rPr>
              <a:t>Nicholas </a:t>
            </a:r>
            <a:r>
              <a:rPr lang="en-US" sz="1400" kern="0" dirty="0">
                <a:solidFill>
                  <a:srgbClr val="000000"/>
                </a:solidFill>
                <a:cs typeface="Arial"/>
              </a:rPr>
              <a:t>Lanham</a:t>
            </a:r>
          </a:p>
          <a:p>
            <a:pPr lvl="1">
              <a:spcBef>
                <a:spcPts val="0"/>
              </a:spcBef>
              <a:spcAft>
                <a:spcPts val="0"/>
              </a:spcAft>
            </a:pPr>
            <a:r>
              <a:rPr lang="en-US" sz="1400" kern="0" dirty="0" smtClean="0">
                <a:solidFill>
                  <a:srgbClr val="000000"/>
                </a:solidFill>
                <a:cs typeface="Arial"/>
              </a:rPr>
              <a:t>Office of Secretary of Defense </a:t>
            </a:r>
          </a:p>
          <a:p>
            <a:pPr lvl="1">
              <a:spcBef>
                <a:spcPts val="0"/>
              </a:spcBef>
              <a:spcAft>
                <a:spcPts val="0"/>
              </a:spcAft>
            </a:pPr>
            <a:r>
              <a:rPr lang="en-US" sz="1400" kern="0" dirty="0" smtClean="0">
                <a:solidFill>
                  <a:srgbClr val="000000"/>
                </a:solidFill>
                <a:cs typeface="Arial"/>
              </a:rPr>
              <a:t>Cost Assessment and Program Evaluations </a:t>
            </a:r>
            <a:endParaRPr lang="en-US" sz="1400" kern="0" dirty="0">
              <a:solidFill>
                <a:srgbClr val="000000"/>
              </a:solidFill>
              <a:cs typeface="Arial"/>
            </a:endParaRPr>
          </a:p>
          <a:p>
            <a:pPr lvl="1">
              <a:spcBef>
                <a:spcPts val="0"/>
              </a:spcBef>
              <a:spcAft>
                <a:spcPts val="0"/>
              </a:spcAft>
            </a:pPr>
            <a:r>
              <a:rPr lang="en-US" sz="1400" kern="0" dirty="0" smtClean="0">
                <a:solidFill>
                  <a:srgbClr val="000000"/>
                </a:solidFill>
                <a:cs typeface="Arial"/>
              </a:rPr>
              <a:t>NIPR</a:t>
            </a:r>
            <a:r>
              <a:rPr lang="en-US" sz="1400" kern="0" dirty="0">
                <a:solidFill>
                  <a:srgbClr val="000000"/>
                </a:solidFill>
                <a:cs typeface="Arial"/>
              </a:rPr>
              <a:t>: </a:t>
            </a:r>
            <a:r>
              <a:rPr lang="en-US" sz="1400" kern="0" dirty="0" smtClean="0">
                <a:solidFill>
                  <a:srgbClr val="000000"/>
                </a:solidFill>
                <a:cs typeface="Arial"/>
                <a:hlinkClick r:id="rId5"/>
              </a:rPr>
              <a:t>Nicholas.a.lanham.civ@mail.mil</a:t>
            </a:r>
            <a:endParaRPr lang="en-US" sz="1400" kern="0" dirty="0">
              <a:solidFill>
                <a:srgbClr val="000000"/>
              </a:solidFill>
              <a:cs typeface="Arial"/>
            </a:endParaRPr>
          </a:p>
          <a:p>
            <a:pPr lvl="1">
              <a:spcBef>
                <a:spcPts val="0"/>
              </a:spcBef>
              <a:spcAft>
                <a:spcPts val="0"/>
              </a:spcAft>
            </a:pPr>
            <a:r>
              <a:rPr lang="en-US" sz="1400" kern="0" dirty="0" smtClean="0">
                <a:solidFill>
                  <a:srgbClr val="000000"/>
                </a:solidFill>
                <a:cs typeface="Arial"/>
              </a:rPr>
              <a:t> </a:t>
            </a:r>
          </a:p>
          <a:p>
            <a:pPr lvl="1">
              <a:spcBef>
                <a:spcPts val="0"/>
              </a:spcBef>
              <a:spcAft>
                <a:spcPts val="0"/>
              </a:spcAft>
            </a:pPr>
            <a:endParaRPr lang="en-US" sz="1400" kern="0" dirty="0">
              <a:solidFill>
                <a:srgbClr val="000000"/>
              </a:solidFill>
              <a:cs typeface="Arial"/>
            </a:endParaRPr>
          </a:p>
          <a:p>
            <a:pPr lvl="1">
              <a:spcBef>
                <a:spcPts val="0"/>
              </a:spcBef>
              <a:spcAft>
                <a:spcPts val="0"/>
              </a:spcAft>
            </a:pPr>
            <a:r>
              <a:rPr lang="en-US" sz="1400" kern="0" dirty="0" smtClean="0">
                <a:solidFill>
                  <a:srgbClr val="000000"/>
                </a:solidFill>
                <a:cs typeface="Arial"/>
              </a:rPr>
              <a:t>Dan Strickland</a:t>
            </a:r>
            <a:endParaRPr lang="en-US" sz="1400" kern="0" dirty="0">
              <a:solidFill>
                <a:srgbClr val="000000"/>
              </a:solidFill>
              <a:cs typeface="Arial"/>
            </a:endParaRPr>
          </a:p>
          <a:p>
            <a:pPr lvl="1">
              <a:spcBef>
                <a:spcPts val="0"/>
              </a:spcBef>
              <a:spcAft>
                <a:spcPts val="0"/>
              </a:spcAft>
            </a:pPr>
            <a:r>
              <a:rPr lang="en-US" sz="1400" kern="0" dirty="0" smtClean="0">
                <a:solidFill>
                  <a:srgbClr val="000000"/>
                </a:solidFill>
                <a:cs typeface="Arial"/>
              </a:rPr>
              <a:t>Missile Defense Agency (MDA) </a:t>
            </a:r>
            <a:endParaRPr lang="en-US" sz="1400" kern="0" dirty="0">
              <a:solidFill>
                <a:srgbClr val="000000"/>
              </a:solidFill>
              <a:cs typeface="Arial"/>
            </a:endParaRPr>
          </a:p>
          <a:p>
            <a:pPr lvl="1">
              <a:spcBef>
                <a:spcPts val="0"/>
              </a:spcBef>
              <a:spcAft>
                <a:spcPts val="0"/>
              </a:spcAft>
            </a:pPr>
            <a:r>
              <a:rPr lang="en-US" sz="1400" kern="0" dirty="0">
                <a:solidFill>
                  <a:srgbClr val="000000"/>
                </a:solidFill>
                <a:cs typeface="Arial"/>
              </a:rPr>
              <a:t>NIPR: </a:t>
            </a:r>
            <a:r>
              <a:rPr lang="en-US" sz="1400" kern="0" dirty="0" smtClean="0">
                <a:solidFill>
                  <a:srgbClr val="000000"/>
                </a:solidFill>
                <a:cs typeface="Arial"/>
                <a:hlinkClick r:id="rId6"/>
              </a:rPr>
              <a:t>Daniel.strickland@mda.mil</a:t>
            </a:r>
            <a:endParaRPr lang="en-US" sz="1400" kern="0" dirty="0" smtClean="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sz="1400" kern="0" dirty="0" smtClean="0">
              <a:solidFill>
                <a:srgbClr val="000000"/>
              </a:solidFill>
              <a:cs typeface="Arial"/>
            </a:endParaRPr>
          </a:p>
          <a:p>
            <a:pPr lvl="1">
              <a:spcBef>
                <a:spcPts val="0"/>
              </a:spcBef>
              <a:spcAft>
                <a:spcPts val="0"/>
              </a:spcAft>
            </a:pPr>
            <a:endParaRPr lang="en-US" dirty="0"/>
          </a:p>
        </p:txBody>
      </p:sp>
    </p:spTree>
    <p:extLst>
      <p:ext uri="{BB962C8B-B14F-4D97-AF65-F5344CB8AC3E}">
        <p14:creationId xmlns:p14="http://schemas.microsoft.com/office/powerpoint/2010/main" val="3398946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76600"/>
            <a:ext cx="8915400" cy="893762"/>
          </a:xfrm>
        </p:spPr>
        <p:txBody>
          <a:bodyPr/>
          <a:lstStyle/>
          <a:p>
            <a:pPr algn="ctr"/>
            <a:r>
              <a:rPr lang="en-US" dirty="0" smtClean="0"/>
              <a:t>BACK-UP</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19</a:t>
            </a:fld>
            <a:endParaRPr lang="en-US">
              <a:solidFill>
                <a:srgbClr val="808080"/>
              </a:solidFill>
            </a:endParaRPr>
          </a:p>
        </p:txBody>
      </p:sp>
    </p:spTree>
    <p:extLst>
      <p:ext uri="{BB962C8B-B14F-4D97-AF65-F5344CB8AC3E}">
        <p14:creationId xmlns:p14="http://schemas.microsoft.com/office/powerpoint/2010/main" val="820988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2</a:t>
            </a:fld>
            <a:endParaRPr lang="en-US">
              <a:solidFill>
                <a:srgbClr val="808080"/>
              </a:solidFill>
            </a:endParaRPr>
          </a:p>
        </p:txBody>
      </p:sp>
      <p:sp>
        <p:nvSpPr>
          <p:cNvPr id="5" name="Content Placeholder 2"/>
          <p:cNvSpPr txBox="1">
            <a:spLocks/>
          </p:cNvSpPr>
          <p:nvPr/>
        </p:nvSpPr>
        <p:spPr bwMode="gray">
          <a:xfrm>
            <a:off x="397426" y="1353164"/>
            <a:ext cx="8441774" cy="4739759"/>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lnSpc>
                <a:spcPct val="150000"/>
              </a:lnSpc>
              <a:buFontTx/>
              <a:buChar char="•"/>
            </a:pPr>
            <a:r>
              <a:rPr lang="en-US" sz="1600" b="0" kern="0" dirty="0" smtClean="0">
                <a:solidFill>
                  <a:srgbClr val="000000"/>
                </a:solidFill>
              </a:rPr>
              <a:t>Purpose</a:t>
            </a:r>
          </a:p>
          <a:p>
            <a:pPr marL="342900" lvl="1" indent="-342900">
              <a:lnSpc>
                <a:spcPct val="150000"/>
              </a:lnSpc>
              <a:buFontTx/>
              <a:buChar char="•"/>
            </a:pPr>
            <a:r>
              <a:rPr lang="en-US" sz="1600" b="0" kern="0" dirty="0" smtClean="0">
                <a:solidFill>
                  <a:srgbClr val="000000"/>
                </a:solidFill>
              </a:rPr>
              <a:t>SURF Purpose</a:t>
            </a:r>
          </a:p>
          <a:p>
            <a:pPr marL="342900" lvl="1" indent="-342900">
              <a:lnSpc>
                <a:spcPct val="150000"/>
              </a:lnSpc>
              <a:buFontTx/>
              <a:buChar char="•"/>
            </a:pPr>
            <a:r>
              <a:rPr lang="en-US" sz="1600" b="0" kern="0" dirty="0" smtClean="0">
                <a:solidFill>
                  <a:srgbClr val="000000"/>
                </a:solidFill>
              </a:rPr>
              <a:t>SURF Team Structure</a:t>
            </a:r>
          </a:p>
          <a:p>
            <a:pPr marL="342900" lvl="1" indent="-342900">
              <a:lnSpc>
                <a:spcPct val="150000"/>
              </a:lnSpc>
              <a:buFontTx/>
              <a:buChar char="•"/>
            </a:pPr>
            <a:r>
              <a:rPr lang="en-US" sz="1600" b="0" kern="0" dirty="0" smtClean="0">
                <a:solidFill>
                  <a:srgbClr val="000000"/>
                </a:solidFill>
              </a:rPr>
              <a:t>SURF Verification &amp; Validation (V&amp;V) Guide</a:t>
            </a:r>
          </a:p>
          <a:p>
            <a:pPr marL="342900" lvl="1" indent="-342900">
              <a:lnSpc>
                <a:spcPct val="150000"/>
              </a:lnSpc>
              <a:buFontTx/>
              <a:buChar char="•"/>
            </a:pPr>
            <a:r>
              <a:rPr lang="en-US" sz="1600" b="0" kern="0" dirty="0" smtClean="0">
                <a:solidFill>
                  <a:srgbClr val="000000"/>
                </a:solidFill>
              </a:rPr>
              <a:t>SRDR V&amp;V Outline</a:t>
            </a:r>
          </a:p>
          <a:p>
            <a:pPr marL="342900" lvl="1" indent="-342900">
              <a:lnSpc>
                <a:spcPct val="150000"/>
              </a:lnSpc>
              <a:buFontTx/>
              <a:buChar char="•"/>
            </a:pPr>
            <a:r>
              <a:rPr lang="en-US" sz="1600" b="0" kern="0" dirty="0" smtClean="0">
                <a:solidFill>
                  <a:srgbClr val="000000"/>
                </a:solidFill>
              </a:rPr>
              <a:t>Key Updates</a:t>
            </a:r>
          </a:p>
          <a:p>
            <a:pPr marL="342900" lvl="1" indent="-342900">
              <a:lnSpc>
                <a:spcPct val="150000"/>
              </a:lnSpc>
              <a:buFontTx/>
              <a:buChar char="•"/>
            </a:pPr>
            <a:r>
              <a:rPr lang="en-US" sz="1600" b="0" kern="0" dirty="0" smtClean="0">
                <a:solidFill>
                  <a:srgbClr val="000000"/>
                </a:solidFill>
              </a:rPr>
              <a:t>2017 Metrics</a:t>
            </a:r>
          </a:p>
          <a:p>
            <a:pPr marL="342900" lvl="1" indent="-342900">
              <a:lnSpc>
                <a:spcPct val="150000"/>
              </a:lnSpc>
              <a:buFontTx/>
              <a:buChar char="•"/>
            </a:pPr>
            <a:r>
              <a:rPr lang="en-US" sz="1600" b="0" kern="0" dirty="0" smtClean="0">
                <a:solidFill>
                  <a:srgbClr val="000000"/>
                </a:solidFill>
              </a:rPr>
              <a:t>Team Status</a:t>
            </a:r>
          </a:p>
          <a:p>
            <a:pPr marL="342900" lvl="1" indent="-342900">
              <a:lnSpc>
                <a:spcPct val="150000"/>
              </a:lnSpc>
              <a:buFontTx/>
              <a:buChar char="•"/>
            </a:pPr>
            <a:r>
              <a:rPr lang="en-US" sz="1600" b="0" kern="0" dirty="0" smtClean="0">
                <a:solidFill>
                  <a:srgbClr val="000000"/>
                </a:solidFill>
              </a:rPr>
              <a:t>SRDR Database</a:t>
            </a:r>
            <a:endParaRPr lang="en-US" sz="1600" b="0" kern="0" dirty="0">
              <a:solidFill>
                <a:srgbClr val="000000"/>
              </a:solidFill>
            </a:endParaRPr>
          </a:p>
          <a:p>
            <a:pPr marL="342900" lvl="1" indent="-342900">
              <a:lnSpc>
                <a:spcPct val="150000"/>
              </a:lnSpc>
              <a:buFontTx/>
              <a:buChar char="•"/>
            </a:pPr>
            <a:r>
              <a:rPr lang="en-US" sz="1600" b="0" kern="0" dirty="0" smtClean="0">
                <a:solidFill>
                  <a:srgbClr val="000000"/>
                </a:solidFill>
              </a:rPr>
              <a:t>SRDR Data Quality </a:t>
            </a:r>
            <a:r>
              <a:rPr lang="en-US" sz="1600" b="0" kern="0" dirty="0" smtClean="0">
                <a:solidFill>
                  <a:srgbClr val="000000"/>
                </a:solidFill>
              </a:rPr>
              <a:t>Review</a:t>
            </a:r>
          </a:p>
          <a:p>
            <a:pPr marL="342900" lvl="1" indent="-342900">
              <a:lnSpc>
                <a:spcPct val="150000"/>
              </a:lnSpc>
              <a:buFontTx/>
              <a:buChar char="•"/>
            </a:pPr>
            <a:r>
              <a:rPr lang="en-US" sz="1600" b="0" kern="0" dirty="0" smtClean="0">
                <a:solidFill>
                  <a:srgbClr val="000000"/>
                </a:solidFill>
              </a:rPr>
              <a:t>Summary</a:t>
            </a:r>
            <a:endParaRPr lang="en-US" sz="1600" b="0" kern="0" dirty="0" smtClean="0">
              <a:solidFill>
                <a:srgbClr val="000000"/>
              </a:solidFill>
            </a:endParaRPr>
          </a:p>
        </p:txBody>
      </p:sp>
      <p:sp>
        <p:nvSpPr>
          <p:cNvPr id="6" name="Title 1"/>
          <p:cNvSpPr>
            <a:spLocks noGrp="1"/>
          </p:cNvSpPr>
          <p:nvPr>
            <p:ph type="title"/>
          </p:nvPr>
        </p:nvSpPr>
        <p:spPr>
          <a:xfrm>
            <a:off x="797256" y="234288"/>
            <a:ext cx="7726363" cy="860425"/>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pPr algn="ctr" eaLnBrk="0" hangingPunct="0"/>
            <a:r>
              <a:rPr lang="en-US" sz="3200" dirty="0" smtClean="0">
                <a:solidFill>
                  <a:srgbClr val="000066"/>
                </a:solidFill>
                <a:effectLst>
                  <a:outerShdw blurRad="50800" dist="38100" dir="8100000" algn="tr" rotWithShape="0">
                    <a:prstClr val="black">
                      <a:alpha val="40000"/>
                    </a:prstClr>
                  </a:outerShdw>
                </a:effectLst>
              </a:rPr>
              <a:t>Table of Contents</a:t>
            </a:r>
            <a:endParaRPr lang="en-US" sz="3200" dirty="0">
              <a:solidFill>
                <a:srgbClr val="000066"/>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708110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036"/>
            <a:ext cx="8229600" cy="1143000"/>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r>
              <a:rPr lang="en-US" sz="2800" i="1" dirty="0" smtClean="0">
                <a:effectLst>
                  <a:outerShdw blurRad="50800" dist="38100" dir="8100000" algn="tr" rotWithShape="0">
                    <a:prstClr val="black">
                      <a:alpha val="40000"/>
                    </a:prstClr>
                  </a:outerShdw>
                </a:effectLst>
              </a:rPr>
              <a:t>How Was SURF Created?</a:t>
            </a:r>
            <a:br>
              <a:rPr lang="en-US" sz="2800" i="1" dirty="0" smtClean="0">
                <a:effectLst>
                  <a:outerShdw blurRad="50800" dist="38100" dir="8100000" algn="tr" rotWithShape="0">
                    <a:prstClr val="black">
                      <a:alpha val="40000"/>
                    </a:prstClr>
                  </a:outerShdw>
                </a:effectLst>
              </a:rPr>
            </a:br>
            <a:r>
              <a:rPr lang="en-US" sz="2000" i="1" dirty="0" smtClean="0">
                <a:effectLst>
                  <a:outerShdw blurRad="50800" dist="38100" dir="8100000" algn="tr" rotWithShape="0">
                    <a:prstClr val="black">
                      <a:alpha val="40000"/>
                    </a:prstClr>
                  </a:outerShdw>
                </a:effectLst>
              </a:rPr>
              <a:t>Cost Leadership Forum (CLF) </a:t>
            </a:r>
            <a:r>
              <a:rPr lang="en-US" sz="2000" i="1" dirty="0">
                <a:effectLst>
                  <a:outerShdw blurRad="50800" dist="38100" dir="8100000" algn="tr" rotWithShape="0">
                    <a:prstClr val="black">
                      <a:alpha val="40000"/>
                    </a:prstClr>
                  </a:outerShdw>
                </a:effectLst>
              </a:rPr>
              <a:t>Approved </a:t>
            </a:r>
            <a:r>
              <a:rPr lang="en-US" sz="2000" i="1" dirty="0" smtClean="0">
                <a:effectLst>
                  <a:outerShdw blurRad="50800" dist="38100" dir="8100000" algn="tr" rotWithShape="0">
                    <a:prstClr val="black">
                      <a:alpha val="40000"/>
                    </a:prstClr>
                  </a:outerShdw>
                </a:effectLst>
              </a:rPr>
              <a:t>SRDR Initiatives </a:t>
            </a:r>
            <a:r>
              <a:rPr lang="en-US" sz="2800" i="1" dirty="0" smtClean="0">
                <a:effectLst>
                  <a:outerShdw blurRad="50800" dist="38100" dir="8100000" algn="tr" rotWithShape="0">
                    <a:prstClr val="black">
                      <a:alpha val="40000"/>
                    </a:prstClr>
                  </a:outerShdw>
                </a:effectLst>
              </a:rPr>
              <a:t/>
            </a:r>
            <a:br>
              <a:rPr lang="en-US" sz="2800" i="1" dirty="0" smtClean="0">
                <a:effectLst>
                  <a:outerShdw blurRad="50800" dist="38100" dir="8100000" algn="tr" rotWithShape="0">
                    <a:prstClr val="black">
                      <a:alpha val="40000"/>
                    </a:prstClr>
                  </a:outerShdw>
                </a:effectLst>
              </a:rPr>
            </a:br>
            <a:r>
              <a:rPr lang="en-US" sz="1100" i="1" dirty="0" smtClean="0">
                <a:effectLst>
                  <a:outerShdw blurRad="50800" dist="38100" dir="8100000" algn="tr" rotWithShape="0">
                    <a:prstClr val="black">
                      <a:alpha val="40000"/>
                    </a:prstClr>
                  </a:outerShdw>
                </a:effectLst>
              </a:rPr>
              <a:t>(</a:t>
            </a:r>
            <a:r>
              <a:rPr lang="en-US" sz="1100" i="1" dirty="0">
                <a:effectLst>
                  <a:outerShdw blurRad="50800" dist="38100" dir="8100000" algn="tr" rotWithShape="0">
                    <a:prstClr val="black">
                      <a:alpha val="40000"/>
                    </a:prstClr>
                  </a:outerShdw>
                </a:effectLst>
              </a:rPr>
              <a:t>Dec 2014)</a:t>
            </a:r>
          </a:p>
        </p:txBody>
      </p:sp>
      <p:sp>
        <p:nvSpPr>
          <p:cNvPr id="3" name="Text Placeholder 2"/>
          <p:cNvSpPr>
            <a:spLocks noGrp="1"/>
          </p:cNvSpPr>
          <p:nvPr>
            <p:ph type="body" idx="1"/>
          </p:nvPr>
        </p:nvSpPr>
        <p:spPr>
          <a:xfrm>
            <a:off x="200024" y="1271891"/>
            <a:ext cx="3840163" cy="492443"/>
          </a:xfrm>
        </p:spPr>
        <p:txBody>
          <a:bodyPr/>
          <a:lstStyle/>
          <a:p>
            <a:pPr algn="ctr"/>
            <a:r>
              <a:rPr lang="en-US" sz="2000" b="0" u="sng" dirty="0" smtClean="0"/>
              <a:t>Recommendation</a:t>
            </a:r>
            <a:endParaRPr lang="en-US" sz="2000" b="0" u="sng" dirty="0"/>
          </a:p>
        </p:txBody>
      </p:sp>
      <p:sp>
        <p:nvSpPr>
          <p:cNvPr id="4" name="Content Placeholder 3"/>
          <p:cNvSpPr>
            <a:spLocks noGrp="1"/>
          </p:cNvSpPr>
          <p:nvPr>
            <p:ph sz="half" idx="2"/>
          </p:nvPr>
        </p:nvSpPr>
        <p:spPr>
          <a:xfrm>
            <a:off x="207156" y="1608085"/>
            <a:ext cx="3814761" cy="4505849"/>
          </a:xfrm>
        </p:spPr>
        <p:txBody>
          <a:bodyPr/>
          <a:lstStyle/>
          <a:p>
            <a:pPr marL="457200" indent="-457200">
              <a:buFont typeface="+mj-lt"/>
              <a:buAutoNum type="arabicPeriod"/>
            </a:pPr>
            <a:r>
              <a:rPr lang="en-US" sz="1800" b="0" dirty="0" smtClean="0"/>
              <a:t>Revised SRDR </a:t>
            </a:r>
            <a:r>
              <a:rPr lang="en-US" sz="1800" b="0" dirty="0"/>
              <a:t>Development Data Item Description (DID)</a:t>
            </a:r>
          </a:p>
          <a:p>
            <a:pPr marL="457200" indent="-457200">
              <a:buFont typeface="+mj-lt"/>
              <a:buAutoNum type="arabicPeriod"/>
            </a:pPr>
            <a:endParaRPr lang="en-US" sz="400" b="0" dirty="0" smtClean="0"/>
          </a:p>
          <a:p>
            <a:pPr marL="457200" indent="-457200">
              <a:buFont typeface="+mj-lt"/>
              <a:buAutoNum type="arabicPeriod"/>
            </a:pPr>
            <a:endParaRPr lang="en-US" sz="1800" b="0" dirty="0" smtClean="0"/>
          </a:p>
          <a:p>
            <a:pPr marL="457200" indent="-457200">
              <a:buFont typeface="+mj-lt"/>
              <a:buAutoNum type="arabicPeriod"/>
            </a:pPr>
            <a:r>
              <a:rPr lang="en-US" sz="1800" b="0" dirty="0" smtClean="0"/>
              <a:t>New SRDR </a:t>
            </a:r>
            <a:r>
              <a:rPr lang="en-US" sz="1800" b="0" dirty="0"/>
              <a:t>Maintenance Data Item Description (</a:t>
            </a:r>
            <a:r>
              <a:rPr lang="en-US" sz="1800" b="0" dirty="0" smtClean="0"/>
              <a:t>DID)</a:t>
            </a:r>
          </a:p>
          <a:p>
            <a:pPr marL="457200" indent="-457200">
              <a:spcBef>
                <a:spcPts val="200"/>
              </a:spcBef>
              <a:buFont typeface="+mj-lt"/>
              <a:buAutoNum type="arabicPeriod"/>
            </a:pPr>
            <a:endParaRPr lang="en-US" sz="1800" b="0" dirty="0" smtClean="0"/>
          </a:p>
          <a:p>
            <a:pPr marL="457200" indent="-457200">
              <a:buFont typeface="+mj-lt"/>
              <a:buAutoNum type="arabicPeriod"/>
            </a:pPr>
            <a:r>
              <a:rPr lang="en-US" sz="1800" b="0" dirty="0" smtClean="0"/>
              <a:t>Joint Validation </a:t>
            </a:r>
            <a:r>
              <a:rPr lang="en-US" sz="1800" b="0" dirty="0"/>
              <a:t>&amp; Verification </a:t>
            </a:r>
            <a:r>
              <a:rPr lang="en-US" sz="1800" b="0" dirty="0" smtClean="0"/>
              <a:t>(V&amp;V) Guide</a:t>
            </a:r>
            <a:r>
              <a:rPr lang="en-US" sz="1800" b="0" dirty="0"/>
              <a:t>, Team, and </a:t>
            </a:r>
            <a:r>
              <a:rPr lang="en-US" sz="1800" b="0" dirty="0" smtClean="0"/>
              <a:t>Process</a:t>
            </a:r>
          </a:p>
          <a:p>
            <a:pPr marL="457200" indent="-457200">
              <a:buFont typeface="+mj-lt"/>
              <a:buAutoNum type="arabicPeriod"/>
            </a:pPr>
            <a:endParaRPr lang="en-US" sz="1400" b="0" dirty="0" smtClean="0"/>
          </a:p>
          <a:p>
            <a:pPr marL="457200" indent="-457200">
              <a:buFont typeface="+mj-lt"/>
              <a:buAutoNum type="arabicPeriod"/>
            </a:pPr>
            <a:endParaRPr lang="en-US" sz="300" b="0" dirty="0"/>
          </a:p>
          <a:p>
            <a:pPr marL="457200" indent="-457200">
              <a:buFont typeface="+mj-lt"/>
              <a:buAutoNum type="arabicPeriod"/>
            </a:pPr>
            <a:r>
              <a:rPr lang="en-US" sz="1800" b="0" dirty="0"/>
              <a:t>Software Database Initial Design </a:t>
            </a:r>
            <a:r>
              <a:rPr lang="en-US" sz="1800" b="0" dirty="0" smtClean="0"/>
              <a:t>and Implementation </a:t>
            </a:r>
            <a:r>
              <a:rPr lang="en-US" sz="1800" b="0" dirty="0"/>
              <a:t>Process</a:t>
            </a:r>
          </a:p>
          <a:p>
            <a:endParaRPr lang="en-US" sz="1800" b="0" dirty="0"/>
          </a:p>
        </p:txBody>
      </p:sp>
      <p:sp>
        <p:nvSpPr>
          <p:cNvPr id="5" name="Text Placeholder 4"/>
          <p:cNvSpPr>
            <a:spLocks noGrp="1"/>
          </p:cNvSpPr>
          <p:nvPr>
            <p:ph type="body" sz="quarter" idx="3"/>
          </p:nvPr>
        </p:nvSpPr>
        <p:spPr>
          <a:xfrm>
            <a:off x="4673600" y="1287099"/>
            <a:ext cx="4041775" cy="492443"/>
          </a:xfrm>
        </p:spPr>
        <p:txBody>
          <a:bodyPr/>
          <a:lstStyle/>
          <a:p>
            <a:pPr algn="ctr"/>
            <a:r>
              <a:rPr lang="en-US" sz="2000" b="0" u="sng" dirty="0" smtClean="0"/>
              <a:t>Benefit </a:t>
            </a:r>
            <a:endParaRPr lang="en-US" sz="2000" b="0" u="sng" dirty="0"/>
          </a:p>
        </p:txBody>
      </p:sp>
      <p:sp>
        <p:nvSpPr>
          <p:cNvPr id="6" name="Content Placeholder 5"/>
          <p:cNvSpPr>
            <a:spLocks noGrp="1"/>
          </p:cNvSpPr>
          <p:nvPr>
            <p:ph sz="quarter" idx="4"/>
          </p:nvPr>
        </p:nvSpPr>
        <p:spPr>
          <a:xfrm>
            <a:off x="4365501" y="1611250"/>
            <a:ext cx="4672028" cy="4493538"/>
          </a:xfrm>
        </p:spPr>
        <p:txBody>
          <a:bodyPr/>
          <a:lstStyle/>
          <a:p>
            <a:pPr marL="457200" indent="-457200">
              <a:spcBef>
                <a:spcPts val="1200"/>
              </a:spcBef>
              <a:buFont typeface="+mj-lt"/>
              <a:buAutoNum type="arabicPeriod"/>
            </a:pPr>
            <a:r>
              <a:rPr lang="en-US" sz="1800" b="0" dirty="0"/>
              <a:t>Reduces inconsistency, lack of visibility, complexity, and subjectivity in </a:t>
            </a:r>
            <a:r>
              <a:rPr lang="en-US" sz="1800" b="0" dirty="0" smtClean="0"/>
              <a:t>reporting</a:t>
            </a:r>
          </a:p>
          <a:p>
            <a:pPr marL="457200" indent="-457200">
              <a:buFont typeface="+mj-lt"/>
              <a:buAutoNum type="arabicPeriod"/>
            </a:pPr>
            <a:endParaRPr lang="en-US" sz="200" b="0" dirty="0"/>
          </a:p>
          <a:p>
            <a:pPr marL="457200" indent="-457200">
              <a:spcBef>
                <a:spcPts val="800"/>
              </a:spcBef>
              <a:buFont typeface="+mj-lt"/>
              <a:buAutoNum type="arabicPeriod"/>
            </a:pPr>
            <a:r>
              <a:rPr lang="en-US" sz="1800" b="0" dirty="0"/>
              <a:t>Aligned </a:t>
            </a:r>
            <a:r>
              <a:rPr lang="en-US" sz="1800" b="0" dirty="0" smtClean="0"/>
              <a:t>w/ dev. </a:t>
            </a:r>
            <a:r>
              <a:rPr lang="en-US" sz="1800" b="0" dirty="0"/>
              <a:t>but </a:t>
            </a:r>
            <a:r>
              <a:rPr lang="en-US" sz="1800" b="0" dirty="0" smtClean="0"/>
              <a:t>w/ unique </a:t>
            </a:r>
            <a:r>
              <a:rPr lang="en-US" sz="1800" b="0" dirty="0"/>
              <a:t>data/metrics available/desired for maintenance </a:t>
            </a:r>
            <a:r>
              <a:rPr lang="en-US" sz="1800" b="0" dirty="0" smtClean="0"/>
              <a:t>phase</a:t>
            </a:r>
          </a:p>
          <a:p>
            <a:pPr marL="457200" indent="-457200">
              <a:buFont typeface="+mj-lt"/>
              <a:buAutoNum type="arabicPeriod"/>
            </a:pPr>
            <a:endParaRPr lang="en-US" sz="300" b="0" dirty="0"/>
          </a:p>
          <a:p>
            <a:pPr marL="457200" indent="-457200">
              <a:buFont typeface="+mj-lt"/>
              <a:buAutoNum type="arabicPeriod"/>
            </a:pPr>
            <a:r>
              <a:rPr lang="en-US" sz="1800" b="0" dirty="0" smtClean="0"/>
              <a:t>Higher quality, less duplication - ONE </a:t>
            </a:r>
            <a:r>
              <a:rPr lang="en-US" sz="1800" b="0" dirty="0"/>
              <a:t>central vs many </a:t>
            </a:r>
            <a:r>
              <a:rPr lang="en-US" sz="1800" b="0" dirty="0" smtClean="0"/>
              <a:t>distributed; 1 joint team &amp; guide gives early, consistent </a:t>
            </a:r>
            <a:r>
              <a:rPr lang="en-US" sz="1800" b="0" dirty="0"/>
              <a:t>feedback to </a:t>
            </a:r>
            <a:r>
              <a:rPr lang="en-US" sz="1800" b="0" dirty="0" smtClean="0"/>
              <a:t>ktrs</a:t>
            </a:r>
          </a:p>
          <a:p>
            <a:pPr marL="457200" indent="-457200">
              <a:buFont typeface="+mj-lt"/>
              <a:buAutoNum type="arabicPeriod"/>
            </a:pPr>
            <a:endParaRPr lang="en-US" sz="400" b="0" dirty="0" smtClean="0"/>
          </a:p>
          <a:p>
            <a:pPr marL="457200" indent="-457200">
              <a:buFont typeface="+mj-lt"/>
              <a:buAutoNum type="arabicPeriod"/>
            </a:pPr>
            <a:r>
              <a:rPr lang="en-US" sz="1800" b="0" dirty="0" smtClean="0"/>
              <a:t>Avoids duplication, variations -   ONE </a:t>
            </a:r>
            <a:r>
              <a:rPr lang="en-US" sz="1800" b="0" dirty="0"/>
              <a:t>central vs many </a:t>
            </a:r>
            <a:r>
              <a:rPr lang="en-US" sz="1800" b="0" dirty="0" smtClean="0"/>
              <a:t>distributed; Based </a:t>
            </a:r>
            <a:r>
              <a:rPr lang="en-US" sz="1800" b="0" dirty="0"/>
              <a:t>on surveyed best practices and user </a:t>
            </a:r>
            <a:r>
              <a:rPr lang="en-US" sz="1800" b="0" dirty="0" smtClean="0"/>
              <a:t>expectations</a:t>
            </a:r>
            <a:endParaRPr lang="en-US" sz="1800" b="0" dirty="0"/>
          </a:p>
        </p:txBody>
      </p:sp>
      <p:sp>
        <p:nvSpPr>
          <p:cNvPr id="7" name="Right Arrow 6"/>
          <p:cNvSpPr/>
          <p:nvPr/>
        </p:nvSpPr>
        <p:spPr bwMode="auto">
          <a:xfrm>
            <a:off x="3988028" y="1736677"/>
            <a:ext cx="300038" cy="2571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smtClean="0">
              <a:solidFill>
                <a:srgbClr val="000000"/>
              </a:solidFill>
              <a:latin typeface="Times" pitchFamily="18" charset="0"/>
            </a:endParaRPr>
          </a:p>
        </p:txBody>
      </p:sp>
      <p:sp>
        <p:nvSpPr>
          <p:cNvPr id="8" name="Right Arrow 7"/>
          <p:cNvSpPr/>
          <p:nvPr/>
        </p:nvSpPr>
        <p:spPr bwMode="auto">
          <a:xfrm>
            <a:off x="3988028" y="2691150"/>
            <a:ext cx="300038" cy="2571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smtClean="0">
              <a:solidFill>
                <a:srgbClr val="000000"/>
              </a:solidFill>
              <a:latin typeface="Times" pitchFamily="18" charset="0"/>
            </a:endParaRPr>
          </a:p>
        </p:txBody>
      </p:sp>
      <p:sp>
        <p:nvSpPr>
          <p:cNvPr id="9" name="Right Arrow 8"/>
          <p:cNvSpPr/>
          <p:nvPr/>
        </p:nvSpPr>
        <p:spPr bwMode="auto">
          <a:xfrm>
            <a:off x="3988028" y="4848526"/>
            <a:ext cx="300038" cy="2571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smtClean="0">
              <a:solidFill>
                <a:srgbClr val="000000"/>
              </a:solidFill>
              <a:latin typeface="Times" pitchFamily="18" charset="0"/>
            </a:endParaRPr>
          </a:p>
        </p:txBody>
      </p:sp>
      <p:sp>
        <p:nvSpPr>
          <p:cNvPr id="10" name="Right Arrow 9"/>
          <p:cNvSpPr/>
          <p:nvPr/>
        </p:nvSpPr>
        <p:spPr bwMode="auto">
          <a:xfrm>
            <a:off x="3988028" y="3620403"/>
            <a:ext cx="300038" cy="25717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smtClean="0">
              <a:solidFill>
                <a:srgbClr val="000000"/>
              </a:solidFill>
              <a:latin typeface="Times" pitchFamily="18" charset="0"/>
            </a:endParaRPr>
          </a:p>
        </p:txBody>
      </p:sp>
      <p:sp>
        <p:nvSpPr>
          <p:cNvPr id="11" name="Slide Number Placeholder 3"/>
          <p:cNvSpPr>
            <a:spLocks noGrp="1"/>
          </p:cNvSpPr>
          <p:nvPr>
            <p:ph type="sldNum" sz="quarter" idx="4"/>
          </p:nvPr>
        </p:nvSpPr>
        <p:spPr>
          <a:xfrm>
            <a:off x="8582025" y="6519446"/>
            <a:ext cx="561975" cy="323165"/>
          </a:xfrm>
          <a:prstGeom prst="rect">
            <a:avLst/>
          </a:prstGeom>
        </p:spPr>
        <p:txBody>
          <a:bodyPr/>
          <a:lstStyle/>
          <a:p>
            <a:pPr marL="0" indent="0" algn="r">
              <a:buFontTx/>
              <a:buNone/>
            </a:pPr>
            <a:fld id="{BA91A871-8662-4548-B6F7-C30BBD5016D5}" type="slidenum">
              <a:rPr lang="en-US" sz="900" b="0" smtClean="0">
                <a:solidFill>
                  <a:srgbClr val="000000"/>
                </a:solidFill>
              </a:rPr>
              <a:pPr marL="0" indent="0" algn="r">
                <a:buFontTx/>
                <a:buNone/>
              </a:pPr>
              <a:t>20</a:t>
            </a:fld>
            <a:endParaRPr lang="en-US" sz="900" b="0" dirty="0">
              <a:solidFill>
                <a:srgbClr val="000000"/>
              </a:solidFill>
            </a:endParaRPr>
          </a:p>
        </p:txBody>
      </p:sp>
      <p:sp>
        <p:nvSpPr>
          <p:cNvPr id="12" name="TextBox 11"/>
          <p:cNvSpPr txBox="1"/>
          <p:nvPr/>
        </p:nvSpPr>
        <p:spPr>
          <a:xfrm>
            <a:off x="387350" y="5955770"/>
            <a:ext cx="8369300" cy="430887"/>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defPPr>
              <a:defRPr lang="en-US"/>
            </a:defPPr>
            <a:lvl1pPr>
              <a:defRPr sz="1100">
                <a:solidFill>
                  <a:schemeClr val="bg1"/>
                </a:solidFill>
              </a:defRPr>
            </a:lvl1pPr>
            <a:lvl2pPr marL="400050" lvl="1" algn="ctr">
              <a:defRPr sz="2000">
                <a:solidFill>
                  <a:srgbClr val="FFFFFF"/>
                </a:solidFill>
                <a:latin typeface="Arial"/>
              </a:defRPr>
            </a:lvl2pPr>
          </a:lstStyle>
          <a:p>
            <a:r>
              <a:rPr lang="en-US" dirty="0"/>
              <a:t>Question: </a:t>
            </a:r>
            <a:r>
              <a:rPr lang="en-US" dirty="0" smtClean="0"/>
              <a:t>How </a:t>
            </a:r>
            <a:r>
              <a:rPr lang="en-US" dirty="0"/>
              <a:t>was the SURF team created and </a:t>
            </a:r>
            <a:r>
              <a:rPr lang="en-US" dirty="0" smtClean="0"/>
              <a:t>is </a:t>
            </a:r>
            <a:r>
              <a:rPr lang="en-US" dirty="0"/>
              <a:t>it linked to the SRDRWG?</a:t>
            </a:r>
          </a:p>
          <a:p>
            <a:r>
              <a:rPr lang="en-US" dirty="0"/>
              <a:t>Answer: </a:t>
            </a:r>
            <a:r>
              <a:rPr lang="en-US" dirty="0" smtClean="0"/>
              <a:t>Yes. The </a:t>
            </a:r>
            <a:r>
              <a:rPr lang="en-US" dirty="0"/>
              <a:t>SRDR Unified Review Function (SURF) team was organized as part of the larger, SRDRWG </a:t>
            </a:r>
            <a:r>
              <a:rPr lang="en-US" dirty="0" smtClean="0"/>
              <a:t>initiative during 2015</a:t>
            </a:r>
            <a:endParaRPr lang="en-US" dirty="0"/>
          </a:p>
        </p:txBody>
      </p:sp>
      <p:cxnSp>
        <p:nvCxnSpPr>
          <p:cNvPr id="14" name="Straight Connector 13"/>
          <p:cNvCxnSpPr/>
          <p:nvPr/>
        </p:nvCxnSpPr>
        <p:spPr bwMode="auto">
          <a:xfrm flipH="1" flipV="1">
            <a:off x="67992" y="6157145"/>
            <a:ext cx="234950" cy="1"/>
          </a:xfrm>
          <a:prstGeom prst="line">
            <a:avLst/>
          </a:prstGeom>
          <a:solidFill>
            <a:schemeClr val="accent1"/>
          </a:solidFill>
          <a:ln w="28575" cap="flat" cmpd="sng" algn="ctr">
            <a:solidFill>
              <a:schemeClr val="accent2">
                <a:lumMod val="75000"/>
              </a:schemeClr>
            </a:solidFill>
            <a:prstDash val="dash"/>
            <a:round/>
            <a:headEnd type="none" w="med" len="med"/>
            <a:tailEnd type="none" w="med" len="med"/>
          </a:ln>
          <a:effectLst/>
        </p:spPr>
      </p:cxnSp>
      <p:cxnSp>
        <p:nvCxnSpPr>
          <p:cNvPr id="15" name="Straight Connector 14"/>
          <p:cNvCxnSpPr/>
          <p:nvPr/>
        </p:nvCxnSpPr>
        <p:spPr bwMode="auto">
          <a:xfrm>
            <a:off x="67992" y="3725592"/>
            <a:ext cx="0" cy="2446036"/>
          </a:xfrm>
          <a:prstGeom prst="line">
            <a:avLst/>
          </a:prstGeom>
          <a:solidFill>
            <a:schemeClr val="accent1"/>
          </a:solidFill>
          <a:ln w="28575" cap="flat" cmpd="sng" algn="ctr">
            <a:solidFill>
              <a:schemeClr val="accent2">
                <a:lumMod val="75000"/>
              </a:schemeClr>
            </a:solidFill>
            <a:prstDash val="dash"/>
            <a:round/>
            <a:headEnd type="none" w="med" len="med"/>
            <a:tailEnd type="none" w="med" len="med"/>
          </a:ln>
          <a:effectLst/>
        </p:spPr>
      </p:cxnSp>
      <p:cxnSp>
        <p:nvCxnSpPr>
          <p:cNvPr id="17" name="Straight Connector 16"/>
          <p:cNvCxnSpPr/>
          <p:nvPr/>
        </p:nvCxnSpPr>
        <p:spPr bwMode="auto">
          <a:xfrm flipH="1" flipV="1">
            <a:off x="52752" y="3727939"/>
            <a:ext cx="91440" cy="1"/>
          </a:xfrm>
          <a:prstGeom prst="line">
            <a:avLst/>
          </a:prstGeom>
          <a:solidFill>
            <a:schemeClr val="accent1"/>
          </a:solidFill>
          <a:ln w="28575" cap="flat" cmpd="sng" algn="ctr">
            <a:solidFill>
              <a:schemeClr val="accent2">
                <a:lumMod val="75000"/>
              </a:schemeClr>
            </a:solidFill>
            <a:prstDash val="dash"/>
            <a:round/>
            <a:headEnd type="none" w="med" len="med"/>
            <a:tailEnd type="none" w="med" len="med"/>
          </a:ln>
          <a:effectLst/>
        </p:spPr>
      </p:cxnSp>
      <p:sp>
        <p:nvSpPr>
          <p:cNvPr id="18" name="Oval 17"/>
          <p:cNvSpPr/>
          <p:nvPr/>
        </p:nvSpPr>
        <p:spPr bwMode="auto">
          <a:xfrm>
            <a:off x="144192" y="3553264"/>
            <a:ext cx="465408" cy="418197"/>
          </a:xfrm>
          <a:prstGeom prst="ellipse">
            <a:avLst/>
          </a:prstGeom>
          <a:solidFill>
            <a:schemeClr val="accent1">
              <a:alpha val="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smtClean="0">
              <a:ln>
                <a:noFill/>
              </a:ln>
              <a:solidFill>
                <a:schemeClr val="tx1"/>
              </a:solidFill>
              <a:effectLst/>
              <a:latin typeface="Times" pitchFamily="18" charset="0"/>
            </a:endParaRPr>
          </a:p>
        </p:txBody>
      </p:sp>
    </p:spTree>
    <p:extLst>
      <p:ext uri="{BB962C8B-B14F-4D97-AF65-F5344CB8AC3E}">
        <p14:creationId xmlns:p14="http://schemas.microsoft.com/office/powerpoint/2010/main" val="40819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21</a:t>
            </a:fld>
            <a:endParaRPr lang="en-US">
              <a:solidFill>
                <a:srgbClr val="808080"/>
              </a:solidFill>
            </a:endParaRPr>
          </a:p>
        </p:txBody>
      </p:sp>
      <p:sp>
        <p:nvSpPr>
          <p:cNvPr id="6" name="Title 1"/>
          <p:cNvSpPr txBox="1">
            <a:spLocks/>
          </p:cNvSpPr>
          <p:nvPr/>
        </p:nvSpPr>
        <p:spPr bwMode="gray">
          <a:xfrm>
            <a:off x="552450" y="228600"/>
            <a:ext cx="8210550" cy="9080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ctr" rtl="0" eaLnBrk="0" fontAlgn="base" hangingPunct="0">
              <a:spcBef>
                <a:spcPct val="0"/>
              </a:spcBef>
              <a:spcAft>
                <a:spcPct val="0"/>
              </a:spcAft>
              <a:defRPr sz="3200" b="1">
                <a:solidFill>
                  <a:srgbClr val="000066"/>
                </a:solidFill>
                <a:latin typeface="+mj-lt"/>
                <a:ea typeface="+mj-ea"/>
                <a:cs typeface="+mj-cs"/>
              </a:defRPr>
            </a:lvl1pPr>
            <a:lvl2pPr algn="ctr" rtl="0" eaLnBrk="0" fontAlgn="base" hangingPunct="0">
              <a:spcBef>
                <a:spcPct val="0"/>
              </a:spcBef>
              <a:spcAft>
                <a:spcPct val="0"/>
              </a:spcAft>
              <a:defRPr sz="3200" b="1">
                <a:solidFill>
                  <a:srgbClr val="000066"/>
                </a:solidFill>
                <a:latin typeface="Helvetica" pitchFamily="34" charset="0"/>
              </a:defRPr>
            </a:lvl2pPr>
            <a:lvl3pPr algn="ctr" rtl="0" eaLnBrk="0" fontAlgn="base" hangingPunct="0">
              <a:spcBef>
                <a:spcPct val="0"/>
              </a:spcBef>
              <a:spcAft>
                <a:spcPct val="0"/>
              </a:spcAft>
              <a:defRPr sz="3200" b="1">
                <a:solidFill>
                  <a:srgbClr val="000066"/>
                </a:solidFill>
                <a:latin typeface="Helvetica" pitchFamily="34" charset="0"/>
              </a:defRPr>
            </a:lvl3pPr>
            <a:lvl4pPr algn="ctr" rtl="0" eaLnBrk="0" fontAlgn="base" hangingPunct="0">
              <a:spcBef>
                <a:spcPct val="0"/>
              </a:spcBef>
              <a:spcAft>
                <a:spcPct val="0"/>
              </a:spcAft>
              <a:defRPr sz="3200" b="1">
                <a:solidFill>
                  <a:srgbClr val="000066"/>
                </a:solidFill>
                <a:latin typeface="Helvetica" pitchFamily="34" charset="0"/>
              </a:defRPr>
            </a:lvl4pPr>
            <a:lvl5pPr algn="ctr" rtl="0" eaLnBrk="0" fontAlgn="base" hangingPunct="0">
              <a:spcBef>
                <a:spcPct val="0"/>
              </a:spcBef>
              <a:spcAft>
                <a:spcPct val="0"/>
              </a:spcAft>
              <a:defRPr sz="3200" b="1">
                <a:solidFill>
                  <a:srgbClr val="000066"/>
                </a:solidFill>
                <a:latin typeface="Helvetica" pitchFamily="34" charset="0"/>
              </a:defRPr>
            </a:lvl5pPr>
            <a:lvl6pPr marL="457200" algn="ctr" rtl="0" fontAlgn="base">
              <a:spcBef>
                <a:spcPct val="0"/>
              </a:spcBef>
              <a:spcAft>
                <a:spcPct val="0"/>
              </a:spcAft>
              <a:defRPr sz="3200" b="1">
                <a:solidFill>
                  <a:srgbClr val="000066"/>
                </a:solidFill>
                <a:latin typeface="Helvetica" pitchFamily="34" charset="0"/>
              </a:defRPr>
            </a:lvl6pPr>
            <a:lvl7pPr marL="914400" algn="ctr" rtl="0" fontAlgn="base">
              <a:spcBef>
                <a:spcPct val="0"/>
              </a:spcBef>
              <a:spcAft>
                <a:spcPct val="0"/>
              </a:spcAft>
              <a:defRPr sz="3200" b="1">
                <a:solidFill>
                  <a:srgbClr val="000066"/>
                </a:solidFill>
                <a:latin typeface="Helvetica" pitchFamily="34" charset="0"/>
              </a:defRPr>
            </a:lvl7pPr>
            <a:lvl8pPr marL="1371600" algn="ctr" rtl="0" fontAlgn="base">
              <a:spcBef>
                <a:spcPct val="0"/>
              </a:spcBef>
              <a:spcAft>
                <a:spcPct val="0"/>
              </a:spcAft>
              <a:defRPr sz="3200" b="1">
                <a:solidFill>
                  <a:srgbClr val="000066"/>
                </a:solidFill>
                <a:latin typeface="Helvetica" pitchFamily="34" charset="0"/>
              </a:defRPr>
            </a:lvl8pPr>
            <a:lvl9pPr marL="1828800" algn="ctr" rtl="0" fontAlgn="base">
              <a:spcBef>
                <a:spcPct val="0"/>
              </a:spcBef>
              <a:spcAft>
                <a:spcPct val="0"/>
              </a:spcAft>
              <a:defRPr sz="3200" b="1">
                <a:solidFill>
                  <a:srgbClr val="000066"/>
                </a:solidFill>
                <a:latin typeface="Helvetica"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0" cap="none" spc="0" normalizeH="0" baseline="0" noProof="0" dirty="0" smtClean="0">
                <a:ln>
                  <a:noFill/>
                </a:ln>
                <a:solidFill>
                  <a:srgbClr val="000066"/>
                </a:solidFill>
                <a:effectLst>
                  <a:outerShdw blurRad="50800" dist="38100" dir="8100000" algn="tr" rotWithShape="0">
                    <a:prstClr val="black">
                      <a:alpha val="40000"/>
                    </a:prstClr>
                  </a:outerShdw>
                </a:effectLst>
                <a:uLnTx/>
                <a:uFillTx/>
                <a:latin typeface="Helvetica"/>
                <a:ea typeface="+mj-ea"/>
                <a:cs typeface="+mj-cs"/>
              </a:rPr>
              <a:t>SURF Need Statement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000066"/>
                </a:solidFill>
                <a:effectLst>
                  <a:outerShdw blurRad="50800" dist="38100" dir="8100000" algn="tr" rotWithShape="0">
                    <a:prstClr val="black">
                      <a:alpha val="40000"/>
                    </a:prstClr>
                  </a:outerShdw>
                </a:effectLst>
                <a:uLnTx/>
                <a:uFillTx/>
                <a:latin typeface="Helvetica"/>
                <a:ea typeface="+mj-ea"/>
                <a:cs typeface="+mj-cs"/>
              </a:rPr>
              <a:t>Why do</a:t>
            </a:r>
            <a:r>
              <a:rPr kumimoji="0" lang="en-US" sz="2000" b="1" i="1" u="none" strike="noStrike" kern="0" cap="none" spc="0" normalizeH="0" noProof="0" dirty="0" smtClean="0">
                <a:ln>
                  <a:noFill/>
                </a:ln>
                <a:solidFill>
                  <a:srgbClr val="000066"/>
                </a:solidFill>
                <a:effectLst>
                  <a:outerShdw blurRad="50800" dist="38100" dir="8100000" algn="tr" rotWithShape="0">
                    <a:prstClr val="black">
                      <a:alpha val="40000"/>
                    </a:prstClr>
                  </a:outerShdw>
                </a:effectLst>
                <a:uLnTx/>
                <a:uFillTx/>
                <a:latin typeface="Helvetica"/>
                <a:ea typeface="+mj-ea"/>
                <a:cs typeface="+mj-cs"/>
              </a:rPr>
              <a:t> these reports need to be reviewed?</a:t>
            </a:r>
            <a:endParaRPr kumimoji="0" lang="en-US" sz="2000" b="1" i="1" u="none" strike="noStrike" kern="0" cap="none" spc="0" normalizeH="0" baseline="0" noProof="0" dirty="0">
              <a:ln>
                <a:noFill/>
              </a:ln>
              <a:solidFill>
                <a:srgbClr val="000066"/>
              </a:solidFill>
              <a:effectLst>
                <a:outerShdw blurRad="50800" dist="38100" dir="8100000" algn="tr" rotWithShape="0">
                  <a:prstClr val="black">
                    <a:alpha val="40000"/>
                  </a:prstClr>
                </a:outerShdw>
              </a:effectLst>
              <a:uLnTx/>
              <a:uFillTx/>
              <a:latin typeface="Helvetica"/>
              <a:ea typeface="+mj-ea"/>
              <a:cs typeface="+mj-cs"/>
            </a:endParaRPr>
          </a:p>
        </p:txBody>
      </p:sp>
      <p:sp>
        <p:nvSpPr>
          <p:cNvPr id="8" name="Content Placeholder 2"/>
          <p:cNvSpPr txBox="1">
            <a:spLocks/>
          </p:cNvSpPr>
          <p:nvPr/>
        </p:nvSpPr>
        <p:spPr bwMode="gray">
          <a:xfrm>
            <a:off x="381000" y="1303477"/>
            <a:ext cx="8490001" cy="3308598"/>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lvl="0">
              <a:spcAft>
                <a:spcPts val="600"/>
              </a:spcAft>
              <a:defRPr/>
            </a:pPr>
            <a:r>
              <a:rPr lang="en-US" sz="1800" kern="0" dirty="0" smtClean="0">
                <a:solidFill>
                  <a:srgbClr val="000000"/>
                </a:solidFill>
                <a:latin typeface="Arial"/>
                <a:cs typeface="Arial"/>
              </a:rPr>
              <a:t>Reduces inaccurate use of historical software data</a:t>
            </a:r>
          </a:p>
          <a:p>
            <a:pPr lvl="1">
              <a:spcBef>
                <a:spcPts val="0"/>
              </a:spcBef>
              <a:spcAft>
                <a:spcPts val="600"/>
              </a:spcAft>
              <a:defRPr/>
            </a:pPr>
            <a:r>
              <a:rPr lang="en-US" sz="1400" b="0" dirty="0" smtClean="0"/>
              <a:t>Aligns </a:t>
            </a:r>
            <a:r>
              <a:rPr lang="en-US" sz="1400" b="0" dirty="0"/>
              <a:t>with </a:t>
            </a:r>
            <a:r>
              <a:rPr lang="en-US" sz="1400" b="0" dirty="0" smtClean="0"/>
              <a:t>OSD </a:t>
            </a:r>
            <a:r>
              <a:rPr lang="en-US" sz="1400" b="0" dirty="0"/>
              <a:t>CAPE initiative(s) to improve data </a:t>
            </a:r>
            <a:r>
              <a:rPr lang="en-US" sz="1400" b="0" dirty="0" smtClean="0"/>
              <a:t>quality</a:t>
            </a:r>
            <a:endParaRPr lang="en-US" sz="1400" kern="0" dirty="0" smtClean="0">
              <a:solidFill>
                <a:srgbClr val="000000"/>
              </a:solidFill>
              <a:latin typeface="Arial"/>
              <a:cs typeface="Arial"/>
            </a:endParaRPr>
          </a:p>
          <a:p>
            <a:pPr lvl="0">
              <a:spcAft>
                <a:spcPts val="600"/>
              </a:spcAft>
              <a:defRPr/>
            </a:pPr>
            <a:r>
              <a:rPr lang="en-US" sz="1800" kern="0" dirty="0" smtClean="0">
                <a:solidFill>
                  <a:srgbClr val="000000"/>
                </a:solidFill>
                <a:latin typeface="Arial"/>
                <a:cs typeface="Arial"/>
              </a:rPr>
              <a:t>Helps correct quality concerns prior to final SRDR acceptance</a:t>
            </a:r>
            <a:endParaRPr lang="en-US" sz="1400" b="0" dirty="0" smtClean="0"/>
          </a:p>
          <a:p>
            <a:pPr>
              <a:spcAft>
                <a:spcPts val="1200"/>
              </a:spcAft>
              <a:defRPr/>
            </a:pPr>
            <a:r>
              <a:rPr lang="en-US" sz="1800" kern="0" dirty="0" smtClean="0">
                <a:solidFill>
                  <a:srgbClr val="000000"/>
                </a:solidFill>
                <a:latin typeface="Arial"/>
                <a:cs typeface="Arial"/>
              </a:rPr>
              <a:t>Allows a central group of software V&amp;V SMEs to tag SRDR data </a:t>
            </a:r>
            <a:endParaRPr lang="en-US" sz="1400" b="0" dirty="0" smtClean="0"/>
          </a:p>
          <a:p>
            <a:pPr lvl="0">
              <a:spcAft>
                <a:spcPts val="1200"/>
              </a:spcAft>
              <a:defRPr/>
            </a:pPr>
            <a:r>
              <a:rPr kumimoji="0" lang="en-US" sz="1800" b="1" i="0" u="none" strike="noStrike" kern="0" cap="none" spc="0" normalizeH="0" noProof="0" dirty="0" smtClean="0">
                <a:ln>
                  <a:noFill/>
                </a:ln>
                <a:solidFill>
                  <a:srgbClr val="000000"/>
                </a:solidFill>
                <a:effectLst/>
                <a:uLnTx/>
                <a:uFillTx/>
                <a:latin typeface="Arial"/>
                <a:cs typeface="Arial"/>
              </a:rPr>
              <a:t>SRDR submissions are used by all DoD cost agencies when developing or assessing cost estimates</a:t>
            </a:r>
          </a:p>
          <a:p>
            <a:pPr lvl="0">
              <a:spcAft>
                <a:spcPts val="1200"/>
              </a:spcAft>
              <a:defRPr/>
            </a:pPr>
            <a:r>
              <a:rPr lang="en-US" sz="1800" kern="0" dirty="0">
                <a:solidFill>
                  <a:srgbClr val="000000"/>
                </a:solidFill>
                <a:cs typeface="Arial"/>
              </a:rPr>
              <a:t>Quality data underpins quality cost and schedule estimates</a:t>
            </a:r>
          </a:p>
          <a:p>
            <a:pPr lvl="0">
              <a:spcAft>
                <a:spcPts val="1200"/>
              </a:spcAft>
              <a:defRPr/>
            </a:pPr>
            <a:endParaRPr lang="en-US" sz="1800" kern="0" dirty="0" smtClean="0">
              <a:solidFill>
                <a:srgbClr val="000000"/>
              </a:solidFill>
              <a:latin typeface="Arial"/>
              <a:cs typeface="Arial"/>
            </a:endParaRPr>
          </a:p>
        </p:txBody>
      </p:sp>
      <p:sp>
        <p:nvSpPr>
          <p:cNvPr id="7" name="TextBox 6"/>
          <p:cNvSpPr txBox="1"/>
          <p:nvPr/>
        </p:nvSpPr>
        <p:spPr>
          <a:xfrm>
            <a:off x="76200" y="5771864"/>
            <a:ext cx="8991599" cy="738664"/>
          </a:xfrm>
          <a:prstGeom prst="rect">
            <a:avLst/>
          </a:prstGeom>
          <a:solidFill>
            <a:srgbClr val="010141"/>
          </a:solidFill>
          <a:ln w="25400">
            <a:solidFill>
              <a:srgbClr val="002060"/>
            </a:solidFill>
          </a:ln>
          <a:scene3d>
            <a:camera prst="orthographicFront"/>
            <a:lightRig rig="threePt" dir="t"/>
          </a:scene3d>
          <a:sp3d>
            <a:bevelT/>
          </a:sp3d>
        </p:spPr>
        <p:txBody>
          <a:bodyPr wrap="square" rtlCol="0">
            <a:spAutoFit/>
          </a:bodyPr>
          <a:lstStyle>
            <a:defPPr>
              <a:defRPr lang="en-US"/>
            </a:defPPr>
            <a:lvl2pPr marL="400050" lvl="1" eaLnBrk="1" hangingPunct="1">
              <a:defRPr sz="2800" b="0">
                <a:solidFill>
                  <a:srgbClr val="FFFFFF"/>
                </a:solidFill>
                <a:latin typeface="Times" pitchFamily="18" charset="0"/>
                <a:cs typeface="Arial" charset="0"/>
              </a:defRPr>
            </a:lvl2pPr>
          </a:lstStyle>
          <a:p>
            <a:pPr lvl="1" algn="ctr"/>
            <a:r>
              <a:rPr lang="en-US" sz="1400" dirty="0" smtClean="0">
                <a:latin typeface="Arial" panose="020B0604020202020204" pitchFamily="34" charset="0"/>
                <a:cs typeface="Arial" panose="020B0604020202020204" pitchFamily="34" charset="0"/>
              </a:rPr>
              <a:t>BBP Principle </a:t>
            </a:r>
            <a:r>
              <a:rPr lang="en-US" sz="1400" dirty="0">
                <a:latin typeface="Arial" panose="020B0604020202020204" pitchFamily="34" charset="0"/>
                <a:cs typeface="Arial" panose="020B0604020202020204" pitchFamily="34" charset="0"/>
              </a:rPr>
              <a:t>2: </a:t>
            </a:r>
            <a:r>
              <a:rPr lang="en-US" sz="1400" u="sng" dirty="0">
                <a:latin typeface="Arial" panose="020B0604020202020204" pitchFamily="34" charset="0"/>
                <a:cs typeface="Arial" panose="020B0604020202020204" pitchFamily="34" charset="0"/>
              </a:rPr>
              <a:t>Data should drive policy.</a:t>
            </a:r>
            <a:r>
              <a:rPr lang="en-US" sz="1400" dirty="0">
                <a:latin typeface="Arial" panose="020B0604020202020204" pitchFamily="34" charset="0"/>
                <a:cs typeface="Arial" panose="020B0604020202020204" pitchFamily="34" charset="0"/>
              </a:rPr>
              <a:t> Outside my door a sign is posted that reads, "In God We Trust; All Others Must Bring Data." The quote is attributed to W. Edwards </a:t>
            </a:r>
            <a:r>
              <a:rPr lang="en-US" sz="1400" dirty="0" smtClean="0">
                <a:latin typeface="Arial" panose="020B0604020202020204" pitchFamily="34" charset="0"/>
                <a:cs typeface="Arial" panose="020B0604020202020204" pitchFamily="34" charset="0"/>
              </a:rPr>
              <a:t>Deming</a:t>
            </a:r>
          </a:p>
          <a:p>
            <a:pPr lvl="1" algn="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en-US" sz="1050" dirty="0" smtClean="0">
                <a:latin typeface="Arial" panose="020B0604020202020204" pitchFamily="34" charset="0"/>
                <a:cs typeface="Arial" panose="020B0604020202020204" pitchFamily="34" charset="0"/>
              </a:rPr>
              <a:t>- Mr. Frank Kendall, AT&amp;L Magazine Article, January-February 2016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46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08" y="298450"/>
            <a:ext cx="7726363" cy="860425"/>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pPr algn="ctr" eaLnBrk="0" hangingPunct="0"/>
            <a:r>
              <a:rPr lang="en-US" sz="3200" dirty="0" smtClean="0">
                <a:solidFill>
                  <a:srgbClr val="000066"/>
                </a:solidFill>
                <a:effectLst>
                  <a:outerShdw blurRad="50800" dist="38100" dir="8100000" algn="tr" rotWithShape="0">
                    <a:prstClr val="black">
                      <a:alpha val="40000"/>
                    </a:prstClr>
                  </a:outerShdw>
                </a:effectLst>
              </a:rPr>
              <a:t>SRDR Database Location</a:t>
            </a:r>
            <a:br>
              <a:rPr lang="en-US" sz="3200" dirty="0" smtClean="0">
                <a:solidFill>
                  <a:srgbClr val="000066"/>
                </a:solidFill>
                <a:effectLst>
                  <a:outerShdw blurRad="50800" dist="38100" dir="8100000" algn="tr" rotWithShape="0">
                    <a:prstClr val="black">
                      <a:alpha val="40000"/>
                    </a:prstClr>
                  </a:outerShdw>
                </a:effectLst>
              </a:rPr>
            </a:br>
            <a:r>
              <a:rPr lang="en-US" sz="2000" dirty="0" smtClean="0">
                <a:solidFill>
                  <a:srgbClr val="000066"/>
                </a:solidFill>
                <a:effectLst>
                  <a:outerShdw blurRad="50800" dist="38100" dir="8100000" algn="tr" rotWithShape="0">
                    <a:prstClr val="black">
                      <a:alpha val="40000"/>
                    </a:prstClr>
                  </a:outerShdw>
                </a:effectLst>
              </a:rPr>
              <a:t>Where Does SRDR Go After SURF Review?</a:t>
            </a:r>
            <a:endParaRPr lang="en-US" sz="2000" dirty="0">
              <a:solidFill>
                <a:srgbClr val="000066"/>
              </a:solidFill>
              <a:effectLst>
                <a:outerShdw blurRad="50800" dist="38100" dir="8100000" algn="tr" rotWithShape="0">
                  <a:prstClr val="black">
                    <a:alpha val="40000"/>
                  </a:prstClr>
                </a:outerShdw>
              </a:effectLst>
            </a:endParaRPr>
          </a:p>
        </p:txBody>
      </p:sp>
      <p:sp>
        <p:nvSpPr>
          <p:cNvPr id="1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A589B058-016D-4A18-8606-4BA37FBF9C60}" type="slidenum">
              <a:rPr lang="en-US" smtClean="0"/>
              <a:pPr>
                <a:defRPr/>
              </a:pPr>
              <a:t>22</a:t>
            </a:fld>
            <a:endParaRPr lang="en-US" dirty="0">
              <a:solidFill>
                <a:srgbClr val="808080"/>
              </a:solidFill>
            </a:endParaRPr>
          </a:p>
        </p:txBody>
      </p:sp>
      <p:sp>
        <p:nvSpPr>
          <p:cNvPr id="16" name="Content Placeholder 2"/>
          <p:cNvSpPr txBox="1">
            <a:spLocks/>
          </p:cNvSpPr>
          <p:nvPr/>
        </p:nvSpPr>
        <p:spPr bwMode="gray">
          <a:xfrm>
            <a:off x="152400" y="1294924"/>
            <a:ext cx="2895600" cy="4339650"/>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177800" lvl="1" indent="-177800">
              <a:buFontTx/>
              <a:buChar char="•"/>
            </a:pPr>
            <a:r>
              <a:rPr lang="en-US" sz="1400" b="0" kern="0" dirty="0" smtClean="0">
                <a:solidFill>
                  <a:srgbClr val="000000"/>
                </a:solidFill>
              </a:rPr>
              <a:t>Login to CADE</a:t>
            </a:r>
          </a:p>
          <a:p>
            <a:pPr marL="571500" lvl="2" indent="-171450">
              <a:buFont typeface="Arial" panose="020B0604020202020204" pitchFamily="34" charset="0"/>
              <a:buChar char="−"/>
            </a:pPr>
            <a:r>
              <a:rPr lang="en-US" sz="1200" b="0" kern="0" dirty="0">
                <a:solidFill>
                  <a:srgbClr val="000000"/>
                </a:solidFill>
                <a:hlinkClick r:id="rId4"/>
              </a:rPr>
              <a:t>http://cade.osd.mil</a:t>
            </a:r>
            <a:r>
              <a:rPr lang="en-US" sz="1200" b="0" kern="0" dirty="0" smtClean="0">
                <a:solidFill>
                  <a:srgbClr val="000000"/>
                </a:solidFill>
                <a:hlinkClick r:id="rId4"/>
              </a:rPr>
              <a:t>/</a:t>
            </a:r>
            <a:endParaRPr lang="en-US" sz="1200" b="0" kern="0" dirty="0" smtClean="0">
              <a:solidFill>
                <a:srgbClr val="000000"/>
              </a:solidFill>
            </a:endParaRPr>
          </a:p>
          <a:p>
            <a:pPr marL="577850" lvl="2" indent="-177800"/>
            <a:endParaRPr lang="en-US" sz="1200" b="0" kern="0" dirty="0">
              <a:solidFill>
                <a:srgbClr val="000000"/>
              </a:solidFill>
            </a:endParaRPr>
          </a:p>
          <a:p>
            <a:pPr marL="177800" lvl="1" indent="-177800">
              <a:buFontTx/>
              <a:buChar char="•"/>
            </a:pPr>
            <a:r>
              <a:rPr lang="en-US" sz="1400" b="0" kern="0" dirty="0" smtClean="0">
                <a:solidFill>
                  <a:srgbClr val="000000"/>
                </a:solidFill>
              </a:rPr>
              <a:t>Navigate to DACIMs</a:t>
            </a:r>
          </a:p>
          <a:p>
            <a:pPr marL="177800" lvl="1" indent="-177800">
              <a:buFontTx/>
              <a:buChar char="•"/>
            </a:pPr>
            <a:endParaRPr lang="en-US" sz="1400" b="0" kern="0" dirty="0">
              <a:solidFill>
                <a:srgbClr val="000000"/>
              </a:solidFill>
            </a:endParaRPr>
          </a:p>
          <a:p>
            <a:pPr marL="177800" lvl="1" indent="-177800">
              <a:buFontTx/>
              <a:buChar char="•"/>
            </a:pPr>
            <a:r>
              <a:rPr lang="en-US" sz="1400" b="0" kern="0" dirty="0" smtClean="0">
                <a:solidFill>
                  <a:srgbClr val="000000"/>
                </a:solidFill>
              </a:rPr>
              <a:t>Select “SRDR Data Library” from folder tree on left side of screen</a:t>
            </a:r>
          </a:p>
          <a:p>
            <a:pPr marL="177800" lvl="1" indent="-177800">
              <a:buFontTx/>
              <a:buChar char="•"/>
            </a:pPr>
            <a:endParaRPr lang="en-US" sz="1400" b="0" kern="0" dirty="0">
              <a:solidFill>
                <a:srgbClr val="000000"/>
              </a:solidFill>
            </a:endParaRPr>
          </a:p>
          <a:p>
            <a:pPr marL="177800" lvl="1" indent="-177800">
              <a:buFontTx/>
              <a:buChar char="•"/>
            </a:pPr>
            <a:r>
              <a:rPr lang="en-US" sz="1400" b="0" kern="0" dirty="0" smtClean="0">
                <a:solidFill>
                  <a:srgbClr val="000000"/>
                </a:solidFill>
              </a:rPr>
              <a:t>Filter by “Report As Of Date” to download latest version of dataset</a:t>
            </a:r>
          </a:p>
          <a:p>
            <a:pPr marL="177800" lvl="1" indent="-177800">
              <a:buFontTx/>
              <a:buChar char="•"/>
            </a:pPr>
            <a:endParaRPr lang="en-US" sz="1400" b="0" kern="0" dirty="0">
              <a:solidFill>
                <a:srgbClr val="000000"/>
              </a:solidFill>
            </a:endParaRPr>
          </a:p>
          <a:p>
            <a:pPr marL="177800" lvl="1" indent="-177800">
              <a:buFontTx/>
              <a:buChar char="•"/>
            </a:pPr>
            <a:r>
              <a:rPr lang="en-US" sz="1400" b="0" kern="0" dirty="0" smtClean="0">
                <a:solidFill>
                  <a:srgbClr val="000000"/>
                </a:solidFill>
              </a:rPr>
              <a:t>Database to be updated in CADE by end of June 2017</a:t>
            </a:r>
          </a:p>
          <a:p>
            <a:pPr marL="577850" lvl="2" indent="-177800"/>
            <a:r>
              <a:rPr lang="en-US" sz="1200" b="0" kern="0" dirty="0" smtClean="0">
                <a:solidFill>
                  <a:srgbClr val="000000"/>
                </a:solidFill>
              </a:rPr>
              <a:t>Quarterly updates to database after June release</a:t>
            </a:r>
          </a:p>
          <a:p>
            <a:pPr marL="0" lvl="1" indent="0">
              <a:buFontTx/>
              <a:buNone/>
            </a:pPr>
            <a:endParaRPr lang="en-US" sz="1100" b="0" kern="0" dirty="0" smtClean="0">
              <a:solidFill>
                <a:srgbClr val="000000"/>
              </a:solidFill>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501" y="94510"/>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87350" y="5486400"/>
            <a:ext cx="8369300" cy="1107996"/>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defPPr>
              <a:defRPr lang="en-US"/>
            </a:defPPr>
            <a:lvl1pPr>
              <a:defRPr sz="1100">
                <a:solidFill>
                  <a:schemeClr val="bg1"/>
                </a:solidFill>
              </a:defRPr>
            </a:lvl1pPr>
            <a:lvl2pPr marL="400050" lvl="1" algn="ctr">
              <a:defRPr sz="2000">
                <a:solidFill>
                  <a:srgbClr val="FFFFFF"/>
                </a:solidFill>
                <a:latin typeface="Arial"/>
              </a:defRPr>
            </a:lvl2pPr>
          </a:lstStyle>
          <a:p>
            <a:r>
              <a:rPr lang="en-US" dirty="0">
                <a:solidFill>
                  <a:srgbClr val="FFFFFF"/>
                </a:solidFill>
              </a:rPr>
              <a:t>Question: </a:t>
            </a:r>
            <a:r>
              <a:rPr lang="en-US" dirty="0" smtClean="0">
                <a:solidFill>
                  <a:srgbClr val="FFFFFF"/>
                </a:solidFill>
              </a:rPr>
              <a:t>Where does SRDR data go after SURF Review?</a:t>
            </a:r>
            <a:endParaRPr lang="en-US" dirty="0">
              <a:solidFill>
                <a:srgbClr val="FFFFFF"/>
              </a:solidFill>
            </a:endParaRPr>
          </a:p>
          <a:p>
            <a:r>
              <a:rPr lang="en-US" dirty="0">
                <a:solidFill>
                  <a:srgbClr val="FFFFFF"/>
                </a:solidFill>
              </a:rPr>
              <a:t>Answer: </a:t>
            </a:r>
            <a:r>
              <a:rPr lang="en-US" dirty="0" smtClean="0">
                <a:solidFill>
                  <a:srgbClr val="FFFFFF"/>
                </a:solidFill>
              </a:rPr>
              <a:t>Once SRDR record has been accepted, Data is entered into SRDR dataset posted to CADE&gt;DACIMs web portal</a:t>
            </a:r>
          </a:p>
          <a:p>
            <a:endParaRPr lang="en-US" dirty="0" smtClean="0">
              <a:solidFill>
                <a:srgbClr val="FFFFFF"/>
              </a:solidFill>
            </a:endParaRPr>
          </a:p>
          <a:p>
            <a:r>
              <a:rPr lang="en-US" dirty="0" smtClean="0">
                <a:solidFill>
                  <a:srgbClr val="FFFFFF"/>
                </a:solidFill>
              </a:rPr>
              <a:t>Question: Who enters the data into the dataset?</a:t>
            </a:r>
          </a:p>
          <a:p>
            <a:r>
              <a:rPr lang="en-US" dirty="0" smtClean="0">
                <a:solidFill>
                  <a:srgbClr val="FFFFFF"/>
                </a:solidFill>
              </a:rPr>
              <a:t>Answer: Currently members from NAVAIR 4.2 enter data to SRDR dataset (10+ years of experience). Future data entry is planned to be automated using .XML schemas linked to latest DID formats</a:t>
            </a:r>
            <a:endParaRPr lang="en-US" dirty="0">
              <a:solidFill>
                <a:srgbClr val="FFFFFF"/>
              </a:solidFill>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9274" y="1337704"/>
            <a:ext cx="5908652" cy="26985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3"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9274" y="1337932"/>
            <a:ext cx="5908652" cy="3124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bwMode="auto">
          <a:xfrm>
            <a:off x="3260853" y="2557131"/>
            <a:ext cx="519878" cy="76200"/>
          </a:xfrm>
          <a:prstGeom prst="rect">
            <a:avLst/>
          </a:prstGeom>
          <a:noFill/>
          <a:ln w="127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sz="1200" b="1" smtClean="0">
              <a:solidFill>
                <a:srgbClr val="000000"/>
              </a:solidFill>
              <a:latin typeface="Wingdings" pitchFamily="2" charset="2"/>
            </a:endParaRPr>
          </a:p>
        </p:txBody>
      </p:sp>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96361" y="1434638"/>
            <a:ext cx="5894861" cy="30274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49687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23</a:t>
            </a:fld>
            <a:endParaRPr lang="en-US">
              <a:solidFill>
                <a:srgbClr val="808080"/>
              </a:solidFill>
            </a:endParaRPr>
          </a:p>
        </p:txBody>
      </p:sp>
      <p:sp>
        <p:nvSpPr>
          <p:cNvPr id="5" name="Title 1"/>
          <p:cNvSpPr txBox="1">
            <a:spLocks/>
          </p:cNvSpPr>
          <p:nvPr/>
        </p:nvSpPr>
        <p:spPr bwMode="auto">
          <a:xfrm>
            <a:off x="559108" y="298450"/>
            <a:ext cx="7726363" cy="860425"/>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r" rtl="0" eaLnBrk="1" fontAlgn="base" hangingPunct="1">
              <a:spcBef>
                <a:spcPct val="0"/>
              </a:spcBef>
              <a:spcAft>
                <a:spcPct val="0"/>
              </a:spcAft>
              <a:defRPr sz="2800" b="1" i="1">
                <a:solidFill>
                  <a:srgbClr val="010141"/>
                </a:solidFill>
                <a:latin typeface="+mj-lt"/>
                <a:ea typeface="+mj-ea"/>
                <a:cs typeface="+mj-cs"/>
              </a:defRPr>
            </a:lvl1pPr>
            <a:lvl2pPr algn="r" rtl="0" eaLnBrk="1" fontAlgn="base" hangingPunct="1">
              <a:spcBef>
                <a:spcPct val="0"/>
              </a:spcBef>
              <a:spcAft>
                <a:spcPct val="0"/>
              </a:spcAft>
              <a:defRPr sz="2800" b="1" i="1">
                <a:solidFill>
                  <a:srgbClr val="000066"/>
                </a:solidFill>
                <a:latin typeface="Arial" charset="0"/>
              </a:defRPr>
            </a:lvl2pPr>
            <a:lvl3pPr algn="r" rtl="0" eaLnBrk="1" fontAlgn="base" hangingPunct="1">
              <a:spcBef>
                <a:spcPct val="0"/>
              </a:spcBef>
              <a:spcAft>
                <a:spcPct val="0"/>
              </a:spcAft>
              <a:defRPr sz="2800" b="1" i="1">
                <a:solidFill>
                  <a:srgbClr val="000066"/>
                </a:solidFill>
                <a:latin typeface="Arial" charset="0"/>
              </a:defRPr>
            </a:lvl3pPr>
            <a:lvl4pPr algn="r" rtl="0" eaLnBrk="1" fontAlgn="base" hangingPunct="1">
              <a:spcBef>
                <a:spcPct val="0"/>
              </a:spcBef>
              <a:spcAft>
                <a:spcPct val="0"/>
              </a:spcAft>
              <a:defRPr sz="2800" b="1" i="1">
                <a:solidFill>
                  <a:srgbClr val="000066"/>
                </a:solidFill>
                <a:latin typeface="Arial" charset="0"/>
              </a:defRPr>
            </a:lvl4pPr>
            <a:lvl5pPr algn="r" rtl="0" eaLnBrk="1" fontAlgn="base" hangingPunct="1">
              <a:spcBef>
                <a:spcPct val="0"/>
              </a:spcBef>
              <a:spcAft>
                <a:spcPct val="0"/>
              </a:spcAft>
              <a:defRPr sz="2800" b="1" i="1">
                <a:solidFill>
                  <a:srgbClr val="000066"/>
                </a:solidFill>
                <a:latin typeface="Arial" charset="0"/>
              </a:defRPr>
            </a:lvl5pPr>
            <a:lvl6pPr marL="457200" algn="r" rtl="0" eaLnBrk="1" fontAlgn="base" hangingPunct="1">
              <a:spcBef>
                <a:spcPct val="0"/>
              </a:spcBef>
              <a:spcAft>
                <a:spcPct val="0"/>
              </a:spcAft>
              <a:defRPr sz="2800" b="1" i="1">
                <a:solidFill>
                  <a:srgbClr val="000066"/>
                </a:solidFill>
                <a:latin typeface="Arial" charset="0"/>
              </a:defRPr>
            </a:lvl6pPr>
            <a:lvl7pPr marL="914400" algn="r" rtl="0" eaLnBrk="1" fontAlgn="base" hangingPunct="1">
              <a:spcBef>
                <a:spcPct val="0"/>
              </a:spcBef>
              <a:spcAft>
                <a:spcPct val="0"/>
              </a:spcAft>
              <a:defRPr sz="2800" b="1" i="1">
                <a:solidFill>
                  <a:srgbClr val="000066"/>
                </a:solidFill>
                <a:latin typeface="Arial" charset="0"/>
              </a:defRPr>
            </a:lvl7pPr>
            <a:lvl8pPr marL="1371600" algn="r" rtl="0" eaLnBrk="1" fontAlgn="base" hangingPunct="1">
              <a:spcBef>
                <a:spcPct val="0"/>
              </a:spcBef>
              <a:spcAft>
                <a:spcPct val="0"/>
              </a:spcAft>
              <a:defRPr sz="2800" b="1" i="1">
                <a:solidFill>
                  <a:srgbClr val="000066"/>
                </a:solidFill>
                <a:latin typeface="Arial" charset="0"/>
              </a:defRPr>
            </a:lvl8pPr>
            <a:lvl9pPr marL="1828800" algn="r" rtl="0" eaLnBrk="1" fontAlgn="base" hangingPunct="1">
              <a:spcBef>
                <a:spcPct val="0"/>
              </a:spcBef>
              <a:spcAft>
                <a:spcPct val="0"/>
              </a:spcAft>
              <a:defRPr sz="2800" b="1" i="1">
                <a:solidFill>
                  <a:srgbClr val="000066"/>
                </a:solidFill>
                <a:latin typeface="Arial" charset="0"/>
              </a:defRPr>
            </a:lvl9pPr>
          </a:lstStyle>
          <a:p>
            <a:pPr algn="ctr" eaLnBrk="0" hangingPunct="0"/>
            <a:r>
              <a:rPr lang="en-US" sz="3200" kern="0" dirty="0">
                <a:solidFill>
                  <a:srgbClr val="000066"/>
                </a:solidFill>
                <a:effectLst>
                  <a:outerShdw blurRad="50800" dist="38100" dir="8100000" algn="tr" rotWithShape="0">
                    <a:prstClr val="black">
                      <a:alpha val="40000"/>
                    </a:prstClr>
                  </a:outerShdw>
                </a:effectLst>
              </a:rPr>
              <a:t>SURF </a:t>
            </a:r>
            <a:r>
              <a:rPr lang="en-US" sz="3200" kern="0" dirty="0" smtClean="0">
                <a:solidFill>
                  <a:srgbClr val="000066"/>
                </a:solidFill>
                <a:effectLst>
                  <a:outerShdw blurRad="50800" dist="38100" dir="8100000" algn="tr" rotWithShape="0">
                    <a:prstClr val="black">
                      <a:alpha val="40000"/>
                    </a:prstClr>
                  </a:outerShdw>
                </a:effectLst>
              </a:rPr>
              <a:t>Team V&amp;V </a:t>
            </a:r>
            <a:r>
              <a:rPr lang="en-US" sz="3200" kern="0" dirty="0">
                <a:solidFill>
                  <a:srgbClr val="000066"/>
                </a:solidFill>
                <a:effectLst>
                  <a:outerShdw blurRad="50800" dist="38100" dir="8100000" algn="tr" rotWithShape="0">
                    <a:prstClr val="black">
                      <a:alpha val="40000"/>
                    </a:prstClr>
                  </a:outerShdw>
                </a:effectLst>
              </a:rPr>
              <a:t>Process</a:t>
            </a:r>
          </a:p>
          <a:p>
            <a:pPr algn="ctr" eaLnBrk="0" hangingPunct="0"/>
            <a:r>
              <a:rPr lang="en-US" sz="1800" kern="0" dirty="0" smtClean="0">
                <a:solidFill>
                  <a:srgbClr val="000066"/>
                </a:solidFill>
                <a:effectLst>
                  <a:outerShdw blurRad="50800" dist="38100" dir="8100000" algn="tr" rotWithShape="0">
                    <a:prstClr val="black">
                      <a:alpha val="40000"/>
                    </a:prstClr>
                  </a:outerShdw>
                </a:effectLst>
              </a:rPr>
              <a:t>Monthly </a:t>
            </a:r>
            <a:r>
              <a:rPr lang="en-US" sz="1800" u="sng" kern="0" dirty="0" smtClean="0">
                <a:solidFill>
                  <a:srgbClr val="000066"/>
                </a:solidFill>
                <a:effectLst>
                  <a:outerShdw blurRad="50800" dist="38100" dir="8100000" algn="tr" rotWithShape="0">
                    <a:prstClr val="black">
                      <a:alpha val="40000"/>
                    </a:prstClr>
                  </a:outerShdw>
                </a:effectLst>
              </a:rPr>
              <a:t>Recurring</a:t>
            </a:r>
            <a:r>
              <a:rPr lang="en-US" sz="1800" kern="0" dirty="0" smtClean="0">
                <a:solidFill>
                  <a:srgbClr val="000066"/>
                </a:solidFill>
                <a:effectLst>
                  <a:outerShdw blurRad="50800" dist="38100" dir="8100000" algn="tr" rotWithShape="0">
                    <a:prstClr val="black">
                      <a:alpha val="40000"/>
                    </a:prstClr>
                  </a:outerShdw>
                </a:effectLst>
              </a:rPr>
              <a:t> SURF and DCARC Communications </a:t>
            </a:r>
            <a:endParaRPr lang="en-US" sz="1800" kern="0" dirty="0">
              <a:solidFill>
                <a:srgbClr val="000066"/>
              </a:solidFill>
              <a:effectLst>
                <a:outerShdw blurRad="50800" dist="38100" dir="8100000" algn="tr" rotWithShape="0">
                  <a:prstClr val="black">
                    <a:alpha val="40000"/>
                  </a:prstClr>
                </a:outerShdw>
              </a:effectLst>
            </a:endParaRPr>
          </a:p>
        </p:txBody>
      </p:sp>
      <p:graphicFrame>
        <p:nvGraphicFramePr>
          <p:cNvPr id="6" name="Diagram 5"/>
          <p:cNvGraphicFramePr/>
          <p:nvPr>
            <p:extLst>
              <p:ext uri="{D42A27DB-BD31-4B8C-83A1-F6EECF244321}">
                <p14:modId xmlns:p14="http://schemas.microsoft.com/office/powerpoint/2010/main" val="1548812014"/>
              </p:ext>
            </p:extLst>
          </p:nvPr>
        </p:nvGraphicFramePr>
        <p:xfrm>
          <a:off x="129365" y="1092200"/>
          <a:ext cx="8890104"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195" y="3771625"/>
            <a:ext cx="331016" cy="331016"/>
          </a:xfrm>
          <a:prstGeom prst="rect">
            <a:avLst/>
          </a:prstGeom>
        </p:spPr>
      </p:pic>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3853" y="3771625"/>
            <a:ext cx="331016" cy="331016"/>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64621" y="3736388"/>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5869" y="3736388"/>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77309" y="3736388"/>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56519" y="4195446"/>
            <a:ext cx="1408102" cy="523220"/>
          </a:xfrm>
          <a:prstGeom prst="rect">
            <a:avLst/>
          </a:prstGeom>
          <a:noFill/>
          <a:ln w="19050">
            <a:solidFill>
              <a:schemeClr val="accent6">
                <a:lumMod val="50000"/>
              </a:schemeClr>
            </a:solidFill>
          </a:ln>
        </p:spPr>
        <p:txBody>
          <a:bodyPr wrap="square" rtlCol="0">
            <a:spAutoFit/>
          </a:bodyPr>
          <a:lstStyle/>
          <a:p>
            <a:pPr algn="ctr"/>
            <a:r>
              <a:rPr lang="en-US" sz="1400" dirty="0" smtClean="0"/>
              <a:t>1</a:t>
            </a:r>
            <a:r>
              <a:rPr lang="en-US" sz="1400" baseline="30000" dirty="0" smtClean="0"/>
              <a:t>st</a:t>
            </a:r>
            <a:r>
              <a:rPr lang="en-US" sz="1400" dirty="0" smtClean="0"/>
              <a:t> week of every month</a:t>
            </a:r>
            <a:endParaRPr lang="en-US" sz="1400" dirty="0"/>
          </a:p>
        </p:txBody>
      </p:sp>
      <p:sp>
        <p:nvSpPr>
          <p:cNvPr id="14" name="TextBox 13"/>
          <p:cNvSpPr txBox="1"/>
          <p:nvPr/>
        </p:nvSpPr>
        <p:spPr>
          <a:xfrm>
            <a:off x="1628069" y="4195446"/>
            <a:ext cx="1447800" cy="523220"/>
          </a:xfrm>
          <a:prstGeom prst="rect">
            <a:avLst/>
          </a:prstGeom>
          <a:noFill/>
          <a:ln w="19050">
            <a:solidFill>
              <a:schemeClr val="bg1">
                <a:lumMod val="50000"/>
              </a:schemeClr>
            </a:solidFill>
          </a:ln>
        </p:spPr>
        <p:txBody>
          <a:bodyPr wrap="square" rtlCol="0">
            <a:spAutoFit/>
          </a:bodyPr>
          <a:lstStyle/>
          <a:p>
            <a:pPr algn="ctr"/>
            <a:endParaRPr lang="en-US" sz="700" dirty="0" smtClean="0"/>
          </a:p>
          <a:p>
            <a:pPr algn="ctr"/>
            <a:r>
              <a:rPr lang="en-US" sz="1400" dirty="0" smtClean="0"/>
              <a:t>+2 Days</a:t>
            </a:r>
          </a:p>
          <a:p>
            <a:pPr algn="ctr"/>
            <a:endParaRPr lang="en-US" sz="700" dirty="0" smtClean="0"/>
          </a:p>
        </p:txBody>
      </p:sp>
      <p:sp>
        <p:nvSpPr>
          <p:cNvPr id="15" name="TextBox 14"/>
          <p:cNvSpPr txBox="1"/>
          <p:nvPr/>
        </p:nvSpPr>
        <p:spPr>
          <a:xfrm>
            <a:off x="3155785" y="4195446"/>
            <a:ext cx="1421523" cy="523220"/>
          </a:xfrm>
          <a:prstGeom prst="rect">
            <a:avLst/>
          </a:prstGeom>
          <a:noFill/>
          <a:ln w="19050">
            <a:solidFill>
              <a:schemeClr val="bg1">
                <a:lumMod val="50000"/>
              </a:schemeClr>
            </a:solidFill>
          </a:ln>
        </p:spPr>
        <p:txBody>
          <a:bodyPr wrap="square" rtlCol="0">
            <a:spAutoFit/>
          </a:bodyPr>
          <a:lstStyle/>
          <a:p>
            <a:pPr algn="ctr"/>
            <a:endParaRPr lang="en-US" sz="700" dirty="0" smtClean="0"/>
          </a:p>
          <a:p>
            <a:pPr algn="ctr"/>
            <a:r>
              <a:rPr lang="en-US" sz="1400" dirty="0" smtClean="0"/>
              <a:t>+ 13 Days</a:t>
            </a:r>
          </a:p>
          <a:p>
            <a:pPr algn="ctr"/>
            <a:endParaRPr lang="en-US" sz="700" dirty="0"/>
          </a:p>
        </p:txBody>
      </p:sp>
      <p:sp>
        <p:nvSpPr>
          <p:cNvPr id="16" name="TextBox 15"/>
          <p:cNvSpPr txBox="1"/>
          <p:nvPr/>
        </p:nvSpPr>
        <p:spPr>
          <a:xfrm>
            <a:off x="4676069" y="4195446"/>
            <a:ext cx="1371600" cy="523220"/>
          </a:xfrm>
          <a:prstGeom prst="rect">
            <a:avLst/>
          </a:prstGeom>
          <a:solidFill>
            <a:schemeClr val="bg1"/>
          </a:solidFill>
          <a:ln w="19050">
            <a:solidFill>
              <a:schemeClr val="bg1">
                <a:lumMod val="50000"/>
              </a:schemeClr>
            </a:solidFill>
          </a:ln>
        </p:spPr>
        <p:txBody>
          <a:bodyPr wrap="square" rtlCol="0">
            <a:spAutoFit/>
          </a:bodyPr>
          <a:lstStyle/>
          <a:p>
            <a:pPr algn="ctr"/>
            <a:r>
              <a:rPr lang="en-US" sz="1400" dirty="0" smtClean="0"/>
              <a:t>NLT </a:t>
            </a:r>
          </a:p>
          <a:p>
            <a:pPr algn="ctr"/>
            <a:r>
              <a:rPr lang="en-US" sz="1400" dirty="0" smtClean="0"/>
              <a:t>+ 14 Days</a:t>
            </a:r>
            <a:endParaRPr lang="en-US" sz="1400" dirty="0"/>
          </a:p>
        </p:txBody>
      </p:sp>
      <p:sp>
        <p:nvSpPr>
          <p:cNvPr id="19" name="Rectangle 18"/>
          <p:cNvSpPr/>
          <p:nvPr/>
        </p:nvSpPr>
        <p:spPr bwMode="auto">
          <a:xfrm>
            <a:off x="156519" y="5169440"/>
            <a:ext cx="8855516" cy="938719"/>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p>
            <a:r>
              <a:rPr lang="en-US" sz="1100" u="sng" dirty="0">
                <a:solidFill>
                  <a:schemeClr val="bg1"/>
                </a:solidFill>
              </a:rPr>
              <a:t>Purpose of SURF Process:</a:t>
            </a:r>
            <a:r>
              <a:rPr lang="en-US" sz="1100" dirty="0">
                <a:solidFill>
                  <a:schemeClr val="bg1"/>
                </a:solidFill>
              </a:rPr>
              <a:t> To </a:t>
            </a:r>
            <a:r>
              <a:rPr lang="en-US" sz="1100" dirty="0" smtClean="0">
                <a:solidFill>
                  <a:schemeClr val="bg1"/>
                </a:solidFill>
              </a:rPr>
              <a:t>provide </a:t>
            </a:r>
            <a:r>
              <a:rPr lang="en-US" sz="1100" dirty="0">
                <a:solidFill>
                  <a:schemeClr val="bg1"/>
                </a:solidFill>
              </a:rPr>
              <a:t>c</a:t>
            </a:r>
            <a:r>
              <a:rPr lang="en-US" sz="1100" dirty="0" smtClean="0">
                <a:solidFill>
                  <a:schemeClr val="bg1"/>
                </a:solidFill>
              </a:rPr>
              <a:t>ompleted </a:t>
            </a:r>
            <a:r>
              <a:rPr lang="en-US" sz="1100" dirty="0">
                <a:solidFill>
                  <a:schemeClr val="bg1"/>
                </a:solidFill>
              </a:rPr>
              <a:t>V&amp;V </a:t>
            </a:r>
            <a:r>
              <a:rPr lang="en-US" sz="1100" dirty="0" smtClean="0">
                <a:solidFill>
                  <a:schemeClr val="bg1"/>
                </a:solidFill>
              </a:rPr>
              <a:t>checklists </a:t>
            </a:r>
            <a:r>
              <a:rPr lang="en-US" sz="1100" dirty="0">
                <a:solidFill>
                  <a:schemeClr val="bg1"/>
                </a:solidFill>
              </a:rPr>
              <a:t>to DCARC </a:t>
            </a:r>
            <a:r>
              <a:rPr lang="en-US" sz="1100" dirty="0" smtClean="0">
                <a:solidFill>
                  <a:schemeClr val="bg1"/>
                </a:solidFill>
              </a:rPr>
              <a:t>within </a:t>
            </a:r>
            <a:r>
              <a:rPr lang="en-US" sz="1100" dirty="0">
                <a:solidFill>
                  <a:schemeClr val="bg1"/>
                </a:solidFill>
              </a:rPr>
              <a:t>2 </a:t>
            </a:r>
            <a:r>
              <a:rPr lang="en-US" sz="1100" dirty="0" smtClean="0">
                <a:solidFill>
                  <a:schemeClr val="bg1"/>
                </a:solidFill>
              </a:rPr>
              <a:t>weeks </a:t>
            </a:r>
            <a:r>
              <a:rPr lang="en-US" sz="1100" dirty="0">
                <a:solidFill>
                  <a:schemeClr val="bg1"/>
                </a:solidFill>
              </a:rPr>
              <a:t>of </a:t>
            </a:r>
            <a:r>
              <a:rPr lang="en-US" sz="1100" dirty="0" smtClean="0">
                <a:solidFill>
                  <a:schemeClr val="bg1"/>
                </a:solidFill>
              </a:rPr>
              <a:t>request</a:t>
            </a:r>
            <a:endParaRPr lang="en-US" sz="1100" dirty="0">
              <a:solidFill>
                <a:schemeClr val="bg1"/>
              </a:solidFill>
            </a:endParaRPr>
          </a:p>
          <a:p>
            <a:endParaRPr lang="en-US" sz="1100" dirty="0">
              <a:solidFill>
                <a:schemeClr val="bg1"/>
              </a:solidFill>
            </a:endParaRPr>
          </a:p>
          <a:p>
            <a:r>
              <a:rPr lang="en-US" sz="1100" u="sng" dirty="0">
                <a:solidFill>
                  <a:schemeClr val="bg1"/>
                </a:solidFill>
              </a:rPr>
              <a:t>Important Note:</a:t>
            </a:r>
            <a:r>
              <a:rPr lang="en-US" sz="1100" dirty="0">
                <a:solidFill>
                  <a:schemeClr val="bg1"/>
                </a:solidFill>
              </a:rPr>
              <a:t> CADE is d</a:t>
            </a:r>
            <a:r>
              <a:rPr lang="en-US" sz="1100" dirty="0" smtClean="0">
                <a:solidFill>
                  <a:schemeClr val="bg1"/>
                </a:solidFill>
              </a:rPr>
              <a:t>eveloping relational databases for new </a:t>
            </a:r>
            <a:r>
              <a:rPr lang="en-US" sz="1100" dirty="0">
                <a:solidFill>
                  <a:schemeClr val="bg1"/>
                </a:solidFill>
              </a:rPr>
              <a:t>DID </a:t>
            </a:r>
            <a:r>
              <a:rPr lang="en-US" sz="1100" dirty="0" smtClean="0">
                <a:solidFill>
                  <a:schemeClr val="bg1"/>
                </a:solidFill>
              </a:rPr>
              <a:t>formats</a:t>
            </a:r>
            <a:r>
              <a:rPr lang="en-US" sz="1100" dirty="0">
                <a:solidFill>
                  <a:schemeClr val="bg1"/>
                </a:solidFill>
              </a:rPr>
              <a:t>. </a:t>
            </a:r>
            <a:r>
              <a:rPr lang="en-US" sz="1100" dirty="0" smtClean="0">
                <a:solidFill>
                  <a:schemeClr val="bg1"/>
                </a:solidFill>
              </a:rPr>
              <a:t>Over time, data entry will be automated. Until that time, manual data entry continues by NAVAIR </a:t>
            </a:r>
            <a:r>
              <a:rPr lang="en-US" sz="1100" dirty="0">
                <a:solidFill>
                  <a:schemeClr val="bg1"/>
                </a:solidFill>
              </a:rPr>
              <a:t>4.2 t</a:t>
            </a:r>
            <a:r>
              <a:rPr lang="en-US" sz="1100" dirty="0" smtClean="0">
                <a:solidFill>
                  <a:schemeClr val="bg1"/>
                </a:solidFill>
              </a:rPr>
              <a:t>eam for only the development format. Please refer to V&amp;V guide for additional automation details and future data quality initiatives</a:t>
            </a:r>
            <a:endParaRPr lang="en-US" sz="1100" dirty="0">
              <a:solidFill>
                <a:schemeClr val="bg1"/>
              </a:solidFill>
            </a:endParaRPr>
          </a:p>
        </p:txBody>
      </p:sp>
      <p:sp>
        <p:nvSpPr>
          <p:cNvPr id="18" name="TextBox 17"/>
          <p:cNvSpPr txBox="1"/>
          <p:nvPr/>
        </p:nvSpPr>
        <p:spPr>
          <a:xfrm>
            <a:off x="6111529" y="4195446"/>
            <a:ext cx="1408102" cy="523220"/>
          </a:xfrm>
          <a:prstGeom prst="rect">
            <a:avLst/>
          </a:prstGeom>
          <a:solidFill>
            <a:schemeClr val="bg1"/>
          </a:solidFill>
          <a:ln w="19050">
            <a:solidFill>
              <a:schemeClr val="accent6">
                <a:lumMod val="50000"/>
              </a:schemeClr>
            </a:solidFill>
          </a:ln>
        </p:spPr>
        <p:txBody>
          <a:bodyPr wrap="square" rtlCol="0">
            <a:spAutoFit/>
          </a:bodyPr>
          <a:lstStyle/>
          <a:p>
            <a:pPr algn="ctr"/>
            <a:r>
              <a:rPr lang="en-US" sz="1400" dirty="0" smtClean="0"/>
              <a:t>Varies by Contractor</a:t>
            </a:r>
            <a:endParaRPr lang="en-US" sz="1400" dirty="0"/>
          </a:p>
        </p:txBody>
      </p:sp>
      <p:sp>
        <p:nvSpPr>
          <p:cNvPr id="20" name="TextBox 19"/>
          <p:cNvSpPr txBox="1"/>
          <p:nvPr/>
        </p:nvSpPr>
        <p:spPr>
          <a:xfrm>
            <a:off x="7603933" y="4201532"/>
            <a:ext cx="1408102" cy="523220"/>
          </a:xfrm>
          <a:prstGeom prst="rect">
            <a:avLst/>
          </a:prstGeom>
          <a:solidFill>
            <a:schemeClr val="bg1"/>
          </a:solidFill>
          <a:ln w="19050">
            <a:solidFill>
              <a:schemeClr val="accent6">
                <a:lumMod val="60000"/>
                <a:lumOff val="40000"/>
              </a:schemeClr>
            </a:solidFill>
          </a:ln>
        </p:spPr>
        <p:txBody>
          <a:bodyPr wrap="square" rtlCol="0">
            <a:spAutoFit/>
          </a:bodyPr>
          <a:lstStyle/>
          <a:p>
            <a:pPr algn="ctr"/>
            <a:r>
              <a:rPr lang="en-US" sz="1400" dirty="0" smtClean="0"/>
              <a:t>Varies by No. Submissions</a:t>
            </a:r>
            <a:endParaRPr lang="en-US" sz="1400" dirty="0"/>
          </a:p>
        </p:txBody>
      </p:sp>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46132" y="3771625"/>
            <a:ext cx="331016" cy="331016"/>
          </a:xfrm>
          <a:prstGeom prst="rect">
            <a:avLst/>
          </a:prstGeom>
        </p:spPr>
      </p:pic>
      <p:pic>
        <p:nvPicPr>
          <p:cNvPr id="1026" name="Picture 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5254" y="3755834"/>
            <a:ext cx="362598" cy="3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7954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3</a:t>
            </a:fld>
            <a:endParaRPr lang="en-US">
              <a:solidFill>
                <a:srgbClr val="808080"/>
              </a:solidFill>
            </a:endParaRPr>
          </a:p>
        </p:txBody>
      </p:sp>
      <p:sp>
        <p:nvSpPr>
          <p:cNvPr id="5" name="Content Placeholder 2"/>
          <p:cNvSpPr txBox="1">
            <a:spLocks/>
          </p:cNvSpPr>
          <p:nvPr/>
        </p:nvSpPr>
        <p:spPr bwMode="gray">
          <a:xfrm>
            <a:off x="397426" y="1353164"/>
            <a:ext cx="8441774" cy="3570208"/>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FontTx/>
              <a:buChar char="•"/>
            </a:pPr>
            <a:r>
              <a:rPr lang="en-US" b="0" kern="0" dirty="0">
                <a:solidFill>
                  <a:srgbClr val="000000"/>
                </a:solidFill>
              </a:rPr>
              <a:t>Provide an overview of the updated </a:t>
            </a:r>
            <a:r>
              <a:rPr lang="en-US" b="0" kern="0" dirty="0" smtClean="0">
                <a:solidFill>
                  <a:srgbClr val="000000"/>
                </a:solidFill>
              </a:rPr>
              <a:t>Software Resource Data Reporting (SRDR) Verification </a:t>
            </a:r>
            <a:r>
              <a:rPr lang="en-US" b="0" kern="0" dirty="0">
                <a:solidFill>
                  <a:srgbClr val="000000"/>
                </a:solidFill>
              </a:rPr>
              <a:t>and Validation (V&amp;V) guide and question </a:t>
            </a:r>
            <a:r>
              <a:rPr lang="en-US" b="0" kern="0" dirty="0" smtClean="0">
                <a:solidFill>
                  <a:srgbClr val="000000"/>
                </a:solidFill>
              </a:rPr>
              <a:t>templates</a:t>
            </a:r>
          </a:p>
          <a:p>
            <a:pPr marL="342900" lvl="1" indent="-342900">
              <a:buFontTx/>
              <a:buChar char="•"/>
            </a:pPr>
            <a:endParaRPr lang="en-US" b="0" kern="0" dirty="0">
              <a:solidFill>
                <a:srgbClr val="000000"/>
              </a:solidFill>
            </a:endParaRPr>
          </a:p>
          <a:p>
            <a:pPr marL="342900" lvl="1" indent="-342900">
              <a:buFontTx/>
              <a:buChar char="•"/>
            </a:pPr>
            <a:r>
              <a:rPr lang="en-US" b="0" kern="0" dirty="0" smtClean="0">
                <a:solidFill>
                  <a:srgbClr val="000000"/>
                </a:solidFill>
              </a:rPr>
              <a:t>To update the audience on the reviews that the SRDR Unified Review Function (SURF) team conducted in </a:t>
            </a:r>
            <a:r>
              <a:rPr lang="en-US" b="0" kern="0" dirty="0" smtClean="0">
                <a:solidFill>
                  <a:srgbClr val="000000"/>
                </a:solidFill>
              </a:rPr>
              <a:t>2017</a:t>
            </a:r>
          </a:p>
          <a:p>
            <a:pPr marL="342900" lvl="1" indent="-342900">
              <a:buFontTx/>
              <a:buChar char="•"/>
            </a:pPr>
            <a:endParaRPr lang="en-US" b="0" kern="0" dirty="0">
              <a:solidFill>
                <a:srgbClr val="000000"/>
              </a:solidFill>
            </a:endParaRPr>
          </a:p>
          <a:p>
            <a:pPr marL="342900" lvl="1" indent="-342900">
              <a:buFontTx/>
              <a:buChar char="•"/>
            </a:pPr>
            <a:r>
              <a:rPr lang="en-US" b="0" kern="0" dirty="0" smtClean="0">
                <a:solidFill>
                  <a:srgbClr val="000000"/>
                </a:solidFill>
              </a:rPr>
              <a:t>Give the audience information on how to become active within the SURF team</a:t>
            </a:r>
            <a:endParaRPr lang="en-US" b="0" kern="0" dirty="0" smtClean="0">
              <a:solidFill>
                <a:srgbClr val="000000"/>
              </a:solidFill>
            </a:endParaRPr>
          </a:p>
          <a:p>
            <a:pPr marL="342900" lvl="1" indent="-342900">
              <a:buFontTx/>
              <a:buChar char="•"/>
            </a:pPr>
            <a:endParaRPr lang="en-US" b="0" kern="0" dirty="0" smtClean="0">
              <a:solidFill>
                <a:srgbClr val="000000"/>
              </a:solidFill>
            </a:endParaRPr>
          </a:p>
        </p:txBody>
      </p:sp>
      <p:sp>
        <p:nvSpPr>
          <p:cNvPr id="6" name="Title 1"/>
          <p:cNvSpPr>
            <a:spLocks noGrp="1"/>
          </p:cNvSpPr>
          <p:nvPr>
            <p:ph type="title"/>
          </p:nvPr>
        </p:nvSpPr>
        <p:spPr>
          <a:xfrm>
            <a:off x="797256" y="234288"/>
            <a:ext cx="7726363" cy="860425"/>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pPr algn="ctr" eaLnBrk="0" hangingPunct="0"/>
            <a:r>
              <a:rPr lang="en-US" sz="3200" dirty="0" smtClean="0">
                <a:solidFill>
                  <a:srgbClr val="000066"/>
                </a:solidFill>
                <a:effectLst>
                  <a:outerShdw blurRad="50800" dist="38100" dir="8100000" algn="tr" rotWithShape="0">
                    <a:prstClr val="black">
                      <a:alpha val="40000"/>
                    </a:prstClr>
                  </a:outerShdw>
                </a:effectLst>
              </a:rPr>
              <a:t>Presentation Purpose</a:t>
            </a:r>
            <a:endParaRPr lang="en-US" sz="3200" dirty="0">
              <a:solidFill>
                <a:srgbClr val="000066"/>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2164493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062" y="228600"/>
            <a:ext cx="8210550" cy="908050"/>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pPr algn="ctr"/>
            <a:r>
              <a:rPr lang="en-US" i="1" dirty="0">
                <a:effectLst>
                  <a:outerShdw blurRad="50800" dist="38100" dir="8100000" algn="tr" rotWithShape="0">
                    <a:prstClr val="black">
                      <a:alpha val="40000"/>
                    </a:prstClr>
                  </a:outerShdw>
                </a:effectLst>
              </a:rPr>
              <a:t>SURF </a:t>
            </a:r>
            <a:r>
              <a:rPr lang="en-US" i="1" dirty="0" smtClean="0">
                <a:effectLst>
                  <a:outerShdw blurRad="50800" dist="38100" dir="8100000" algn="tr" rotWithShape="0">
                    <a:prstClr val="black">
                      <a:alpha val="40000"/>
                    </a:prstClr>
                  </a:outerShdw>
                </a:effectLst>
              </a:rPr>
              <a:t>Purpose</a:t>
            </a:r>
            <a:r>
              <a:rPr lang="en-US" i="1" dirty="0">
                <a:effectLst>
                  <a:outerShdw blurRad="50800" dist="38100" dir="8100000" algn="tr" rotWithShape="0">
                    <a:prstClr val="black">
                      <a:alpha val="40000"/>
                    </a:prstClr>
                  </a:outerShdw>
                </a:effectLst>
              </a:rPr>
              <a:t/>
            </a:r>
            <a:br>
              <a:rPr lang="en-US" i="1" dirty="0">
                <a:effectLst>
                  <a:outerShdw blurRad="50800" dist="38100" dir="8100000" algn="tr" rotWithShape="0">
                    <a:prstClr val="black">
                      <a:alpha val="40000"/>
                    </a:prstClr>
                  </a:outerShdw>
                </a:effectLst>
              </a:rPr>
            </a:br>
            <a:r>
              <a:rPr lang="en-US" sz="2000" i="1" dirty="0" smtClean="0">
                <a:effectLst>
                  <a:outerShdw blurRad="50800" dist="38100" dir="8100000" algn="tr" rotWithShape="0">
                    <a:prstClr val="black">
                      <a:alpha val="40000"/>
                    </a:prstClr>
                  </a:outerShdw>
                </a:effectLst>
              </a:rPr>
              <a:t>How is this team unique and why do we need quality data?</a:t>
            </a:r>
            <a:endParaRPr lang="en-US" i="1" dirty="0">
              <a:effectLst>
                <a:outerShdw blurRad="50800" dist="38100" dir="8100000" algn="tr" rotWithShape="0">
                  <a:prstClr val="black">
                    <a:alpha val="40000"/>
                  </a:prstClr>
                </a:outerShdw>
              </a:effectLst>
            </a:endParaRPr>
          </a:p>
        </p:txBody>
      </p:sp>
      <p:sp>
        <p:nvSpPr>
          <p:cNvPr id="4" name="Slide Number Placeholder 3"/>
          <p:cNvSpPr>
            <a:spLocks noGrp="1"/>
          </p:cNvSpPr>
          <p:nvPr>
            <p:ph type="sldNum" sz="quarter" idx="4294967295"/>
          </p:nvPr>
        </p:nvSpPr>
        <p:spPr>
          <a:xfrm>
            <a:off x="8582025" y="6492875"/>
            <a:ext cx="561975" cy="365125"/>
          </a:xfrm>
          <a:prstGeom prst="rect">
            <a:avLst/>
          </a:prstGeom>
        </p:spPr>
        <p:txBody>
          <a:bodyPr/>
          <a:lstStyle/>
          <a:p>
            <a:fld id="{BA91A871-8662-4548-B6F7-C30BBD5016D5}" type="slidenum">
              <a:rPr lang="en-US" smtClean="0"/>
              <a:pPr/>
              <a:t>4</a:t>
            </a:fld>
            <a:endParaRPr lang="en-US" dirty="0"/>
          </a:p>
        </p:txBody>
      </p:sp>
      <p:sp>
        <p:nvSpPr>
          <p:cNvPr id="7" name="Content Placeholder 2"/>
          <p:cNvSpPr>
            <a:spLocks noGrp="1"/>
          </p:cNvSpPr>
          <p:nvPr>
            <p:ph idx="1"/>
          </p:nvPr>
        </p:nvSpPr>
        <p:spPr>
          <a:xfrm>
            <a:off x="371475" y="1325362"/>
            <a:ext cx="8358188" cy="4281172"/>
          </a:xfrm>
          <a:noFill/>
          <a:ln w="12700">
            <a:noFill/>
            <a:miter lim="800000"/>
            <a:headEnd/>
            <a:tailEnd/>
          </a:ln>
        </p:spPr>
        <p:txBody>
          <a:bodyPr vert="horz" wrap="square" lIns="90487" tIns="91440" rIns="90487" bIns="91440" numCol="1" anchor="t" anchorCtr="0" compatLnSpc="1">
            <a:prstTxWarp prst="textNoShape">
              <a:avLst/>
            </a:prstTxWarp>
            <a:spAutoFit/>
          </a:bodyPr>
          <a:lstStyle/>
          <a:p>
            <a:pPr marL="0" indent="0">
              <a:spcBef>
                <a:spcPts val="600"/>
              </a:spcBef>
              <a:spcAft>
                <a:spcPts val="0"/>
              </a:spcAft>
              <a:buNone/>
            </a:pPr>
            <a:r>
              <a:rPr lang="en-US" sz="1600" dirty="0" smtClean="0"/>
              <a:t>Purpose:</a:t>
            </a:r>
          </a:p>
          <a:p>
            <a:pPr>
              <a:spcBef>
                <a:spcPts val="600"/>
              </a:spcBef>
              <a:spcAft>
                <a:spcPts val="600"/>
              </a:spcAft>
            </a:pPr>
            <a:r>
              <a:rPr lang="en-US" sz="1600" b="0" dirty="0" smtClean="0"/>
              <a:t>To supplement the Defense Cost Resource Center (DCARC) quality review for SRDR submissions </a:t>
            </a:r>
          </a:p>
          <a:p>
            <a:pPr>
              <a:spcBef>
                <a:spcPts val="600"/>
              </a:spcBef>
              <a:spcAft>
                <a:spcPts val="600"/>
              </a:spcAft>
            </a:pPr>
            <a:r>
              <a:rPr lang="en-US" sz="1600" b="0" dirty="0" smtClean="0"/>
              <a:t>To develop a consistent, </a:t>
            </a:r>
            <a:r>
              <a:rPr lang="en-US" sz="1600" b="0" u="sng" dirty="0" smtClean="0"/>
              <a:t>service-wide</a:t>
            </a:r>
            <a:r>
              <a:rPr lang="en-US" sz="1600" b="0" dirty="0" smtClean="0"/>
              <a:t> set of quality questions for all DoD cost community members to reference</a:t>
            </a:r>
          </a:p>
          <a:p>
            <a:pPr>
              <a:spcBef>
                <a:spcPts val="600"/>
              </a:spcBef>
              <a:spcAft>
                <a:spcPts val="600"/>
              </a:spcAft>
            </a:pPr>
            <a:r>
              <a:rPr lang="en-US" sz="1600" b="0" dirty="0" smtClean="0"/>
              <a:t>To </a:t>
            </a:r>
            <a:r>
              <a:rPr lang="en-US" sz="1600" b="0" dirty="0"/>
              <a:t>provide a </a:t>
            </a:r>
            <a:r>
              <a:rPr lang="en-US" sz="1600" b="0" u="sng" dirty="0" smtClean="0"/>
              <a:t>consistent</a:t>
            </a:r>
            <a:r>
              <a:rPr lang="en-US" sz="1600" b="0" dirty="0" smtClean="0"/>
              <a:t>, structured </a:t>
            </a:r>
            <a:r>
              <a:rPr lang="en-US" sz="1600" b="0" dirty="0"/>
              <a:t>list of questions, focus areas, and possible solutions to cost community members tasked with inspecting SRDR data submissions for completeness, consistency, quality, and </a:t>
            </a:r>
            <a:r>
              <a:rPr lang="en-US" sz="1600" b="0" dirty="0" smtClean="0"/>
              <a:t>usability (e.g. SRDR V&amp;V Guide)</a:t>
            </a:r>
          </a:p>
          <a:p>
            <a:pPr marL="0" indent="0">
              <a:spcBef>
                <a:spcPts val="600"/>
              </a:spcBef>
              <a:spcAft>
                <a:spcPts val="600"/>
              </a:spcAft>
              <a:buNone/>
            </a:pPr>
            <a:endParaRPr lang="en-US" sz="1600" b="0" dirty="0" smtClean="0"/>
          </a:p>
          <a:p>
            <a:pPr marL="0" indent="0">
              <a:buNone/>
            </a:pPr>
            <a:r>
              <a:rPr lang="en-US" sz="1600" dirty="0" smtClean="0"/>
              <a:t>Why?</a:t>
            </a:r>
          </a:p>
          <a:p>
            <a:pPr>
              <a:spcBef>
                <a:spcPts val="600"/>
              </a:spcBef>
              <a:spcAft>
                <a:spcPts val="600"/>
              </a:spcAft>
            </a:pPr>
            <a:r>
              <a:rPr lang="en-US" sz="1600" b="0" dirty="0" smtClean="0"/>
              <a:t>SURF represents </a:t>
            </a:r>
            <a:r>
              <a:rPr lang="en-US" sz="1600" b="0" dirty="0"/>
              <a:t>an effort to </a:t>
            </a:r>
            <a:r>
              <a:rPr lang="en-US" sz="1600" b="0" dirty="0" smtClean="0"/>
              <a:t>establish </a:t>
            </a:r>
            <a:r>
              <a:rPr lang="en-US" sz="1600" b="0" dirty="0"/>
              <a:t>a </a:t>
            </a:r>
            <a:r>
              <a:rPr lang="en-US" sz="1600" b="0" u="sng" dirty="0"/>
              <a:t>consistent</a:t>
            </a:r>
            <a:r>
              <a:rPr lang="en-US" sz="1600" b="0" dirty="0"/>
              <a:t> guide for any organization assessing the realism, quality, and usability of SRDR data </a:t>
            </a:r>
            <a:r>
              <a:rPr lang="en-US" sz="1600" b="0" dirty="0" smtClean="0"/>
              <a:t>submissions</a:t>
            </a:r>
          </a:p>
          <a:p>
            <a:pPr>
              <a:spcBef>
                <a:spcPts val="600"/>
              </a:spcBef>
              <a:spcAft>
                <a:spcPts val="600"/>
              </a:spcAft>
            </a:pPr>
            <a:r>
              <a:rPr lang="en-US" sz="1600" b="0" dirty="0" smtClean="0"/>
              <a:t>Quality data underpins quality cost and schedule estimates</a:t>
            </a:r>
            <a:endParaRPr lang="en-US" sz="1600" b="0" dirty="0"/>
          </a:p>
        </p:txBody>
      </p:sp>
      <p:sp>
        <p:nvSpPr>
          <p:cNvPr id="6" name="TextBox 5"/>
          <p:cNvSpPr txBox="1"/>
          <p:nvPr/>
        </p:nvSpPr>
        <p:spPr>
          <a:xfrm>
            <a:off x="387350" y="5772656"/>
            <a:ext cx="8369300" cy="600164"/>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defPPr>
              <a:defRPr lang="en-US"/>
            </a:defPPr>
            <a:lvl1pPr>
              <a:defRPr sz="1100">
                <a:solidFill>
                  <a:schemeClr val="bg1"/>
                </a:solidFill>
              </a:defRPr>
            </a:lvl1pPr>
            <a:lvl2pPr marL="400050" lvl="1" algn="ctr">
              <a:defRPr sz="2000">
                <a:solidFill>
                  <a:srgbClr val="FFFFFF"/>
                </a:solidFill>
                <a:latin typeface="Arial"/>
              </a:defRPr>
            </a:lvl2pPr>
          </a:lstStyle>
          <a:p>
            <a:r>
              <a:rPr lang="en-US" dirty="0" smtClean="0"/>
              <a:t>Question: What services helped develop the questions included within the latest SRDR V&amp;V guide?</a:t>
            </a:r>
            <a:endParaRPr lang="en-US" dirty="0"/>
          </a:p>
          <a:p>
            <a:r>
              <a:rPr lang="en-US" dirty="0"/>
              <a:t>Answer</a:t>
            </a:r>
            <a:r>
              <a:rPr lang="en-US" dirty="0" smtClean="0"/>
              <a:t>: All services participating in the SRDR WG provided feedback, comments, and reviews over a year long SRDRWG effort focused on establishing higher quality review efforts coupled with an  ongoing SRDR DID update</a:t>
            </a:r>
            <a:endParaRPr lang="en-US" dirty="0"/>
          </a:p>
        </p:txBody>
      </p:sp>
    </p:spTree>
    <p:custDataLst>
      <p:tags r:id="rId1"/>
    </p:custDataLst>
    <p:extLst>
      <p:ext uri="{BB962C8B-B14F-4D97-AF65-F5344CB8AC3E}">
        <p14:creationId xmlns:p14="http://schemas.microsoft.com/office/powerpoint/2010/main" val="37521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56272" y="4674730"/>
            <a:ext cx="9003323" cy="811670"/>
          </a:xfrm>
          <a:custGeom>
            <a:avLst/>
            <a:gdLst>
              <a:gd name="connsiteX0" fmla="*/ 0 w 9003323"/>
              <a:gd name="connsiteY0" fmla="*/ 81167 h 811670"/>
              <a:gd name="connsiteX1" fmla="*/ 81167 w 9003323"/>
              <a:gd name="connsiteY1" fmla="*/ 0 h 811670"/>
              <a:gd name="connsiteX2" fmla="*/ 8922156 w 9003323"/>
              <a:gd name="connsiteY2" fmla="*/ 0 h 811670"/>
              <a:gd name="connsiteX3" fmla="*/ 9003323 w 9003323"/>
              <a:gd name="connsiteY3" fmla="*/ 81167 h 811670"/>
              <a:gd name="connsiteX4" fmla="*/ 9003323 w 9003323"/>
              <a:gd name="connsiteY4" fmla="*/ 730503 h 811670"/>
              <a:gd name="connsiteX5" fmla="*/ 8922156 w 9003323"/>
              <a:gd name="connsiteY5" fmla="*/ 811670 h 811670"/>
              <a:gd name="connsiteX6" fmla="*/ 81167 w 9003323"/>
              <a:gd name="connsiteY6" fmla="*/ 811670 h 811670"/>
              <a:gd name="connsiteX7" fmla="*/ 0 w 9003323"/>
              <a:gd name="connsiteY7" fmla="*/ 730503 h 811670"/>
              <a:gd name="connsiteX8" fmla="*/ 0 w 9003323"/>
              <a:gd name="connsiteY8" fmla="*/ 81167 h 81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811670">
                <a:moveTo>
                  <a:pt x="0" y="81167"/>
                </a:moveTo>
                <a:cubicBezTo>
                  <a:pt x="0" y="36340"/>
                  <a:pt x="36340" y="0"/>
                  <a:pt x="81167" y="0"/>
                </a:cubicBezTo>
                <a:lnTo>
                  <a:pt x="8922156" y="0"/>
                </a:lnTo>
                <a:cubicBezTo>
                  <a:pt x="8966983" y="0"/>
                  <a:pt x="9003323" y="36340"/>
                  <a:pt x="9003323" y="81167"/>
                </a:cubicBezTo>
                <a:lnTo>
                  <a:pt x="9003323" y="730503"/>
                </a:lnTo>
                <a:cubicBezTo>
                  <a:pt x="9003323" y="775330"/>
                  <a:pt x="8966983" y="811670"/>
                  <a:pt x="8922156" y="811670"/>
                </a:cubicBezTo>
                <a:lnTo>
                  <a:pt x="81167" y="811670"/>
                </a:lnTo>
                <a:cubicBezTo>
                  <a:pt x="36340" y="811670"/>
                  <a:pt x="0" y="775330"/>
                  <a:pt x="0" y="730503"/>
                </a:cubicBezTo>
                <a:lnTo>
                  <a:pt x="0" y="81167"/>
                </a:lnTo>
                <a:close/>
              </a:path>
            </a:pathLst>
          </a:custGeom>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lvl="0" defTabSz="800100">
              <a:lnSpc>
                <a:spcPct val="90000"/>
              </a:lnSpc>
              <a:spcBef>
                <a:spcPct val="0"/>
              </a:spcBef>
              <a:spcAft>
                <a:spcPct val="35000"/>
              </a:spcAft>
            </a:pPr>
            <a:r>
              <a:rPr lang="en-US" sz="1800" kern="1200" dirty="0" smtClean="0"/>
              <a:t>SURF Secondary:</a:t>
            </a:r>
            <a:endParaRPr lang="en-US" sz="1800" kern="1200" dirty="0"/>
          </a:p>
        </p:txBody>
      </p:sp>
      <p:sp>
        <p:nvSpPr>
          <p:cNvPr id="18" name="Freeform 17"/>
          <p:cNvSpPr/>
          <p:nvPr/>
        </p:nvSpPr>
        <p:spPr>
          <a:xfrm>
            <a:off x="56272" y="3906857"/>
            <a:ext cx="9003323" cy="699749"/>
          </a:xfrm>
          <a:custGeom>
            <a:avLst/>
            <a:gdLst>
              <a:gd name="connsiteX0" fmla="*/ 0 w 9003323"/>
              <a:gd name="connsiteY0" fmla="*/ 69975 h 699749"/>
              <a:gd name="connsiteX1" fmla="*/ 69975 w 9003323"/>
              <a:gd name="connsiteY1" fmla="*/ 0 h 699749"/>
              <a:gd name="connsiteX2" fmla="*/ 8933348 w 9003323"/>
              <a:gd name="connsiteY2" fmla="*/ 0 h 699749"/>
              <a:gd name="connsiteX3" fmla="*/ 9003323 w 9003323"/>
              <a:gd name="connsiteY3" fmla="*/ 69975 h 699749"/>
              <a:gd name="connsiteX4" fmla="*/ 9003323 w 9003323"/>
              <a:gd name="connsiteY4" fmla="*/ 629774 h 699749"/>
              <a:gd name="connsiteX5" fmla="*/ 8933348 w 9003323"/>
              <a:gd name="connsiteY5" fmla="*/ 699749 h 699749"/>
              <a:gd name="connsiteX6" fmla="*/ 69975 w 9003323"/>
              <a:gd name="connsiteY6" fmla="*/ 699749 h 699749"/>
              <a:gd name="connsiteX7" fmla="*/ 0 w 9003323"/>
              <a:gd name="connsiteY7" fmla="*/ 629774 h 699749"/>
              <a:gd name="connsiteX8" fmla="*/ 0 w 9003323"/>
              <a:gd name="connsiteY8" fmla="*/ 69975 h 69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699749">
                <a:moveTo>
                  <a:pt x="0" y="69975"/>
                </a:moveTo>
                <a:cubicBezTo>
                  <a:pt x="0" y="31329"/>
                  <a:pt x="31329" y="0"/>
                  <a:pt x="69975" y="0"/>
                </a:cubicBezTo>
                <a:lnTo>
                  <a:pt x="8933348" y="0"/>
                </a:lnTo>
                <a:cubicBezTo>
                  <a:pt x="8971994" y="0"/>
                  <a:pt x="9003323" y="31329"/>
                  <a:pt x="9003323" y="69975"/>
                </a:cubicBezTo>
                <a:lnTo>
                  <a:pt x="9003323" y="629774"/>
                </a:lnTo>
                <a:cubicBezTo>
                  <a:pt x="9003323" y="668420"/>
                  <a:pt x="8971994" y="699749"/>
                  <a:pt x="8933348" y="699749"/>
                </a:cubicBezTo>
                <a:lnTo>
                  <a:pt x="69975" y="699749"/>
                </a:lnTo>
                <a:cubicBezTo>
                  <a:pt x="31329" y="699749"/>
                  <a:pt x="0" y="668420"/>
                  <a:pt x="0" y="629774"/>
                </a:cubicBezTo>
                <a:lnTo>
                  <a:pt x="0" y="69975"/>
                </a:lnTo>
                <a:close/>
              </a:path>
            </a:pathLst>
          </a:custGeom>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lvl="0" defTabSz="800100">
              <a:lnSpc>
                <a:spcPct val="90000"/>
              </a:lnSpc>
              <a:spcBef>
                <a:spcPct val="0"/>
              </a:spcBef>
              <a:spcAft>
                <a:spcPct val="35000"/>
              </a:spcAft>
            </a:pPr>
            <a:r>
              <a:rPr lang="en-US" sz="1800" kern="1200" dirty="0" smtClean="0"/>
              <a:t>SURF Primary:</a:t>
            </a:r>
            <a:endParaRPr lang="en-US" sz="1800" kern="1200" dirty="0"/>
          </a:p>
        </p:txBody>
      </p:sp>
      <p:sp>
        <p:nvSpPr>
          <p:cNvPr id="19" name="Freeform 18"/>
          <p:cNvSpPr/>
          <p:nvPr/>
        </p:nvSpPr>
        <p:spPr>
          <a:xfrm>
            <a:off x="56272" y="3162890"/>
            <a:ext cx="9003323" cy="665067"/>
          </a:xfrm>
          <a:custGeom>
            <a:avLst/>
            <a:gdLst>
              <a:gd name="connsiteX0" fmla="*/ 0 w 9003323"/>
              <a:gd name="connsiteY0" fmla="*/ 40664 h 406644"/>
              <a:gd name="connsiteX1" fmla="*/ 40664 w 9003323"/>
              <a:gd name="connsiteY1" fmla="*/ 0 h 406644"/>
              <a:gd name="connsiteX2" fmla="*/ 8962659 w 9003323"/>
              <a:gd name="connsiteY2" fmla="*/ 0 h 406644"/>
              <a:gd name="connsiteX3" fmla="*/ 9003323 w 9003323"/>
              <a:gd name="connsiteY3" fmla="*/ 40664 h 406644"/>
              <a:gd name="connsiteX4" fmla="*/ 9003323 w 9003323"/>
              <a:gd name="connsiteY4" fmla="*/ 365980 h 406644"/>
              <a:gd name="connsiteX5" fmla="*/ 8962659 w 9003323"/>
              <a:gd name="connsiteY5" fmla="*/ 406644 h 406644"/>
              <a:gd name="connsiteX6" fmla="*/ 40664 w 9003323"/>
              <a:gd name="connsiteY6" fmla="*/ 406644 h 406644"/>
              <a:gd name="connsiteX7" fmla="*/ 0 w 9003323"/>
              <a:gd name="connsiteY7" fmla="*/ 365980 h 406644"/>
              <a:gd name="connsiteX8" fmla="*/ 0 w 9003323"/>
              <a:gd name="connsiteY8" fmla="*/ 40664 h 40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406644">
                <a:moveTo>
                  <a:pt x="0" y="40664"/>
                </a:moveTo>
                <a:cubicBezTo>
                  <a:pt x="0" y="18206"/>
                  <a:pt x="18206" y="0"/>
                  <a:pt x="40664" y="0"/>
                </a:cubicBezTo>
                <a:lnTo>
                  <a:pt x="8962659" y="0"/>
                </a:lnTo>
                <a:cubicBezTo>
                  <a:pt x="8985117" y="0"/>
                  <a:pt x="9003323" y="18206"/>
                  <a:pt x="9003323" y="40664"/>
                </a:cubicBezTo>
                <a:lnTo>
                  <a:pt x="9003323" y="365980"/>
                </a:lnTo>
                <a:cubicBezTo>
                  <a:pt x="9003323" y="388438"/>
                  <a:pt x="8985117" y="406644"/>
                  <a:pt x="8962659" y="406644"/>
                </a:cubicBezTo>
                <a:lnTo>
                  <a:pt x="40664" y="406644"/>
                </a:lnTo>
                <a:cubicBezTo>
                  <a:pt x="18206" y="406644"/>
                  <a:pt x="0" y="388438"/>
                  <a:pt x="0" y="365980"/>
                </a:cubicBezTo>
                <a:lnTo>
                  <a:pt x="0" y="40664"/>
                </a:lnTo>
                <a:close/>
              </a:path>
            </a:pathLst>
          </a:custGeom>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lvl="0" defTabSz="800100">
              <a:lnSpc>
                <a:spcPct val="90000"/>
              </a:lnSpc>
              <a:spcBef>
                <a:spcPct val="0"/>
              </a:spcBef>
              <a:spcAft>
                <a:spcPct val="35000"/>
              </a:spcAft>
            </a:pPr>
            <a:r>
              <a:rPr lang="en-US" sz="1800" kern="1200" dirty="0" smtClean="0"/>
              <a:t>DCARC Analyst &amp; STC:</a:t>
            </a:r>
            <a:endParaRPr lang="en-US" sz="1800" kern="1200" dirty="0"/>
          </a:p>
        </p:txBody>
      </p:sp>
      <p:sp>
        <p:nvSpPr>
          <p:cNvPr id="21" name="Freeform 20"/>
          <p:cNvSpPr/>
          <p:nvPr/>
        </p:nvSpPr>
        <p:spPr>
          <a:xfrm>
            <a:off x="3014035" y="3798372"/>
            <a:ext cx="2804363" cy="135548"/>
          </a:xfrm>
          <a:custGeom>
            <a:avLst/>
            <a:gdLst/>
            <a:ahLst/>
            <a:cxnLst/>
            <a:rect l="0" t="0" r="0" b="0"/>
            <a:pathLst>
              <a:path>
                <a:moveTo>
                  <a:pt x="2804363" y="0"/>
                </a:moveTo>
                <a:lnTo>
                  <a:pt x="2804363" y="67774"/>
                </a:lnTo>
                <a:lnTo>
                  <a:pt x="0" y="67774"/>
                </a:lnTo>
                <a:lnTo>
                  <a:pt x="0"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2" name="Freeform 21"/>
          <p:cNvSpPr/>
          <p:nvPr/>
        </p:nvSpPr>
        <p:spPr>
          <a:xfrm>
            <a:off x="2759882"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lvl="0" algn="ctr" defTabSz="311150">
              <a:lnSpc>
                <a:spcPct val="90000"/>
              </a:lnSpc>
              <a:spcBef>
                <a:spcPct val="0"/>
              </a:spcBef>
              <a:spcAft>
                <a:spcPct val="35000"/>
              </a:spcAft>
            </a:pPr>
            <a:r>
              <a:rPr lang="en-US" sz="700" kern="1200" dirty="0" smtClean="0"/>
              <a:t>DoD</a:t>
            </a:r>
          </a:p>
          <a:p>
            <a:pPr lvl="0" algn="ctr" defTabSz="311150">
              <a:lnSpc>
                <a:spcPct val="90000"/>
              </a:lnSpc>
              <a:spcBef>
                <a:spcPct val="0"/>
              </a:spcBef>
              <a:spcAft>
                <a:spcPct val="35000"/>
              </a:spcAft>
            </a:pPr>
            <a:r>
              <a:rPr lang="en-US" sz="700" kern="1200" dirty="0" smtClean="0"/>
              <a:t>William Raines</a:t>
            </a:r>
            <a:endParaRPr lang="en-US" sz="700" kern="1200" dirty="0"/>
          </a:p>
        </p:txBody>
      </p:sp>
      <p:sp>
        <p:nvSpPr>
          <p:cNvPr id="25" name="Freeform 24"/>
          <p:cNvSpPr/>
          <p:nvPr/>
        </p:nvSpPr>
        <p:spPr>
          <a:xfrm>
            <a:off x="3971717" y="3798372"/>
            <a:ext cx="1846680" cy="135548"/>
          </a:xfrm>
          <a:custGeom>
            <a:avLst/>
            <a:gdLst/>
            <a:ahLst/>
            <a:cxnLst/>
            <a:rect l="0" t="0" r="0" b="0"/>
            <a:pathLst>
              <a:path>
                <a:moveTo>
                  <a:pt x="1846680" y="0"/>
                </a:moveTo>
                <a:lnTo>
                  <a:pt x="1846680" y="67774"/>
                </a:lnTo>
                <a:lnTo>
                  <a:pt x="0" y="67774"/>
                </a:lnTo>
                <a:lnTo>
                  <a:pt x="0"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6" name="Freeform 25"/>
          <p:cNvSpPr/>
          <p:nvPr/>
        </p:nvSpPr>
        <p:spPr>
          <a:xfrm>
            <a:off x="3437021" y="3933920"/>
            <a:ext cx="1017556"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lvl="0" algn="ctr" defTabSz="311150">
              <a:lnSpc>
                <a:spcPct val="90000"/>
              </a:lnSpc>
              <a:spcBef>
                <a:spcPct val="0"/>
              </a:spcBef>
              <a:spcAft>
                <a:spcPct val="35000"/>
              </a:spcAft>
            </a:pPr>
            <a:r>
              <a:rPr lang="en-US" sz="700" kern="1200" dirty="0" smtClean="0"/>
              <a:t>Navy </a:t>
            </a:r>
          </a:p>
          <a:p>
            <a:pPr lvl="0" algn="ctr" defTabSz="311150">
              <a:lnSpc>
                <a:spcPct val="90000"/>
              </a:lnSpc>
              <a:spcBef>
                <a:spcPct val="0"/>
              </a:spcBef>
              <a:spcAft>
                <a:spcPct val="35000"/>
              </a:spcAft>
            </a:pPr>
            <a:r>
              <a:rPr lang="en-US" sz="700" kern="1200" dirty="0" smtClean="0"/>
              <a:t>Corrinne Wallshein</a:t>
            </a:r>
          </a:p>
          <a:p>
            <a:pPr lvl="0" algn="ctr" defTabSz="311150">
              <a:lnSpc>
                <a:spcPct val="90000"/>
              </a:lnSpc>
              <a:spcBef>
                <a:spcPct val="0"/>
              </a:spcBef>
              <a:spcAft>
                <a:spcPct val="35000"/>
              </a:spcAft>
            </a:pPr>
            <a:r>
              <a:rPr lang="en-US" sz="700" dirty="0" smtClean="0"/>
              <a:t>Wilson Rosa</a:t>
            </a:r>
            <a:endParaRPr lang="en-US" sz="700" kern="1200" dirty="0"/>
          </a:p>
        </p:txBody>
      </p:sp>
      <p:sp>
        <p:nvSpPr>
          <p:cNvPr id="27" name="Freeform 26"/>
          <p:cNvSpPr/>
          <p:nvPr/>
        </p:nvSpPr>
        <p:spPr>
          <a:xfrm>
            <a:off x="3925997" y="4546201"/>
            <a:ext cx="91440" cy="135548"/>
          </a:xfrm>
          <a:custGeom>
            <a:avLst/>
            <a:gdLst/>
            <a:ahLst/>
            <a:cxnLst/>
            <a:rect l="0" t="0" r="0" b="0"/>
            <a:pathLst>
              <a:path>
                <a:moveTo>
                  <a:pt x="45720" y="0"/>
                </a:moveTo>
                <a:lnTo>
                  <a:pt x="45720" y="135548"/>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420679" y="4681749"/>
            <a:ext cx="1102077" cy="613775"/>
          </a:xfrm>
          <a:custGeom>
            <a:avLst/>
            <a:gdLst>
              <a:gd name="connsiteX0" fmla="*/ 0 w 1102077"/>
              <a:gd name="connsiteY0" fmla="*/ 61378 h 613775"/>
              <a:gd name="connsiteX1" fmla="*/ 61378 w 1102077"/>
              <a:gd name="connsiteY1" fmla="*/ 0 h 613775"/>
              <a:gd name="connsiteX2" fmla="*/ 1040700 w 1102077"/>
              <a:gd name="connsiteY2" fmla="*/ 0 h 613775"/>
              <a:gd name="connsiteX3" fmla="*/ 1102078 w 1102077"/>
              <a:gd name="connsiteY3" fmla="*/ 61378 h 613775"/>
              <a:gd name="connsiteX4" fmla="*/ 1102077 w 1102077"/>
              <a:gd name="connsiteY4" fmla="*/ 552398 h 613775"/>
              <a:gd name="connsiteX5" fmla="*/ 1040699 w 1102077"/>
              <a:gd name="connsiteY5" fmla="*/ 613776 h 613775"/>
              <a:gd name="connsiteX6" fmla="*/ 61378 w 1102077"/>
              <a:gd name="connsiteY6" fmla="*/ 613775 h 613775"/>
              <a:gd name="connsiteX7" fmla="*/ 0 w 1102077"/>
              <a:gd name="connsiteY7" fmla="*/ 552397 h 613775"/>
              <a:gd name="connsiteX8" fmla="*/ 0 w 1102077"/>
              <a:gd name="connsiteY8" fmla="*/ 61378 h 61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77" h="613775">
                <a:moveTo>
                  <a:pt x="0" y="61378"/>
                </a:moveTo>
                <a:cubicBezTo>
                  <a:pt x="0" y="27480"/>
                  <a:pt x="27480" y="0"/>
                  <a:pt x="61378" y="0"/>
                </a:cubicBezTo>
                <a:lnTo>
                  <a:pt x="1040700" y="0"/>
                </a:lnTo>
                <a:cubicBezTo>
                  <a:pt x="1074598" y="0"/>
                  <a:pt x="1102078" y="27480"/>
                  <a:pt x="1102078" y="61378"/>
                </a:cubicBezTo>
                <a:cubicBezTo>
                  <a:pt x="1102078" y="225051"/>
                  <a:pt x="1102077" y="388725"/>
                  <a:pt x="1102077" y="552398"/>
                </a:cubicBezTo>
                <a:cubicBezTo>
                  <a:pt x="1102077" y="586296"/>
                  <a:pt x="1074597" y="613776"/>
                  <a:pt x="1040699" y="613776"/>
                </a:cubicBezTo>
                <a:lnTo>
                  <a:pt x="61378" y="613775"/>
                </a:lnTo>
                <a:cubicBezTo>
                  <a:pt x="27480" y="613775"/>
                  <a:pt x="0" y="586295"/>
                  <a:pt x="0" y="552397"/>
                </a:cubicBezTo>
                <a:lnTo>
                  <a:pt x="0" y="6137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47" tIns="44647" rIns="44647" bIns="44647" numCol="1" spcCol="1270" anchor="ctr" anchorCtr="0">
            <a:noAutofit/>
          </a:bodyPr>
          <a:lstStyle/>
          <a:p>
            <a:pPr lvl="0" algn="ctr" defTabSz="311150">
              <a:lnSpc>
                <a:spcPct val="90000"/>
              </a:lnSpc>
              <a:spcBef>
                <a:spcPct val="0"/>
              </a:spcBef>
              <a:spcAft>
                <a:spcPct val="35000"/>
              </a:spcAft>
            </a:pPr>
            <a:r>
              <a:rPr lang="en-US" sz="700" kern="1200" dirty="0" smtClean="0"/>
              <a:t>Stephen Palmer</a:t>
            </a:r>
          </a:p>
          <a:p>
            <a:pPr lvl="0" algn="ctr" defTabSz="311150">
              <a:lnSpc>
                <a:spcPct val="90000"/>
              </a:lnSpc>
              <a:spcBef>
                <a:spcPct val="0"/>
              </a:spcBef>
              <a:spcAft>
                <a:spcPct val="35000"/>
              </a:spcAft>
            </a:pPr>
            <a:r>
              <a:rPr lang="en-US" sz="700" kern="1200" dirty="0" smtClean="0"/>
              <a:t>Philip Draheim</a:t>
            </a:r>
          </a:p>
          <a:p>
            <a:pPr lvl="0" algn="ctr" defTabSz="311150">
              <a:lnSpc>
                <a:spcPct val="90000"/>
              </a:lnSpc>
              <a:spcBef>
                <a:spcPct val="0"/>
              </a:spcBef>
              <a:spcAft>
                <a:spcPct val="35000"/>
              </a:spcAft>
            </a:pPr>
            <a:r>
              <a:rPr lang="en-US" sz="700" dirty="0" smtClean="0"/>
              <a:t>Bella Curtis</a:t>
            </a:r>
            <a:endParaRPr lang="en-US" sz="700" kern="1200" dirty="0" smtClean="0"/>
          </a:p>
        </p:txBody>
      </p:sp>
      <p:sp>
        <p:nvSpPr>
          <p:cNvPr id="29" name="Freeform 28"/>
          <p:cNvSpPr/>
          <p:nvPr/>
        </p:nvSpPr>
        <p:spPr>
          <a:xfrm>
            <a:off x="4929400" y="3798372"/>
            <a:ext cx="888997" cy="135548"/>
          </a:xfrm>
          <a:custGeom>
            <a:avLst/>
            <a:gdLst/>
            <a:ahLst/>
            <a:cxnLst/>
            <a:rect l="0" t="0" r="0" b="0"/>
            <a:pathLst>
              <a:path>
                <a:moveTo>
                  <a:pt x="888997" y="0"/>
                </a:moveTo>
                <a:lnTo>
                  <a:pt x="888997" y="67774"/>
                </a:lnTo>
                <a:lnTo>
                  <a:pt x="0" y="67774"/>
                </a:lnTo>
                <a:lnTo>
                  <a:pt x="0"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0" name="Freeform 29"/>
          <p:cNvSpPr/>
          <p:nvPr/>
        </p:nvSpPr>
        <p:spPr>
          <a:xfrm>
            <a:off x="4585841" y="3933920"/>
            <a:ext cx="748159" cy="612280"/>
          </a:xfrm>
          <a:custGeom>
            <a:avLst/>
            <a:gdLst>
              <a:gd name="connsiteX0" fmla="*/ 0 w 683030"/>
              <a:gd name="connsiteY0" fmla="*/ 61228 h 612280"/>
              <a:gd name="connsiteX1" fmla="*/ 61228 w 683030"/>
              <a:gd name="connsiteY1" fmla="*/ 0 h 612280"/>
              <a:gd name="connsiteX2" fmla="*/ 621802 w 683030"/>
              <a:gd name="connsiteY2" fmla="*/ 0 h 612280"/>
              <a:gd name="connsiteX3" fmla="*/ 683030 w 683030"/>
              <a:gd name="connsiteY3" fmla="*/ 61228 h 612280"/>
              <a:gd name="connsiteX4" fmla="*/ 683030 w 683030"/>
              <a:gd name="connsiteY4" fmla="*/ 551052 h 612280"/>
              <a:gd name="connsiteX5" fmla="*/ 621802 w 683030"/>
              <a:gd name="connsiteY5" fmla="*/ 612280 h 612280"/>
              <a:gd name="connsiteX6" fmla="*/ 61228 w 683030"/>
              <a:gd name="connsiteY6" fmla="*/ 612280 h 612280"/>
              <a:gd name="connsiteX7" fmla="*/ 0 w 683030"/>
              <a:gd name="connsiteY7" fmla="*/ 551052 h 612280"/>
              <a:gd name="connsiteX8" fmla="*/ 0 w 683030"/>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30" h="612280">
                <a:moveTo>
                  <a:pt x="0" y="61228"/>
                </a:moveTo>
                <a:cubicBezTo>
                  <a:pt x="0" y="27413"/>
                  <a:pt x="27413" y="0"/>
                  <a:pt x="61228" y="0"/>
                </a:cubicBezTo>
                <a:lnTo>
                  <a:pt x="621802" y="0"/>
                </a:lnTo>
                <a:cubicBezTo>
                  <a:pt x="655617" y="0"/>
                  <a:pt x="683030" y="27413"/>
                  <a:pt x="683030" y="61228"/>
                </a:cubicBezTo>
                <a:lnTo>
                  <a:pt x="683030" y="551052"/>
                </a:lnTo>
                <a:cubicBezTo>
                  <a:pt x="683030" y="584867"/>
                  <a:pt x="655617" y="612280"/>
                  <a:pt x="621802"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lvl="0" algn="ctr" defTabSz="311150">
              <a:lnSpc>
                <a:spcPct val="90000"/>
              </a:lnSpc>
              <a:spcBef>
                <a:spcPct val="0"/>
              </a:spcBef>
              <a:spcAft>
                <a:spcPct val="35000"/>
              </a:spcAft>
            </a:pPr>
            <a:r>
              <a:rPr lang="en-US" sz="700" kern="1200" dirty="0" smtClean="0"/>
              <a:t>Marine Corps</a:t>
            </a:r>
          </a:p>
          <a:p>
            <a:pPr lvl="0" algn="ctr" defTabSz="311150">
              <a:lnSpc>
                <a:spcPct val="90000"/>
              </a:lnSpc>
              <a:spcBef>
                <a:spcPct val="0"/>
              </a:spcBef>
              <a:spcAft>
                <a:spcPct val="35000"/>
              </a:spcAft>
            </a:pPr>
            <a:r>
              <a:rPr lang="en-US" sz="700" kern="1200" dirty="0" smtClean="0"/>
              <a:t>Susan Wileman</a:t>
            </a:r>
            <a:endParaRPr lang="en-US" sz="700" kern="1200" dirty="0"/>
          </a:p>
        </p:txBody>
      </p:sp>
      <p:sp>
        <p:nvSpPr>
          <p:cNvPr id="31" name="Freeform 30"/>
          <p:cNvSpPr/>
          <p:nvPr/>
        </p:nvSpPr>
        <p:spPr>
          <a:xfrm>
            <a:off x="4883680" y="4546201"/>
            <a:ext cx="91440" cy="135548"/>
          </a:xfrm>
          <a:custGeom>
            <a:avLst/>
            <a:gdLst/>
            <a:ahLst/>
            <a:cxnLst/>
            <a:rect l="0" t="0" r="0" b="0"/>
            <a:pathLst>
              <a:path>
                <a:moveTo>
                  <a:pt x="45720" y="0"/>
                </a:moveTo>
                <a:lnTo>
                  <a:pt x="45720" y="135548"/>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2" name="Freeform 31"/>
          <p:cNvSpPr/>
          <p:nvPr/>
        </p:nvSpPr>
        <p:spPr>
          <a:xfrm>
            <a:off x="4675248" y="4681749"/>
            <a:ext cx="508305" cy="434580"/>
          </a:xfrm>
          <a:custGeom>
            <a:avLst/>
            <a:gdLst>
              <a:gd name="connsiteX0" fmla="*/ 0 w 508305"/>
              <a:gd name="connsiteY0" fmla="*/ 43458 h 434580"/>
              <a:gd name="connsiteX1" fmla="*/ 43458 w 508305"/>
              <a:gd name="connsiteY1" fmla="*/ 0 h 434580"/>
              <a:gd name="connsiteX2" fmla="*/ 464847 w 508305"/>
              <a:gd name="connsiteY2" fmla="*/ 0 h 434580"/>
              <a:gd name="connsiteX3" fmla="*/ 508305 w 508305"/>
              <a:gd name="connsiteY3" fmla="*/ 43458 h 434580"/>
              <a:gd name="connsiteX4" fmla="*/ 508305 w 508305"/>
              <a:gd name="connsiteY4" fmla="*/ 391122 h 434580"/>
              <a:gd name="connsiteX5" fmla="*/ 464847 w 508305"/>
              <a:gd name="connsiteY5" fmla="*/ 434580 h 434580"/>
              <a:gd name="connsiteX6" fmla="*/ 43458 w 508305"/>
              <a:gd name="connsiteY6" fmla="*/ 434580 h 434580"/>
              <a:gd name="connsiteX7" fmla="*/ 0 w 508305"/>
              <a:gd name="connsiteY7" fmla="*/ 391122 h 434580"/>
              <a:gd name="connsiteX8" fmla="*/ 0 w 508305"/>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434580">
                <a:moveTo>
                  <a:pt x="0" y="43458"/>
                </a:moveTo>
                <a:cubicBezTo>
                  <a:pt x="0" y="19457"/>
                  <a:pt x="19457" y="0"/>
                  <a:pt x="43458" y="0"/>
                </a:cubicBezTo>
                <a:lnTo>
                  <a:pt x="464847" y="0"/>
                </a:lnTo>
                <a:cubicBezTo>
                  <a:pt x="488848" y="0"/>
                  <a:pt x="508305" y="19457"/>
                  <a:pt x="508305" y="43458"/>
                </a:cubicBezTo>
                <a:lnTo>
                  <a:pt x="508305" y="391122"/>
                </a:lnTo>
                <a:cubicBezTo>
                  <a:pt x="508305" y="415123"/>
                  <a:pt x="488848" y="434580"/>
                  <a:pt x="464847"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lvl="0" algn="ctr" defTabSz="311150">
              <a:lnSpc>
                <a:spcPct val="90000"/>
              </a:lnSpc>
              <a:spcBef>
                <a:spcPct val="0"/>
              </a:spcBef>
              <a:spcAft>
                <a:spcPct val="35000"/>
              </a:spcAft>
            </a:pPr>
            <a:r>
              <a:rPr lang="en-US" sz="700" kern="1200" dirty="0" smtClean="0"/>
              <a:t>John Bryant</a:t>
            </a:r>
            <a:endParaRPr lang="en-US" sz="700" kern="1200" dirty="0"/>
          </a:p>
        </p:txBody>
      </p:sp>
      <p:sp>
        <p:nvSpPr>
          <p:cNvPr id="33" name="Freeform 32"/>
          <p:cNvSpPr/>
          <p:nvPr/>
        </p:nvSpPr>
        <p:spPr>
          <a:xfrm>
            <a:off x="5772678" y="3798372"/>
            <a:ext cx="91440" cy="135548"/>
          </a:xfrm>
          <a:custGeom>
            <a:avLst/>
            <a:gdLst/>
            <a:ahLst/>
            <a:cxnLst/>
            <a:rect l="0" t="0" r="0" b="0"/>
            <a:pathLst>
              <a:path>
                <a:moveTo>
                  <a:pt x="45720" y="0"/>
                </a:moveTo>
                <a:lnTo>
                  <a:pt x="45720" y="67774"/>
                </a:lnTo>
                <a:lnTo>
                  <a:pt x="98172" y="67774"/>
                </a:lnTo>
                <a:lnTo>
                  <a:pt x="98172"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4" name="Freeform 33"/>
          <p:cNvSpPr/>
          <p:nvPr/>
        </p:nvSpPr>
        <p:spPr>
          <a:xfrm>
            <a:off x="5423407" y="3933920"/>
            <a:ext cx="894886" cy="612280"/>
          </a:xfrm>
          <a:custGeom>
            <a:avLst/>
            <a:gdLst>
              <a:gd name="connsiteX0" fmla="*/ 0 w 894886"/>
              <a:gd name="connsiteY0" fmla="*/ 61228 h 612280"/>
              <a:gd name="connsiteX1" fmla="*/ 61228 w 894886"/>
              <a:gd name="connsiteY1" fmla="*/ 0 h 612280"/>
              <a:gd name="connsiteX2" fmla="*/ 833658 w 894886"/>
              <a:gd name="connsiteY2" fmla="*/ 0 h 612280"/>
              <a:gd name="connsiteX3" fmla="*/ 894886 w 894886"/>
              <a:gd name="connsiteY3" fmla="*/ 61228 h 612280"/>
              <a:gd name="connsiteX4" fmla="*/ 894886 w 894886"/>
              <a:gd name="connsiteY4" fmla="*/ 551052 h 612280"/>
              <a:gd name="connsiteX5" fmla="*/ 833658 w 894886"/>
              <a:gd name="connsiteY5" fmla="*/ 612280 h 612280"/>
              <a:gd name="connsiteX6" fmla="*/ 61228 w 894886"/>
              <a:gd name="connsiteY6" fmla="*/ 612280 h 612280"/>
              <a:gd name="connsiteX7" fmla="*/ 0 w 894886"/>
              <a:gd name="connsiteY7" fmla="*/ 551052 h 612280"/>
              <a:gd name="connsiteX8" fmla="*/ 0 w 894886"/>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886" h="612280">
                <a:moveTo>
                  <a:pt x="0" y="61228"/>
                </a:moveTo>
                <a:cubicBezTo>
                  <a:pt x="0" y="27413"/>
                  <a:pt x="27413" y="0"/>
                  <a:pt x="61228" y="0"/>
                </a:cubicBezTo>
                <a:lnTo>
                  <a:pt x="833658" y="0"/>
                </a:lnTo>
                <a:cubicBezTo>
                  <a:pt x="867473" y="0"/>
                  <a:pt x="894886" y="27413"/>
                  <a:pt x="894886" y="61228"/>
                </a:cubicBezTo>
                <a:lnTo>
                  <a:pt x="894886" y="551052"/>
                </a:lnTo>
                <a:cubicBezTo>
                  <a:pt x="894886" y="584867"/>
                  <a:pt x="867473" y="612280"/>
                  <a:pt x="833658"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lvl="0" algn="ctr" defTabSz="311150">
              <a:lnSpc>
                <a:spcPct val="90000"/>
              </a:lnSpc>
              <a:spcBef>
                <a:spcPct val="0"/>
              </a:spcBef>
              <a:spcAft>
                <a:spcPct val="35000"/>
              </a:spcAft>
            </a:pPr>
            <a:r>
              <a:rPr lang="en-US" sz="700" kern="1200" dirty="0" smtClean="0"/>
              <a:t>Air Force</a:t>
            </a:r>
          </a:p>
          <a:p>
            <a:pPr lvl="0" algn="ctr" defTabSz="311150">
              <a:lnSpc>
                <a:spcPct val="90000"/>
              </a:lnSpc>
              <a:spcBef>
                <a:spcPct val="0"/>
              </a:spcBef>
              <a:spcAft>
                <a:spcPct val="35000"/>
              </a:spcAft>
            </a:pPr>
            <a:r>
              <a:rPr lang="en-US" sz="700" kern="1200" dirty="0" smtClean="0"/>
              <a:t>Ron Cipressi </a:t>
            </a:r>
            <a:endParaRPr lang="en-US" sz="700" kern="1200" dirty="0"/>
          </a:p>
        </p:txBody>
      </p:sp>
      <p:sp>
        <p:nvSpPr>
          <p:cNvPr id="35" name="Freeform 34"/>
          <p:cNvSpPr/>
          <p:nvPr/>
        </p:nvSpPr>
        <p:spPr>
          <a:xfrm>
            <a:off x="5825130" y="4546201"/>
            <a:ext cx="91440" cy="135548"/>
          </a:xfrm>
          <a:custGeom>
            <a:avLst/>
            <a:gdLst/>
            <a:ahLst/>
            <a:cxnLst/>
            <a:rect l="0" t="0" r="0" b="0"/>
            <a:pathLst>
              <a:path>
                <a:moveTo>
                  <a:pt x="45720" y="0"/>
                </a:moveTo>
                <a:lnTo>
                  <a:pt x="45720" y="135548"/>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6" name="Freeform 35"/>
          <p:cNvSpPr/>
          <p:nvPr/>
        </p:nvSpPr>
        <p:spPr>
          <a:xfrm>
            <a:off x="5407360" y="4681749"/>
            <a:ext cx="926981" cy="722962"/>
          </a:xfrm>
          <a:custGeom>
            <a:avLst/>
            <a:gdLst>
              <a:gd name="connsiteX0" fmla="*/ 0 w 926981"/>
              <a:gd name="connsiteY0" fmla="*/ 72296 h 722962"/>
              <a:gd name="connsiteX1" fmla="*/ 72296 w 926981"/>
              <a:gd name="connsiteY1" fmla="*/ 0 h 722962"/>
              <a:gd name="connsiteX2" fmla="*/ 854685 w 926981"/>
              <a:gd name="connsiteY2" fmla="*/ 0 h 722962"/>
              <a:gd name="connsiteX3" fmla="*/ 926981 w 926981"/>
              <a:gd name="connsiteY3" fmla="*/ 72296 h 722962"/>
              <a:gd name="connsiteX4" fmla="*/ 926981 w 926981"/>
              <a:gd name="connsiteY4" fmla="*/ 650666 h 722962"/>
              <a:gd name="connsiteX5" fmla="*/ 854685 w 926981"/>
              <a:gd name="connsiteY5" fmla="*/ 722962 h 722962"/>
              <a:gd name="connsiteX6" fmla="*/ 72296 w 926981"/>
              <a:gd name="connsiteY6" fmla="*/ 722962 h 722962"/>
              <a:gd name="connsiteX7" fmla="*/ 0 w 926981"/>
              <a:gd name="connsiteY7" fmla="*/ 650666 h 722962"/>
              <a:gd name="connsiteX8" fmla="*/ 0 w 926981"/>
              <a:gd name="connsiteY8" fmla="*/ 72296 h 72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981" h="722962">
                <a:moveTo>
                  <a:pt x="0" y="72296"/>
                </a:moveTo>
                <a:cubicBezTo>
                  <a:pt x="0" y="32368"/>
                  <a:pt x="32368" y="0"/>
                  <a:pt x="72296" y="0"/>
                </a:cubicBezTo>
                <a:lnTo>
                  <a:pt x="854685" y="0"/>
                </a:lnTo>
                <a:cubicBezTo>
                  <a:pt x="894613" y="0"/>
                  <a:pt x="926981" y="32368"/>
                  <a:pt x="926981" y="72296"/>
                </a:cubicBezTo>
                <a:lnTo>
                  <a:pt x="926981" y="650666"/>
                </a:lnTo>
                <a:cubicBezTo>
                  <a:pt x="926981" y="690594"/>
                  <a:pt x="894613" y="722962"/>
                  <a:pt x="854685" y="722962"/>
                </a:cubicBezTo>
                <a:lnTo>
                  <a:pt x="72296" y="722962"/>
                </a:lnTo>
                <a:cubicBezTo>
                  <a:pt x="32368" y="722962"/>
                  <a:pt x="0" y="690594"/>
                  <a:pt x="0" y="650666"/>
                </a:cubicBezTo>
                <a:lnTo>
                  <a:pt x="0" y="72296"/>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7845" tIns="47845" rIns="47845" bIns="47845" numCol="1" spcCol="1270" anchor="ctr" anchorCtr="0">
            <a:noAutofit/>
          </a:bodyPr>
          <a:lstStyle/>
          <a:p>
            <a:pPr lvl="0" algn="ctr" defTabSz="311150">
              <a:lnSpc>
                <a:spcPct val="90000"/>
              </a:lnSpc>
              <a:spcBef>
                <a:spcPct val="0"/>
              </a:spcBef>
              <a:spcAft>
                <a:spcPct val="35000"/>
              </a:spcAft>
            </a:pPr>
            <a:r>
              <a:rPr lang="en-US" sz="700" kern="1200" dirty="0" smtClean="0"/>
              <a:t>Shannon Moore</a:t>
            </a:r>
          </a:p>
          <a:p>
            <a:pPr lvl="0" algn="ctr" defTabSz="311150">
              <a:lnSpc>
                <a:spcPct val="90000"/>
              </a:lnSpc>
              <a:spcBef>
                <a:spcPct val="0"/>
              </a:spcBef>
              <a:spcAft>
                <a:spcPct val="35000"/>
              </a:spcAft>
            </a:pPr>
            <a:r>
              <a:rPr lang="en-US" sz="700" dirty="0" smtClean="0"/>
              <a:t>Bruce Thompson</a:t>
            </a:r>
            <a:endParaRPr lang="en-US" sz="700" kern="1200" dirty="0" smtClean="0"/>
          </a:p>
          <a:p>
            <a:pPr lvl="0" algn="ctr" defTabSz="311150">
              <a:lnSpc>
                <a:spcPct val="90000"/>
              </a:lnSpc>
              <a:spcBef>
                <a:spcPct val="0"/>
              </a:spcBef>
              <a:spcAft>
                <a:spcPct val="35000"/>
              </a:spcAft>
            </a:pPr>
            <a:r>
              <a:rPr lang="en-US" sz="700" dirty="0" err="1" smtClean="0"/>
              <a:t>Reshica</a:t>
            </a:r>
            <a:r>
              <a:rPr lang="en-US" sz="700" dirty="0" smtClean="0"/>
              <a:t> Wigfall</a:t>
            </a:r>
            <a:endParaRPr lang="en-US" sz="700" kern="1200" dirty="0" smtClean="0"/>
          </a:p>
        </p:txBody>
      </p:sp>
      <p:sp>
        <p:nvSpPr>
          <p:cNvPr id="37" name="Freeform 36"/>
          <p:cNvSpPr/>
          <p:nvPr/>
        </p:nvSpPr>
        <p:spPr>
          <a:xfrm>
            <a:off x="5818398" y="3798372"/>
            <a:ext cx="1146230" cy="135548"/>
          </a:xfrm>
          <a:custGeom>
            <a:avLst/>
            <a:gdLst/>
            <a:ahLst/>
            <a:cxnLst/>
            <a:rect l="0" t="0" r="0" b="0"/>
            <a:pathLst>
              <a:path>
                <a:moveTo>
                  <a:pt x="0" y="0"/>
                </a:moveTo>
                <a:lnTo>
                  <a:pt x="0" y="67774"/>
                </a:lnTo>
                <a:lnTo>
                  <a:pt x="1146230" y="67774"/>
                </a:lnTo>
                <a:lnTo>
                  <a:pt x="1146230"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8" name="Freeform 37"/>
          <p:cNvSpPr/>
          <p:nvPr/>
        </p:nvSpPr>
        <p:spPr>
          <a:xfrm>
            <a:off x="6470785" y="3933920"/>
            <a:ext cx="987687" cy="612280"/>
          </a:xfrm>
          <a:custGeom>
            <a:avLst/>
            <a:gdLst>
              <a:gd name="connsiteX0" fmla="*/ 0 w 987687"/>
              <a:gd name="connsiteY0" fmla="*/ 61228 h 612280"/>
              <a:gd name="connsiteX1" fmla="*/ 61228 w 987687"/>
              <a:gd name="connsiteY1" fmla="*/ 0 h 612280"/>
              <a:gd name="connsiteX2" fmla="*/ 926459 w 987687"/>
              <a:gd name="connsiteY2" fmla="*/ 0 h 612280"/>
              <a:gd name="connsiteX3" fmla="*/ 987687 w 987687"/>
              <a:gd name="connsiteY3" fmla="*/ 61228 h 612280"/>
              <a:gd name="connsiteX4" fmla="*/ 987687 w 987687"/>
              <a:gd name="connsiteY4" fmla="*/ 551052 h 612280"/>
              <a:gd name="connsiteX5" fmla="*/ 926459 w 987687"/>
              <a:gd name="connsiteY5" fmla="*/ 612280 h 612280"/>
              <a:gd name="connsiteX6" fmla="*/ 61228 w 987687"/>
              <a:gd name="connsiteY6" fmla="*/ 612280 h 612280"/>
              <a:gd name="connsiteX7" fmla="*/ 0 w 987687"/>
              <a:gd name="connsiteY7" fmla="*/ 551052 h 612280"/>
              <a:gd name="connsiteX8" fmla="*/ 0 w 987687"/>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687" h="612280">
                <a:moveTo>
                  <a:pt x="0" y="61228"/>
                </a:moveTo>
                <a:cubicBezTo>
                  <a:pt x="0" y="27413"/>
                  <a:pt x="27413" y="0"/>
                  <a:pt x="61228" y="0"/>
                </a:cubicBezTo>
                <a:lnTo>
                  <a:pt x="926459" y="0"/>
                </a:lnTo>
                <a:cubicBezTo>
                  <a:pt x="960274" y="0"/>
                  <a:pt x="987687" y="27413"/>
                  <a:pt x="987687" y="61228"/>
                </a:cubicBezTo>
                <a:lnTo>
                  <a:pt x="987687" y="551052"/>
                </a:lnTo>
                <a:cubicBezTo>
                  <a:pt x="987687" y="584867"/>
                  <a:pt x="960274" y="612280"/>
                  <a:pt x="926459"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lvl="0" algn="ctr" defTabSz="311150">
              <a:lnSpc>
                <a:spcPct val="90000"/>
              </a:lnSpc>
              <a:spcBef>
                <a:spcPct val="0"/>
              </a:spcBef>
              <a:spcAft>
                <a:spcPct val="35000"/>
              </a:spcAft>
            </a:pPr>
            <a:endParaRPr lang="en-US" sz="700" kern="1200" dirty="0" smtClean="0"/>
          </a:p>
          <a:p>
            <a:pPr lvl="0" algn="ctr" defTabSz="311150">
              <a:lnSpc>
                <a:spcPct val="90000"/>
              </a:lnSpc>
              <a:spcBef>
                <a:spcPct val="0"/>
              </a:spcBef>
              <a:spcAft>
                <a:spcPct val="35000"/>
              </a:spcAft>
            </a:pPr>
            <a:r>
              <a:rPr lang="en-US" sz="700" kern="1200" dirty="0" smtClean="0"/>
              <a:t>Army</a:t>
            </a:r>
          </a:p>
          <a:p>
            <a:pPr lvl="0" algn="ctr" defTabSz="311150">
              <a:lnSpc>
                <a:spcPct val="90000"/>
              </a:lnSpc>
              <a:spcBef>
                <a:spcPct val="0"/>
              </a:spcBef>
              <a:spcAft>
                <a:spcPct val="35000"/>
              </a:spcAft>
            </a:pPr>
            <a:r>
              <a:rPr lang="en-US" sz="700" kern="1200" dirty="0" smtClean="0"/>
              <a:t>Jim Judy</a:t>
            </a:r>
          </a:p>
          <a:p>
            <a:pPr lvl="0" algn="ctr" defTabSz="311150">
              <a:lnSpc>
                <a:spcPct val="90000"/>
              </a:lnSpc>
              <a:spcBef>
                <a:spcPct val="0"/>
              </a:spcBef>
              <a:spcAft>
                <a:spcPct val="35000"/>
              </a:spcAft>
            </a:pPr>
            <a:r>
              <a:rPr lang="en-US" sz="700" kern="1200" dirty="0" smtClean="0"/>
              <a:t>Jenna Meyers</a:t>
            </a:r>
          </a:p>
          <a:p>
            <a:pPr lvl="0" algn="ctr" defTabSz="311150">
              <a:lnSpc>
                <a:spcPct val="90000"/>
              </a:lnSpc>
              <a:spcBef>
                <a:spcPct val="0"/>
              </a:spcBef>
              <a:spcAft>
                <a:spcPct val="35000"/>
              </a:spcAft>
            </a:pPr>
            <a:r>
              <a:rPr lang="en-US" sz="700" kern="1200" dirty="0" smtClean="0"/>
              <a:t>James Doswell</a:t>
            </a:r>
          </a:p>
          <a:p>
            <a:pPr lvl="0" algn="ctr" defTabSz="311150">
              <a:lnSpc>
                <a:spcPct val="90000"/>
              </a:lnSpc>
              <a:spcBef>
                <a:spcPct val="0"/>
              </a:spcBef>
              <a:spcAft>
                <a:spcPct val="35000"/>
              </a:spcAft>
            </a:pPr>
            <a:endParaRPr lang="en-US" sz="700" kern="1200" dirty="0" smtClean="0"/>
          </a:p>
        </p:txBody>
      </p:sp>
      <p:sp>
        <p:nvSpPr>
          <p:cNvPr id="39" name="Freeform 38"/>
          <p:cNvSpPr/>
          <p:nvPr/>
        </p:nvSpPr>
        <p:spPr>
          <a:xfrm>
            <a:off x="6918909" y="4546201"/>
            <a:ext cx="91440" cy="135548"/>
          </a:xfrm>
          <a:custGeom>
            <a:avLst/>
            <a:gdLst/>
            <a:ahLst/>
            <a:cxnLst/>
            <a:rect l="0" t="0" r="0" b="0"/>
            <a:pathLst>
              <a:path>
                <a:moveTo>
                  <a:pt x="45720" y="0"/>
                </a:moveTo>
                <a:lnTo>
                  <a:pt x="45720" y="135548"/>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0" name="Freeform 39"/>
          <p:cNvSpPr/>
          <p:nvPr/>
        </p:nvSpPr>
        <p:spPr>
          <a:xfrm>
            <a:off x="6499154" y="4681749"/>
            <a:ext cx="930950" cy="434580"/>
          </a:xfrm>
          <a:custGeom>
            <a:avLst/>
            <a:gdLst>
              <a:gd name="connsiteX0" fmla="*/ 0 w 930950"/>
              <a:gd name="connsiteY0" fmla="*/ 43458 h 434580"/>
              <a:gd name="connsiteX1" fmla="*/ 43458 w 930950"/>
              <a:gd name="connsiteY1" fmla="*/ 0 h 434580"/>
              <a:gd name="connsiteX2" fmla="*/ 887492 w 930950"/>
              <a:gd name="connsiteY2" fmla="*/ 0 h 434580"/>
              <a:gd name="connsiteX3" fmla="*/ 930950 w 930950"/>
              <a:gd name="connsiteY3" fmla="*/ 43458 h 434580"/>
              <a:gd name="connsiteX4" fmla="*/ 930950 w 930950"/>
              <a:gd name="connsiteY4" fmla="*/ 391122 h 434580"/>
              <a:gd name="connsiteX5" fmla="*/ 887492 w 930950"/>
              <a:gd name="connsiteY5" fmla="*/ 434580 h 434580"/>
              <a:gd name="connsiteX6" fmla="*/ 43458 w 930950"/>
              <a:gd name="connsiteY6" fmla="*/ 434580 h 434580"/>
              <a:gd name="connsiteX7" fmla="*/ 0 w 930950"/>
              <a:gd name="connsiteY7" fmla="*/ 391122 h 434580"/>
              <a:gd name="connsiteX8" fmla="*/ 0 w 930950"/>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950" h="434580">
                <a:moveTo>
                  <a:pt x="0" y="43458"/>
                </a:moveTo>
                <a:cubicBezTo>
                  <a:pt x="0" y="19457"/>
                  <a:pt x="19457" y="0"/>
                  <a:pt x="43458" y="0"/>
                </a:cubicBezTo>
                <a:lnTo>
                  <a:pt x="887492" y="0"/>
                </a:lnTo>
                <a:cubicBezTo>
                  <a:pt x="911493" y="0"/>
                  <a:pt x="930950" y="19457"/>
                  <a:pt x="930950" y="43458"/>
                </a:cubicBezTo>
                <a:lnTo>
                  <a:pt x="930950" y="391122"/>
                </a:lnTo>
                <a:cubicBezTo>
                  <a:pt x="930950" y="415123"/>
                  <a:pt x="911493" y="434580"/>
                  <a:pt x="887492"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lvl="0" algn="ctr" defTabSz="311150">
              <a:lnSpc>
                <a:spcPct val="90000"/>
              </a:lnSpc>
              <a:spcBef>
                <a:spcPct val="0"/>
              </a:spcBef>
              <a:spcAft>
                <a:spcPct val="35000"/>
              </a:spcAft>
            </a:pPr>
            <a:r>
              <a:rPr lang="en-US" sz="700" kern="1200" dirty="0" smtClean="0"/>
              <a:t> Michael Smith</a:t>
            </a:r>
          </a:p>
          <a:p>
            <a:pPr lvl="0" algn="ctr" defTabSz="311150">
              <a:lnSpc>
                <a:spcPct val="90000"/>
              </a:lnSpc>
              <a:spcBef>
                <a:spcPct val="0"/>
              </a:spcBef>
              <a:spcAft>
                <a:spcPct val="35000"/>
              </a:spcAft>
            </a:pPr>
            <a:r>
              <a:rPr lang="en-US" sz="700" kern="1200" dirty="0" smtClean="0"/>
              <a:t>Michael Duarte</a:t>
            </a:r>
          </a:p>
        </p:txBody>
      </p:sp>
      <p:sp>
        <p:nvSpPr>
          <p:cNvPr id="41" name="Freeform 40"/>
          <p:cNvSpPr/>
          <p:nvPr/>
        </p:nvSpPr>
        <p:spPr>
          <a:xfrm>
            <a:off x="5818398" y="3798372"/>
            <a:ext cx="2080958" cy="135548"/>
          </a:xfrm>
          <a:custGeom>
            <a:avLst/>
            <a:gdLst/>
            <a:ahLst/>
            <a:cxnLst/>
            <a:rect l="0" t="0" r="0" b="0"/>
            <a:pathLst>
              <a:path>
                <a:moveTo>
                  <a:pt x="0" y="0"/>
                </a:moveTo>
                <a:lnTo>
                  <a:pt x="0" y="67774"/>
                </a:lnTo>
                <a:lnTo>
                  <a:pt x="2080958" y="67774"/>
                </a:lnTo>
                <a:lnTo>
                  <a:pt x="2080958"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2" name="Freeform 41"/>
          <p:cNvSpPr/>
          <p:nvPr/>
        </p:nvSpPr>
        <p:spPr>
          <a:xfrm>
            <a:off x="7645204"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lvl="0" algn="ctr" defTabSz="311150">
              <a:lnSpc>
                <a:spcPct val="90000"/>
              </a:lnSpc>
              <a:spcBef>
                <a:spcPct val="0"/>
              </a:spcBef>
              <a:spcAft>
                <a:spcPct val="35000"/>
              </a:spcAft>
            </a:pPr>
            <a:r>
              <a:rPr lang="en-US" sz="700" kern="1200" dirty="0" smtClean="0"/>
              <a:t>SPAWAR</a:t>
            </a:r>
          </a:p>
          <a:p>
            <a:pPr lvl="0" algn="ctr" defTabSz="311150">
              <a:lnSpc>
                <a:spcPct val="90000"/>
              </a:lnSpc>
              <a:spcBef>
                <a:spcPct val="0"/>
              </a:spcBef>
              <a:spcAft>
                <a:spcPct val="35000"/>
              </a:spcAft>
            </a:pPr>
            <a:r>
              <a:rPr lang="en-US" sz="700" kern="1200" dirty="0" smtClean="0"/>
              <a:t>Jeremiah Hayden  </a:t>
            </a:r>
            <a:endParaRPr lang="en-US" sz="700" kern="1200" dirty="0"/>
          </a:p>
        </p:txBody>
      </p:sp>
      <p:sp>
        <p:nvSpPr>
          <p:cNvPr id="43" name="Freeform 42"/>
          <p:cNvSpPr/>
          <p:nvPr/>
        </p:nvSpPr>
        <p:spPr>
          <a:xfrm>
            <a:off x="7853637" y="4546201"/>
            <a:ext cx="91440" cy="135548"/>
          </a:xfrm>
          <a:custGeom>
            <a:avLst/>
            <a:gdLst/>
            <a:ahLst/>
            <a:cxnLst/>
            <a:rect l="0" t="0" r="0" b="0"/>
            <a:pathLst>
              <a:path>
                <a:moveTo>
                  <a:pt x="45720" y="0"/>
                </a:moveTo>
                <a:lnTo>
                  <a:pt x="45720" y="135548"/>
                </a:lnTo>
              </a:path>
            </a:pathLst>
          </a:custGeom>
          <a:noFill/>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4" name="Freeform 43"/>
          <p:cNvSpPr/>
          <p:nvPr/>
        </p:nvSpPr>
        <p:spPr>
          <a:xfrm>
            <a:off x="7582596" y="4681749"/>
            <a:ext cx="633521" cy="434580"/>
          </a:xfrm>
          <a:custGeom>
            <a:avLst/>
            <a:gdLst>
              <a:gd name="connsiteX0" fmla="*/ 0 w 633521"/>
              <a:gd name="connsiteY0" fmla="*/ 43458 h 434580"/>
              <a:gd name="connsiteX1" fmla="*/ 43458 w 633521"/>
              <a:gd name="connsiteY1" fmla="*/ 0 h 434580"/>
              <a:gd name="connsiteX2" fmla="*/ 590063 w 633521"/>
              <a:gd name="connsiteY2" fmla="*/ 0 h 434580"/>
              <a:gd name="connsiteX3" fmla="*/ 633521 w 633521"/>
              <a:gd name="connsiteY3" fmla="*/ 43458 h 434580"/>
              <a:gd name="connsiteX4" fmla="*/ 633521 w 633521"/>
              <a:gd name="connsiteY4" fmla="*/ 391122 h 434580"/>
              <a:gd name="connsiteX5" fmla="*/ 590063 w 633521"/>
              <a:gd name="connsiteY5" fmla="*/ 434580 h 434580"/>
              <a:gd name="connsiteX6" fmla="*/ 43458 w 633521"/>
              <a:gd name="connsiteY6" fmla="*/ 434580 h 434580"/>
              <a:gd name="connsiteX7" fmla="*/ 0 w 633521"/>
              <a:gd name="connsiteY7" fmla="*/ 391122 h 434580"/>
              <a:gd name="connsiteX8" fmla="*/ 0 w 633521"/>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521" h="434580">
                <a:moveTo>
                  <a:pt x="0" y="43458"/>
                </a:moveTo>
                <a:cubicBezTo>
                  <a:pt x="0" y="19457"/>
                  <a:pt x="19457" y="0"/>
                  <a:pt x="43458" y="0"/>
                </a:cubicBezTo>
                <a:lnTo>
                  <a:pt x="590063" y="0"/>
                </a:lnTo>
                <a:cubicBezTo>
                  <a:pt x="614064" y="0"/>
                  <a:pt x="633521" y="19457"/>
                  <a:pt x="633521" y="43458"/>
                </a:cubicBezTo>
                <a:lnTo>
                  <a:pt x="633521" y="391122"/>
                </a:lnTo>
                <a:cubicBezTo>
                  <a:pt x="633521" y="415123"/>
                  <a:pt x="614064" y="434580"/>
                  <a:pt x="590063"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lvl="0" algn="ctr" defTabSz="311150">
              <a:lnSpc>
                <a:spcPct val="90000"/>
              </a:lnSpc>
              <a:spcBef>
                <a:spcPct val="0"/>
              </a:spcBef>
              <a:spcAft>
                <a:spcPct val="35000"/>
              </a:spcAft>
            </a:pPr>
            <a:r>
              <a:rPr lang="en-US" sz="700" kern="1200" dirty="0" smtClean="0"/>
              <a:t>Min-Jung Gantt</a:t>
            </a:r>
            <a:endParaRPr lang="en-US" sz="700" kern="1200" dirty="0"/>
          </a:p>
        </p:txBody>
      </p:sp>
      <p:sp>
        <p:nvSpPr>
          <p:cNvPr id="45" name="Freeform 44"/>
          <p:cNvSpPr/>
          <p:nvPr/>
        </p:nvSpPr>
        <p:spPr>
          <a:xfrm>
            <a:off x="5818398" y="3798372"/>
            <a:ext cx="2804363" cy="135548"/>
          </a:xfrm>
          <a:custGeom>
            <a:avLst/>
            <a:gdLst/>
            <a:ahLst/>
            <a:cxnLst/>
            <a:rect l="0" t="0" r="0" b="0"/>
            <a:pathLst>
              <a:path>
                <a:moveTo>
                  <a:pt x="0" y="0"/>
                </a:moveTo>
                <a:lnTo>
                  <a:pt x="0" y="67774"/>
                </a:lnTo>
                <a:lnTo>
                  <a:pt x="2804363" y="67774"/>
                </a:lnTo>
                <a:lnTo>
                  <a:pt x="2804363" y="135548"/>
                </a:lnTo>
              </a:path>
            </a:pathLst>
          </a:custGeom>
          <a:noFill/>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6" name="Freeform 45"/>
          <p:cNvSpPr/>
          <p:nvPr/>
        </p:nvSpPr>
        <p:spPr>
          <a:xfrm>
            <a:off x="8368609"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lvl="0" algn="ctr" defTabSz="311150">
              <a:lnSpc>
                <a:spcPct val="90000"/>
              </a:lnSpc>
              <a:spcBef>
                <a:spcPct val="0"/>
              </a:spcBef>
              <a:spcAft>
                <a:spcPct val="35000"/>
              </a:spcAft>
            </a:pPr>
            <a:r>
              <a:rPr lang="en-US" sz="700" kern="1200" dirty="0" smtClean="0"/>
              <a:t>MDA</a:t>
            </a:r>
          </a:p>
          <a:p>
            <a:pPr lvl="0" algn="ctr" defTabSz="311150">
              <a:lnSpc>
                <a:spcPct val="90000"/>
              </a:lnSpc>
              <a:spcBef>
                <a:spcPct val="0"/>
              </a:spcBef>
              <a:spcAft>
                <a:spcPct val="35000"/>
              </a:spcAft>
            </a:pPr>
            <a:r>
              <a:rPr lang="en-US" sz="700" kern="1200" dirty="0" smtClean="0"/>
              <a:t>Dan Strickland</a:t>
            </a:r>
            <a:endParaRPr lang="en-US" sz="700" kern="1200" dirty="0"/>
          </a:p>
        </p:txBody>
      </p:sp>
      <p:sp>
        <p:nvSpPr>
          <p:cNvPr id="2" name="Title 1"/>
          <p:cNvSpPr>
            <a:spLocks noGrp="1"/>
          </p:cNvSpPr>
          <p:nvPr>
            <p:ph type="title"/>
          </p:nvPr>
        </p:nvSpPr>
        <p:spPr>
          <a:xfrm>
            <a:off x="559108" y="298450"/>
            <a:ext cx="7726363" cy="860425"/>
          </a:xfr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p>
            <a:pPr algn="ctr" eaLnBrk="0" hangingPunct="0"/>
            <a:r>
              <a:rPr lang="en-US" sz="3200" dirty="0">
                <a:solidFill>
                  <a:srgbClr val="000066"/>
                </a:solidFill>
                <a:effectLst>
                  <a:outerShdw blurRad="50800" dist="38100" dir="8100000" algn="tr" rotWithShape="0">
                    <a:prstClr val="black">
                      <a:alpha val="40000"/>
                    </a:prstClr>
                  </a:outerShdw>
                </a:effectLst>
              </a:rPr>
              <a:t>SURF Team Structure</a:t>
            </a:r>
          </a:p>
        </p:txBody>
      </p:sp>
      <p:sp>
        <p:nvSpPr>
          <p:cNvPr id="14" name="Slide Number Placeholder 3"/>
          <p:cNvSpPr>
            <a:spLocks noGrp="1"/>
          </p:cNvSpPr>
          <p:nvPr>
            <p:ph type="sldNum" sz="quarter" idx="4294967295"/>
          </p:nvPr>
        </p:nvSpPr>
        <p:spPr>
          <a:xfrm>
            <a:off x="7988300" y="6524625"/>
            <a:ext cx="1143000" cy="304800"/>
          </a:xfrm>
          <a:prstGeom prst="rect">
            <a:avLst/>
          </a:prstGeom>
        </p:spPr>
        <p:txBody>
          <a:bodyPr/>
          <a:lstStyle/>
          <a:p>
            <a:pPr>
              <a:defRPr/>
            </a:pPr>
            <a:fld id="{A589B058-016D-4A18-8606-4BA37FBF9C60}" type="slidenum">
              <a:rPr lang="en-US" smtClean="0"/>
              <a:pPr>
                <a:defRPr/>
              </a:pPr>
              <a:t>5</a:t>
            </a:fld>
            <a:endParaRPr lang="en-US" dirty="0">
              <a:solidFill>
                <a:srgbClr val="808080"/>
              </a:solidFill>
            </a:endParaRPr>
          </a:p>
        </p:txBody>
      </p:sp>
      <p:sp>
        <p:nvSpPr>
          <p:cNvPr id="16" name="Content Placeholder 2"/>
          <p:cNvSpPr txBox="1">
            <a:spLocks/>
          </p:cNvSpPr>
          <p:nvPr/>
        </p:nvSpPr>
        <p:spPr bwMode="gray">
          <a:xfrm>
            <a:off x="397426" y="1353164"/>
            <a:ext cx="8302074" cy="1809726"/>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FontTx/>
              <a:buChar char="•"/>
            </a:pPr>
            <a:r>
              <a:rPr lang="en-US" sz="1600" b="0" kern="0" dirty="0" smtClean="0">
                <a:solidFill>
                  <a:srgbClr val="000000"/>
                </a:solidFill>
              </a:rPr>
              <a:t>Team is comprised of one primary member per service along with support from secondary team members (Government Only)</a:t>
            </a:r>
          </a:p>
          <a:p>
            <a:pPr marL="342900" lvl="1" indent="-342900">
              <a:buFontTx/>
              <a:buChar char="•"/>
            </a:pPr>
            <a:r>
              <a:rPr lang="en-US" sz="1600" b="0" kern="0" dirty="0">
                <a:solidFill>
                  <a:srgbClr val="000000"/>
                </a:solidFill>
              </a:rPr>
              <a:t>As submissions are received, SRDR review efforts will be distributed amongst SURF team members to balance </a:t>
            </a:r>
            <a:r>
              <a:rPr lang="en-US" sz="1600" b="0" kern="0" dirty="0" smtClean="0">
                <a:solidFill>
                  <a:srgbClr val="000000"/>
                </a:solidFill>
              </a:rPr>
              <a:t>workload</a:t>
            </a:r>
          </a:p>
          <a:p>
            <a:pPr marL="342900" lvl="1" indent="-342900">
              <a:buFontTx/>
              <a:buChar char="•"/>
            </a:pPr>
            <a:r>
              <a:rPr lang="en-US" sz="1600" b="0" kern="0" dirty="0">
                <a:solidFill>
                  <a:srgbClr val="000000"/>
                </a:solidFill>
              </a:rPr>
              <a:t>SURF Team </a:t>
            </a:r>
            <a:r>
              <a:rPr lang="en-US" sz="1600" b="0" kern="0" dirty="0" smtClean="0">
                <a:solidFill>
                  <a:srgbClr val="000000"/>
                </a:solidFill>
              </a:rPr>
              <a:t>Coordinators (STC): </a:t>
            </a:r>
            <a:r>
              <a:rPr lang="en-US" sz="1600" b="0" kern="0" dirty="0">
                <a:solidFill>
                  <a:srgbClr val="000000"/>
                </a:solidFill>
              </a:rPr>
              <a:t>Marc Russo &amp; </a:t>
            </a:r>
            <a:r>
              <a:rPr lang="en-US" sz="1600" b="0" kern="0" dirty="0" smtClean="0">
                <a:solidFill>
                  <a:srgbClr val="000000"/>
                </a:solidFill>
              </a:rPr>
              <a:t>Haset </a:t>
            </a:r>
            <a:r>
              <a:rPr lang="en-US" sz="1600" b="0" kern="0" dirty="0">
                <a:solidFill>
                  <a:srgbClr val="000000"/>
                </a:solidFill>
              </a:rPr>
              <a:t>Gebre-Mariam</a:t>
            </a:r>
          </a:p>
          <a:p>
            <a:pPr marL="342900" lvl="1" indent="-342900">
              <a:buFontTx/>
              <a:buChar char="•"/>
            </a:pPr>
            <a:r>
              <a:rPr lang="en-US" sz="1600" b="0" kern="0" dirty="0" smtClean="0">
                <a:solidFill>
                  <a:srgbClr val="000000"/>
                </a:solidFill>
              </a:rPr>
              <a:t>Current SURF structure:</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100" y="94510"/>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996" y="5610664"/>
            <a:ext cx="9067800" cy="769441"/>
          </a:xfrm>
          <a:prstGeom prst="rect">
            <a:avLst/>
          </a:prstGeom>
          <a:solidFill>
            <a:srgbClr val="010141"/>
          </a:solidFill>
          <a:ln w="25400">
            <a:solidFill>
              <a:srgbClr val="002060"/>
            </a:solidFill>
          </a:ln>
          <a:scene3d>
            <a:camera prst="orthographicFront"/>
            <a:lightRig rig="threePt" dir="t"/>
          </a:scene3d>
          <a:sp3d>
            <a:bevelT/>
          </a:sp3d>
        </p:spPr>
        <p:txBody>
          <a:bodyPr wrap="square" rtlCol="0" anchor="ctr" anchorCtr="0">
            <a:spAutoFit/>
          </a:bodyPr>
          <a:lstStyle>
            <a:defPPr>
              <a:defRPr lang="en-US"/>
            </a:defPPr>
            <a:lvl2pPr marL="400050" lvl="1" algn="ctr">
              <a:defRPr sz="2000">
                <a:solidFill>
                  <a:srgbClr val="FFFFFF"/>
                </a:solidFill>
                <a:latin typeface="Arial"/>
              </a:defRPr>
            </a:lvl2pPr>
          </a:lstStyle>
          <a:p>
            <a:r>
              <a:rPr lang="en-US" sz="1100" dirty="0">
                <a:solidFill>
                  <a:schemeClr val="bg1"/>
                </a:solidFill>
              </a:rPr>
              <a:t>Question: How do members get involved with SURF? Why are there “primary” and “secondary” members?</a:t>
            </a:r>
          </a:p>
          <a:p>
            <a:r>
              <a:rPr lang="en-US" sz="1100" dirty="0">
                <a:solidFill>
                  <a:schemeClr val="bg1"/>
                </a:solidFill>
              </a:rPr>
              <a:t>Answer 1: The SURF team was established by Government SRDRWG members who were recommended/volunteered by each DoD service</a:t>
            </a:r>
          </a:p>
          <a:p>
            <a:r>
              <a:rPr lang="en-US" sz="1100" dirty="0">
                <a:solidFill>
                  <a:schemeClr val="bg1"/>
                </a:solidFill>
              </a:rPr>
              <a:t>Answer 2: Primary members are included on CSDR S-R IPT email notifications for their specific  service. Secondary members are contacted during periods of increased review demands, if necessary.</a:t>
            </a:r>
          </a:p>
        </p:txBody>
      </p:sp>
      <p:cxnSp>
        <p:nvCxnSpPr>
          <p:cNvPr id="6" name="Straight Connector 5"/>
          <p:cNvCxnSpPr/>
          <p:nvPr/>
        </p:nvCxnSpPr>
        <p:spPr bwMode="auto">
          <a:xfrm>
            <a:off x="4292600" y="3524250"/>
            <a:ext cx="825500"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4" name="Rounded Rectangle 3"/>
          <p:cNvSpPr/>
          <p:nvPr/>
        </p:nvSpPr>
        <p:spPr bwMode="auto">
          <a:xfrm>
            <a:off x="3268187" y="3276600"/>
            <a:ext cx="1664163" cy="448292"/>
          </a:xfrm>
          <a:prstGeom prst="round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hangingPunct="0"/>
            <a:r>
              <a:rPr lang="en-US" sz="700" dirty="0" smtClean="0">
                <a:latin typeface="Arial" panose="020B0604020202020204" pitchFamily="34" charset="0"/>
                <a:cs typeface="Arial" panose="020B0604020202020204" pitchFamily="34" charset="0"/>
              </a:rPr>
              <a:t>SURF Team Coordinators (STC)</a:t>
            </a:r>
          </a:p>
          <a:p>
            <a:pPr algn="ctr" eaLnBrk="0" hangingPunct="0"/>
            <a:r>
              <a:rPr lang="en-US" sz="700" dirty="0" smtClean="0">
                <a:latin typeface="Arial" panose="020B0604020202020204" pitchFamily="34" charset="0"/>
                <a:cs typeface="Arial" panose="020B0604020202020204" pitchFamily="34" charset="0"/>
              </a:rPr>
              <a:t>Marc Russo </a:t>
            </a:r>
          </a:p>
          <a:p>
            <a:pPr lvl="0" algn="ctr" eaLnBrk="0" hangingPunct="0"/>
            <a:r>
              <a:rPr lang="en-US" sz="700" dirty="0"/>
              <a:t>Haset Gebre-Mariam</a:t>
            </a:r>
          </a:p>
          <a:p>
            <a:pPr algn="ctr" eaLnBrk="0" hangingPunct="0"/>
            <a:endParaRPr lang="en-US" sz="700" dirty="0">
              <a:latin typeface="Arial" panose="020B0604020202020204" pitchFamily="34" charset="0"/>
              <a:cs typeface="Arial" panose="020B0604020202020204" pitchFamily="34" charset="0"/>
            </a:endParaRPr>
          </a:p>
        </p:txBody>
      </p:sp>
      <p:cxnSp>
        <p:nvCxnSpPr>
          <p:cNvPr id="10" name="Straight Connector 9"/>
          <p:cNvCxnSpPr/>
          <p:nvPr/>
        </p:nvCxnSpPr>
        <p:spPr bwMode="auto">
          <a:xfrm flipH="1">
            <a:off x="6400800" y="3508180"/>
            <a:ext cx="613085" cy="1776"/>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15" name="Rounded Rectangle 14"/>
          <p:cNvSpPr/>
          <p:nvPr/>
        </p:nvSpPr>
        <p:spPr bwMode="auto">
          <a:xfrm>
            <a:off x="6740075" y="3276600"/>
            <a:ext cx="1628534" cy="451845"/>
          </a:xfrm>
          <a:prstGeom prst="round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hangingPunct="0"/>
            <a:r>
              <a:rPr lang="en-US" sz="700" dirty="0" smtClean="0">
                <a:latin typeface="Arial" panose="020B0604020202020204" pitchFamily="34" charset="0"/>
                <a:cs typeface="Arial" panose="020B0604020202020204" pitchFamily="34" charset="0"/>
              </a:rPr>
              <a:t>SURF Advisor  &amp; Process Owner (SAPO)</a:t>
            </a:r>
          </a:p>
          <a:p>
            <a:pPr algn="ctr" eaLnBrk="0" hangingPunct="0"/>
            <a:r>
              <a:rPr lang="en-US" sz="700" dirty="0" smtClean="0">
                <a:latin typeface="Arial" panose="020B0604020202020204" pitchFamily="34" charset="0"/>
                <a:cs typeface="Arial" panose="020B0604020202020204" pitchFamily="34" charset="0"/>
              </a:rPr>
              <a:t>Nick Lanham</a:t>
            </a:r>
            <a:endParaRPr lang="en-US" sz="700" dirty="0">
              <a:latin typeface="Arial" panose="020B0604020202020204" pitchFamily="34" charset="0"/>
              <a:cs typeface="Arial" panose="020B0604020202020204" pitchFamily="34" charset="0"/>
            </a:endParaRPr>
          </a:p>
        </p:txBody>
      </p:sp>
      <p:sp>
        <p:nvSpPr>
          <p:cNvPr id="53" name="Freeform 52"/>
          <p:cNvSpPr/>
          <p:nvPr/>
        </p:nvSpPr>
        <p:spPr>
          <a:xfrm>
            <a:off x="5772208" y="3692409"/>
            <a:ext cx="104067" cy="135548"/>
          </a:xfrm>
          <a:custGeom>
            <a:avLst/>
            <a:gdLst/>
            <a:ahLst/>
            <a:cxnLst/>
            <a:rect l="0" t="0" r="0" b="0"/>
            <a:pathLst>
              <a:path>
                <a:moveTo>
                  <a:pt x="45720" y="0"/>
                </a:moveTo>
                <a:lnTo>
                  <a:pt x="45720" y="135548"/>
                </a:lnTo>
              </a:path>
            </a:pathLst>
          </a:custGeom>
          <a:noFill/>
          <a:ln w="28575"/>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116962" y="3285508"/>
            <a:ext cx="1402871" cy="448292"/>
          </a:xfrm>
          <a:custGeom>
            <a:avLst/>
            <a:gdLst>
              <a:gd name="connsiteX0" fmla="*/ 0 w 1402871"/>
              <a:gd name="connsiteY0" fmla="*/ 33887 h 338870"/>
              <a:gd name="connsiteX1" fmla="*/ 33887 w 1402871"/>
              <a:gd name="connsiteY1" fmla="*/ 0 h 338870"/>
              <a:gd name="connsiteX2" fmla="*/ 1368984 w 1402871"/>
              <a:gd name="connsiteY2" fmla="*/ 0 h 338870"/>
              <a:gd name="connsiteX3" fmla="*/ 1402871 w 1402871"/>
              <a:gd name="connsiteY3" fmla="*/ 33887 h 338870"/>
              <a:gd name="connsiteX4" fmla="*/ 1402871 w 1402871"/>
              <a:gd name="connsiteY4" fmla="*/ 304983 h 338870"/>
              <a:gd name="connsiteX5" fmla="*/ 1368984 w 1402871"/>
              <a:gd name="connsiteY5" fmla="*/ 338870 h 338870"/>
              <a:gd name="connsiteX6" fmla="*/ 33887 w 1402871"/>
              <a:gd name="connsiteY6" fmla="*/ 338870 h 338870"/>
              <a:gd name="connsiteX7" fmla="*/ 0 w 1402871"/>
              <a:gd name="connsiteY7" fmla="*/ 304983 h 338870"/>
              <a:gd name="connsiteX8" fmla="*/ 0 w 1402871"/>
              <a:gd name="connsiteY8" fmla="*/ 33887 h 3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871" h="338870">
                <a:moveTo>
                  <a:pt x="0" y="33887"/>
                </a:moveTo>
                <a:cubicBezTo>
                  <a:pt x="0" y="15172"/>
                  <a:pt x="15172" y="0"/>
                  <a:pt x="33887" y="0"/>
                </a:cubicBezTo>
                <a:lnTo>
                  <a:pt x="1368984" y="0"/>
                </a:lnTo>
                <a:cubicBezTo>
                  <a:pt x="1387699" y="0"/>
                  <a:pt x="1402871" y="15172"/>
                  <a:pt x="1402871" y="33887"/>
                </a:cubicBezTo>
                <a:lnTo>
                  <a:pt x="1402871" y="304983"/>
                </a:lnTo>
                <a:cubicBezTo>
                  <a:pt x="1402871" y="323698"/>
                  <a:pt x="1387699" y="338870"/>
                  <a:pt x="1368984" y="338870"/>
                </a:cubicBezTo>
                <a:lnTo>
                  <a:pt x="33887" y="338870"/>
                </a:lnTo>
                <a:cubicBezTo>
                  <a:pt x="15172" y="338870"/>
                  <a:pt x="0" y="323698"/>
                  <a:pt x="0" y="304983"/>
                </a:cubicBezTo>
                <a:lnTo>
                  <a:pt x="0" y="33887"/>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595" tIns="36595" rIns="36595" bIns="36595" numCol="1" spcCol="1270" anchor="ctr" anchorCtr="0">
            <a:noAutofit/>
          </a:bodyPr>
          <a:lstStyle/>
          <a:p>
            <a:pPr lvl="0" algn="ctr" defTabSz="311150">
              <a:lnSpc>
                <a:spcPct val="90000"/>
              </a:lnSpc>
              <a:spcBef>
                <a:spcPct val="0"/>
              </a:spcBef>
              <a:spcAft>
                <a:spcPct val="35000"/>
              </a:spcAft>
            </a:pPr>
            <a:r>
              <a:rPr lang="en-US" sz="700" kern="1200" dirty="0" smtClean="0"/>
              <a:t>SRDR Submission received from DCARC </a:t>
            </a:r>
            <a:endParaRPr lang="en-US" sz="700" kern="1200" dirty="0"/>
          </a:p>
        </p:txBody>
      </p:sp>
    </p:spTree>
    <p:custDataLst>
      <p:tags r:id="rId1"/>
    </p:custDataLst>
    <p:extLst>
      <p:ext uri="{BB962C8B-B14F-4D97-AF65-F5344CB8AC3E}">
        <p14:creationId xmlns:p14="http://schemas.microsoft.com/office/powerpoint/2010/main" val="365387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52189" y="201305"/>
            <a:ext cx="8605197" cy="908050"/>
          </a:xfrm>
          <a:prstGeom prst="rect">
            <a:avLst/>
          </a:prstGeom>
          <a:noFill/>
          <a:ln w="12700">
            <a:noFill/>
            <a:miter lim="800000"/>
            <a:headEnd/>
            <a:tailEnd/>
          </a:ln>
        </p:spPr>
        <p:txBody>
          <a:bodyPr vert="horz" wrap="square" lIns="61912" tIns="26987" rIns="61912" bIns="26987" numCol="1" anchor="ctr" anchorCtr="0" compatLnSpc="1">
            <a:prstTxWarp prst="textNoShape">
              <a:avLst/>
            </a:prstTxWarp>
            <a:scene3d>
              <a:camera prst="orthographicFront"/>
              <a:lightRig rig="threePt" dir="t"/>
            </a:scene3d>
            <a:sp3d extrusionH="57150">
              <a:bevelT w="38100" h="38100"/>
            </a:sp3d>
          </a:bodyPr>
          <a:lstStyle>
            <a:lvl1pPr algn="r" rtl="0" eaLnBrk="1" fontAlgn="base" hangingPunct="1">
              <a:spcBef>
                <a:spcPct val="0"/>
              </a:spcBef>
              <a:spcAft>
                <a:spcPct val="0"/>
              </a:spcAft>
              <a:defRPr sz="2800" b="1" i="1">
                <a:solidFill>
                  <a:srgbClr val="010141"/>
                </a:solidFill>
                <a:latin typeface="+mj-lt"/>
                <a:ea typeface="+mj-ea"/>
                <a:cs typeface="+mj-cs"/>
              </a:defRPr>
            </a:lvl1pPr>
            <a:lvl2pPr algn="r" rtl="0" eaLnBrk="1" fontAlgn="base" hangingPunct="1">
              <a:spcBef>
                <a:spcPct val="0"/>
              </a:spcBef>
              <a:spcAft>
                <a:spcPct val="0"/>
              </a:spcAft>
              <a:defRPr sz="2800" b="1" i="1">
                <a:solidFill>
                  <a:srgbClr val="000066"/>
                </a:solidFill>
                <a:latin typeface="Arial" charset="0"/>
              </a:defRPr>
            </a:lvl2pPr>
            <a:lvl3pPr algn="r" rtl="0" eaLnBrk="1" fontAlgn="base" hangingPunct="1">
              <a:spcBef>
                <a:spcPct val="0"/>
              </a:spcBef>
              <a:spcAft>
                <a:spcPct val="0"/>
              </a:spcAft>
              <a:defRPr sz="2800" b="1" i="1">
                <a:solidFill>
                  <a:srgbClr val="000066"/>
                </a:solidFill>
                <a:latin typeface="Arial" charset="0"/>
              </a:defRPr>
            </a:lvl3pPr>
            <a:lvl4pPr algn="r" rtl="0" eaLnBrk="1" fontAlgn="base" hangingPunct="1">
              <a:spcBef>
                <a:spcPct val="0"/>
              </a:spcBef>
              <a:spcAft>
                <a:spcPct val="0"/>
              </a:spcAft>
              <a:defRPr sz="2800" b="1" i="1">
                <a:solidFill>
                  <a:srgbClr val="000066"/>
                </a:solidFill>
                <a:latin typeface="Arial" charset="0"/>
              </a:defRPr>
            </a:lvl4pPr>
            <a:lvl5pPr algn="r" rtl="0" eaLnBrk="1" fontAlgn="base" hangingPunct="1">
              <a:spcBef>
                <a:spcPct val="0"/>
              </a:spcBef>
              <a:spcAft>
                <a:spcPct val="0"/>
              </a:spcAft>
              <a:defRPr sz="2800" b="1" i="1">
                <a:solidFill>
                  <a:srgbClr val="000066"/>
                </a:solidFill>
                <a:latin typeface="Arial" charset="0"/>
              </a:defRPr>
            </a:lvl5pPr>
            <a:lvl6pPr marL="457200" algn="r" rtl="0" eaLnBrk="1" fontAlgn="base" hangingPunct="1">
              <a:spcBef>
                <a:spcPct val="0"/>
              </a:spcBef>
              <a:spcAft>
                <a:spcPct val="0"/>
              </a:spcAft>
              <a:defRPr sz="2800" b="1" i="1">
                <a:solidFill>
                  <a:srgbClr val="000066"/>
                </a:solidFill>
                <a:latin typeface="Arial" charset="0"/>
              </a:defRPr>
            </a:lvl6pPr>
            <a:lvl7pPr marL="914400" algn="r" rtl="0" eaLnBrk="1" fontAlgn="base" hangingPunct="1">
              <a:spcBef>
                <a:spcPct val="0"/>
              </a:spcBef>
              <a:spcAft>
                <a:spcPct val="0"/>
              </a:spcAft>
              <a:defRPr sz="2800" b="1" i="1">
                <a:solidFill>
                  <a:srgbClr val="000066"/>
                </a:solidFill>
                <a:latin typeface="Arial" charset="0"/>
              </a:defRPr>
            </a:lvl7pPr>
            <a:lvl8pPr marL="1371600" algn="r" rtl="0" eaLnBrk="1" fontAlgn="base" hangingPunct="1">
              <a:spcBef>
                <a:spcPct val="0"/>
              </a:spcBef>
              <a:spcAft>
                <a:spcPct val="0"/>
              </a:spcAft>
              <a:defRPr sz="2800" b="1" i="1">
                <a:solidFill>
                  <a:srgbClr val="000066"/>
                </a:solidFill>
                <a:latin typeface="Arial" charset="0"/>
              </a:defRPr>
            </a:lvl8pPr>
            <a:lvl9pPr marL="1828800" algn="r" rtl="0" eaLnBrk="1" fontAlgn="base" hangingPunct="1">
              <a:spcBef>
                <a:spcPct val="0"/>
              </a:spcBef>
              <a:spcAft>
                <a:spcPct val="0"/>
              </a:spcAft>
              <a:defRPr sz="2800" b="1" i="1">
                <a:solidFill>
                  <a:srgbClr val="000066"/>
                </a:solidFill>
                <a:latin typeface="Arial" charset="0"/>
              </a:defRPr>
            </a:lvl9pPr>
          </a:lstStyle>
          <a:p>
            <a:pPr algn="ctr"/>
            <a:r>
              <a:rPr lang="en-US" kern="0" dirty="0" smtClean="0">
                <a:effectLst>
                  <a:outerShdw blurRad="50800" dist="38100" dir="8100000" algn="tr" rotWithShape="0">
                    <a:prstClr val="black">
                      <a:alpha val="40000"/>
                    </a:prstClr>
                  </a:outerShdw>
                </a:effectLst>
              </a:rPr>
              <a:t/>
            </a:r>
            <a:br>
              <a:rPr lang="en-US" kern="0" dirty="0" smtClean="0">
                <a:effectLst>
                  <a:outerShdw blurRad="50800" dist="38100" dir="8100000" algn="tr" rotWithShape="0">
                    <a:prstClr val="black">
                      <a:alpha val="40000"/>
                    </a:prstClr>
                  </a:outerShdw>
                </a:effectLst>
              </a:rPr>
            </a:br>
            <a:r>
              <a:rPr lang="en-US" kern="0" dirty="0" smtClean="0">
                <a:effectLst>
                  <a:outerShdw blurRad="50800" dist="38100" dir="8100000" algn="tr" rotWithShape="0">
                    <a:prstClr val="black">
                      <a:alpha val="40000"/>
                    </a:prstClr>
                  </a:outerShdw>
                </a:effectLst>
              </a:rPr>
              <a:t>SRDR V&amp;V Guide </a:t>
            </a:r>
            <a:br>
              <a:rPr lang="en-US" kern="0" dirty="0" smtClean="0">
                <a:effectLst>
                  <a:outerShdw blurRad="50800" dist="38100" dir="8100000" algn="tr" rotWithShape="0">
                    <a:prstClr val="black">
                      <a:alpha val="40000"/>
                    </a:prstClr>
                  </a:outerShdw>
                </a:effectLst>
              </a:rPr>
            </a:br>
            <a:r>
              <a:rPr lang="en-US" sz="1800" kern="0" dirty="0" smtClean="0">
                <a:effectLst>
                  <a:outerShdw blurRad="50800" dist="38100" dir="8100000" algn="tr" rotWithShape="0">
                    <a:prstClr val="black">
                      <a:alpha val="40000"/>
                    </a:prstClr>
                  </a:outerShdw>
                </a:effectLst>
              </a:rPr>
              <a:t>Update Completed in Feb 2018</a:t>
            </a:r>
            <a:r>
              <a:rPr lang="en-US" kern="0" dirty="0" smtClean="0">
                <a:effectLst>
                  <a:outerShdw blurRad="50800" dist="38100" dir="8100000" algn="tr" rotWithShape="0">
                    <a:prstClr val="black">
                      <a:alpha val="40000"/>
                    </a:prstClr>
                  </a:outerShdw>
                </a:effectLst>
              </a:rPr>
              <a:t/>
            </a:r>
            <a:br>
              <a:rPr lang="en-US" kern="0" dirty="0" smtClean="0">
                <a:effectLst>
                  <a:outerShdw blurRad="50800" dist="38100" dir="8100000" algn="tr" rotWithShape="0">
                    <a:prstClr val="black">
                      <a:alpha val="40000"/>
                    </a:prstClr>
                  </a:outerShdw>
                </a:effectLst>
              </a:rPr>
            </a:br>
            <a:endParaRPr lang="en-US" kern="0" dirty="0">
              <a:effectLst>
                <a:outerShdw blurRad="50800" dist="38100" dir="8100000" algn="tr" rotWithShape="0">
                  <a:prstClr val="black">
                    <a:alpha val="40000"/>
                  </a:prstClr>
                </a:outerShdw>
              </a:effectLst>
            </a:endParaRPr>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6</a:t>
            </a:fld>
            <a:endParaRPr lang="en-US">
              <a:solidFill>
                <a:srgbClr val="808080"/>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524000"/>
            <a:ext cx="2834640" cy="37702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txBox="1">
            <a:spLocks/>
          </p:cNvSpPr>
          <p:nvPr/>
        </p:nvSpPr>
        <p:spPr bwMode="auto">
          <a:xfrm>
            <a:off x="252189" y="1371600"/>
            <a:ext cx="4700811" cy="5152180"/>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285750" indent="-285750" algn="l" rtl="0" eaLnBrk="1" fontAlgn="base" hangingPunct="1">
              <a:spcBef>
                <a:spcPct val="20000"/>
              </a:spcBef>
              <a:spcAft>
                <a:spcPct val="0"/>
              </a:spcAft>
              <a:buClr>
                <a:srgbClr val="191965"/>
              </a:buClr>
              <a:buSzPct val="80000"/>
              <a:buFont typeface="Arial" panose="020B0604020202020204" pitchFamily="34" charset="0"/>
              <a:buChar char="•"/>
              <a:defRPr lang="en-US" sz="2200" b="0" dirty="0">
                <a:solidFill>
                  <a:srgbClr val="010141"/>
                </a:solidFill>
                <a:latin typeface="Arial Narrow" panose="020B0606020202030204" pitchFamily="34" charset="0"/>
                <a:ea typeface="+mn-ea"/>
                <a:cs typeface="+mn-cs"/>
              </a:defRPr>
            </a:lvl1pPr>
            <a:lvl2pPr marL="285750" indent="-285750" algn="l" rtl="0" eaLnBrk="1" fontAlgn="base" hangingPunct="1">
              <a:spcBef>
                <a:spcPct val="20000"/>
              </a:spcBef>
              <a:spcAft>
                <a:spcPct val="0"/>
              </a:spcAft>
              <a:buClr>
                <a:srgbClr val="191965"/>
              </a:buClr>
              <a:buSzPct val="80000"/>
              <a:buFont typeface="Arial Narrow" panose="020B0606020202030204" pitchFamily="34" charset="0"/>
              <a:buChar char="–"/>
              <a:defRPr lang="en-US" sz="1600" b="0" smtClean="0">
                <a:solidFill>
                  <a:srgbClr val="010141"/>
                </a:solidFill>
                <a:latin typeface="Arial Narrow" panose="020B0606020202030204" pitchFamily="34" charset="0"/>
              </a:defRPr>
            </a:lvl2pPr>
            <a:lvl3pPr marL="285750" indent="-285750" algn="l" rtl="0" eaLnBrk="1" fontAlgn="base" hangingPunct="1">
              <a:spcBef>
                <a:spcPct val="20000"/>
              </a:spcBef>
              <a:spcAft>
                <a:spcPct val="0"/>
              </a:spcAft>
              <a:buClr>
                <a:srgbClr val="191965"/>
              </a:buClr>
              <a:buSzPct val="80000"/>
              <a:buFont typeface="Arial Narrow" panose="020B0606020202030204" pitchFamily="34" charset="0"/>
              <a:buChar char="–"/>
              <a:defRPr lang="en-US" b="0" smtClean="0">
                <a:solidFill>
                  <a:srgbClr val="010141"/>
                </a:solidFill>
                <a:latin typeface="Arial Narrow" panose="020B0606020202030204" pitchFamily="34" charset="0"/>
              </a:defRPr>
            </a:lvl3pPr>
            <a:lvl4pPr marL="285750" indent="-285750" algn="l" rtl="0" eaLnBrk="1" fontAlgn="base" hangingPunct="1">
              <a:spcBef>
                <a:spcPct val="20000"/>
              </a:spcBef>
              <a:spcAft>
                <a:spcPct val="0"/>
              </a:spcAft>
              <a:buClr>
                <a:srgbClr val="003399"/>
              </a:buClr>
              <a:buSzPct val="80000"/>
              <a:buFont typeface="Wingdings" pitchFamily="2" charset="2"/>
              <a:buChar char="n"/>
              <a:defRPr lang="en-US" sz="2000" smtClean="0">
                <a:solidFill>
                  <a:schemeClr val="tx1"/>
                </a:solidFill>
                <a:latin typeface="+mn-lt"/>
              </a:defRPr>
            </a:lvl4pPr>
            <a:lvl5pPr marL="285750" indent="-285750" algn="l" rtl="0" eaLnBrk="1" fontAlgn="base" hangingPunct="1">
              <a:spcBef>
                <a:spcPct val="20000"/>
              </a:spcBef>
              <a:spcAft>
                <a:spcPct val="0"/>
              </a:spcAft>
              <a:buClr>
                <a:srgbClr val="003399"/>
              </a:buClr>
              <a:buSzPct val="80000"/>
              <a:buFont typeface="Wingdings" pitchFamily="2" charset="2"/>
              <a:buChar char="n"/>
              <a:defRPr lang="en-US" sz="2000" dirty="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sz="1800" kern="0" dirty="0"/>
              <a:t>Update of V&amp;V </a:t>
            </a:r>
            <a:r>
              <a:rPr lang="en-US" sz="1800" kern="0" dirty="0" smtClean="0"/>
              <a:t>guide </a:t>
            </a:r>
            <a:r>
              <a:rPr lang="en-US" sz="1800" kern="0" dirty="0"/>
              <a:t>approved </a:t>
            </a:r>
            <a:r>
              <a:rPr lang="en-US" sz="1800" kern="0" dirty="0" smtClean="0"/>
              <a:t>for public release on 20 </a:t>
            </a:r>
            <a:r>
              <a:rPr lang="en-US" sz="1800" kern="0" dirty="0"/>
              <a:t>March </a:t>
            </a:r>
            <a:r>
              <a:rPr lang="en-US" sz="1800" kern="0" dirty="0" smtClean="0"/>
              <a:t>2018</a:t>
            </a:r>
          </a:p>
          <a:p>
            <a:pPr lvl="1"/>
            <a:r>
              <a:rPr lang="en-US" sz="1400" kern="0" dirty="0" smtClean="0"/>
              <a:t>Incorporates question templates into V&amp;V guide</a:t>
            </a:r>
          </a:p>
          <a:p>
            <a:pPr lvl="1"/>
            <a:r>
              <a:rPr lang="en-US" sz="1400" kern="0" dirty="0" smtClean="0"/>
              <a:t>Updates based on new DID, lessons learned, and feedback from DCARC and SURF team members </a:t>
            </a:r>
          </a:p>
          <a:p>
            <a:pPr lvl="1"/>
            <a:r>
              <a:rPr lang="en-US" sz="1400" kern="0" dirty="0" smtClean="0"/>
              <a:t>Files can be downloaded using following link: </a:t>
            </a:r>
            <a:r>
              <a:rPr lang="en-US" sz="1400" dirty="0"/>
              <a:t>http://cade.osd.mil/(S(5ivcwktd0e3brmm1srcwqs4q))/policy/srdr </a:t>
            </a:r>
            <a:endParaRPr lang="en-US" sz="1400" dirty="0" smtClean="0"/>
          </a:p>
          <a:p>
            <a:pPr lvl="1"/>
            <a:endParaRPr lang="en-US" sz="1800" kern="0" dirty="0" smtClean="0"/>
          </a:p>
          <a:p>
            <a:r>
              <a:rPr lang="en-US" sz="1800" kern="0" dirty="0" smtClean="0"/>
              <a:t>Improves ability to </a:t>
            </a:r>
            <a:r>
              <a:rPr lang="en-US" sz="1800" u="sng" kern="0" dirty="0" smtClean="0"/>
              <a:t>consistently</a:t>
            </a:r>
            <a:r>
              <a:rPr lang="en-US" sz="1800" kern="0" dirty="0" smtClean="0"/>
              <a:t> isolate software cost relationships and trends based on quality SRDR data</a:t>
            </a:r>
          </a:p>
          <a:p>
            <a:pPr lvl="1"/>
            <a:r>
              <a:rPr lang="en-US" sz="1400" kern="0" dirty="0" smtClean="0"/>
              <a:t>Additional excel question templates map to new DIDs (Format 1, 2, 3 and Legacy)</a:t>
            </a:r>
          </a:p>
          <a:p>
            <a:pPr marL="0" indent="0">
              <a:buFont typeface="Arial" panose="020B0604020202020204" pitchFamily="34" charset="0"/>
              <a:buNone/>
            </a:pPr>
            <a:endParaRPr lang="en-US" sz="1800" kern="0" dirty="0" smtClean="0"/>
          </a:p>
          <a:p>
            <a:r>
              <a:rPr lang="en-US" sz="1800" kern="0" dirty="0" smtClean="0"/>
              <a:t>Two main purposes:</a:t>
            </a:r>
          </a:p>
          <a:p>
            <a:pPr lvl="1"/>
            <a:r>
              <a:rPr lang="en-US" sz="1400" kern="0" dirty="0" smtClean="0"/>
              <a:t>SRDR V&amp;V training guide (V&amp;V questions) </a:t>
            </a:r>
          </a:p>
          <a:p>
            <a:pPr lvl="1"/>
            <a:r>
              <a:rPr lang="en-US" sz="1400" kern="0" dirty="0" smtClean="0"/>
              <a:t>Focus areas used to determine SRDR quality tags</a:t>
            </a:r>
          </a:p>
          <a:p>
            <a:endParaRPr lang="en-US" sz="1800" kern="0" dirty="0"/>
          </a:p>
        </p:txBody>
      </p:sp>
    </p:spTree>
    <p:extLst>
      <p:ext uri="{BB962C8B-B14F-4D97-AF65-F5344CB8AC3E}">
        <p14:creationId xmlns:p14="http://schemas.microsoft.com/office/powerpoint/2010/main" val="35246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295400"/>
            <a:ext cx="9163050"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smtClean="0"/>
              <a:t>V&amp;V Outline Update</a:t>
            </a:r>
            <a:endParaRPr lang="en-US" dirty="0"/>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7</a:t>
            </a:fld>
            <a:endParaRPr lang="en-US">
              <a:solidFill>
                <a:srgbClr val="808080"/>
              </a:solidFill>
            </a:endParaRPr>
          </a:p>
        </p:txBody>
      </p:sp>
      <p:sp>
        <p:nvSpPr>
          <p:cNvPr id="8" name="TextBox 7"/>
          <p:cNvSpPr txBox="1"/>
          <p:nvPr/>
        </p:nvSpPr>
        <p:spPr>
          <a:xfrm>
            <a:off x="4672329" y="5867400"/>
            <a:ext cx="3474720" cy="461665"/>
          </a:xfrm>
          <a:prstGeom prst="rect">
            <a:avLst/>
          </a:prstGeom>
          <a:noFill/>
        </p:spPr>
        <p:txBody>
          <a:bodyPr wrap="square" rtlCol="0">
            <a:spAutoFit/>
          </a:bodyPr>
          <a:lstStyle/>
          <a:p>
            <a:pPr fontAlgn="auto">
              <a:spcBef>
                <a:spcPct val="20000"/>
              </a:spcBef>
              <a:spcAft>
                <a:spcPts val="0"/>
              </a:spcAft>
            </a:pPr>
            <a:r>
              <a:rPr lang="en-US" sz="1200" dirty="0">
                <a:solidFill>
                  <a:srgbClr val="002060"/>
                </a:solidFill>
                <a:latin typeface="Arial" pitchFamily="34" charset="0"/>
                <a:cs typeface="Arial" pitchFamily="34" charset="0"/>
              </a:rPr>
              <a:t>* Parent elements for </a:t>
            </a:r>
            <a:r>
              <a:rPr lang="en-US" sz="1200" dirty="0" smtClean="0">
                <a:solidFill>
                  <a:srgbClr val="002060"/>
                </a:solidFill>
                <a:latin typeface="Arial" pitchFamily="34" charset="0"/>
                <a:cs typeface="Arial" pitchFamily="34" charset="0"/>
              </a:rPr>
              <a:t>children elements </a:t>
            </a:r>
            <a:r>
              <a:rPr lang="en-US" sz="1200" dirty="0">
                <a:solidFill>
                  <a:srgbClr val="002060"/>
                </a:solidFill>
                <a:latin typeface="Arial" pitchFamily="34" charset="0"/>
                <a:cs typeface="Arial" pitchFamily="34" charset="0"/>
              </a:rPr>
              <a:t>not displayed here</a:t>
            </a:r>
          </a:p>
        </p:txBody>
      </p:sp>
    </p:spTree>
    <p:extLst>
      <p:ext uri="{BB962C8B-B14F-4D97-AF65-F5344CB8AC3E}">
        <p14:creationId xmlns:p14="http://schemas.microsoft.com/office/powerpoint/2010/main" val="99800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Guide rewritten to discuss use of question templates</a:t>
            </a:r>
          </a:p>
          <a:p>
            <a:endParaRPr lang="en-US" dirty="0" smtClean="0"/>
          </a:p>
          <a:p>
            <a:r>
              <a:rPr lang="en-US" dirty="0" smtClean="0"/>
              <a:t>Provides additional guidance on the importance of using comments in defining the issue for DCARC</a:t>
            </a:r>
          </a:p>
          <a:p>
            <a:endParaRPr lang="en-US" dirty="0"/>
          </a:p>
          <a:p>
            <a:r>
              <a:rPr lang="en-US" dirty="0" smtClean="0"/>
              <a:t>Process Improvement/Initiative Section added</a:t>
            </a:r>
          </a:p>
          <a:p>
            <a:pPr lvl="1"/>
            <a:r>
              <a:rPr lang="en-US" dirty="0"/>
              <a:t>Providing additional comments and reach back for DCARC</a:t>
            </a:r>
          </a:p>
          <a:p>
            <a:pPr lvl="1"/>
            <a:r>
              <a:rPr lang="en-US" dirty="0"/>
              <a:t>Use of CADE for collecting V&amp;V checklist data</a:t>
            </a:r>
          </a:p>
          <a:p>
            <a:pPr lvl="1"/>
            <a:r>
              <a:rPr lang="en-US" dirty="0"/>
              <a:t>Establishing process review meetings between DCARC and SURF </a:t>
            </a:r>
            <a:r>
              <a:rPr lang="en-US" dirty="0" smtClean="0"/>
              <a:t>analyst</a:t>
            </a:r>
          </a:p>
          <a:p>
            <a:pPr lvl="1"/>
            <a:r>
              <a:rPr lang="en-US" dirty="0" smtClean="0"/>
              <a:t>Allows flexibility in the SURF process to accommodate updates in software acquisition management  </a:t>
            </a:r>
          </a:p>
          <a:p>
            <a:pPr lvl="1"/>
            <a:endParaRPr lang="en-US" dirty="0" smtClean="0"/>
          </a:p>
          <a:p>
            <a:r>
              <a:rPr lang="en-US" dirty="0" smtClean="0"/>
              <a:t>Updates to Quality Tagging Appendix</a:t>
            </a:r>
          </a:p>
          <a:p>
            <a:pPr lvl="1"/>
            <a:r>
              <a:rPr lang="en-US" dirty="0" smtClean="0"/>
              <a:t>Updated definitions</a:t>
            </a:r>
          </a:p>
          <a:p>
            <a:pPr lvl="1"/>
            <a:r>
              <a:rPr lang="en-US" dirty="0" smtClean="0"/>
              <a:t>Added new quality tags (Good-Alteration, Good- Roll Up, and Allocation)</a:t>
            </a:r>
          </a:p>
        </p:txBody>
      </p:sp>
      <p:sp>
        <p:nvSpPr>
          <p:cNvPr id="2" name="Title 1"/>
          <p:cNvSpPr>
            <a:spLocks noGrp="1"/>
          </p:cNvSpPr>
          <p:nvPr>
            <p:ph type="title"/>
          </p:nvPr>
        </p:nvSpPr>
        <p:spPr/>
        <p:txBody>
          <a:bodyPr/>
          <a:lstStyle/>
          <a:p>
            <a:pPr algn="ctr"/>
            <a:r>
              <a:rPr lang="en-US" dirty="0" smtClean="0"/>
              <a:t>Key Updates</a:t>
            </a:r>
            <a:br>
              <a:rPr lang="en-US" dirty="0" smtClean="0"/>
            </a:br>
            <a:r>
              <a:rPr lang="en-US" sz="1800" dirty="0" smtClean="0"/>
              <a:t>V&amp;V Guide</a:t>
            </a:r>
            <a:endParaRPr lang="en-US" sz="1800" dirty="0"/>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8</a:t>
            </a:fld>
            <a:endParaRPr lang="en-US">
              <a:solidFill>
                <a:srgbClr val="808080"/>
              </a:solidFill>
            </a:endParaRPr>
          </a:p>
        </p:txBody>
      </p:sp>
    </p:spTree>
    <p:extLst>
      <p:ext uri="{BB962C8B-B14F-4D97-AF65-F5344CB8AC3E}">
        <p14:creationId xmlns:p14="http://schemas.microsoft.com/office/powerpoint/2010/main" val="4221214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Key Updates</a:t>
            </a:r>
            <a:br>
              <a:rPr lang="en-US" dirty="0" smtClean="0"/>
            </a:br>
            <a:r>
              <a:rPr lang="en-US" sz="1800" dirty="0" smtClean="0"/>
              <a:t>Question Templates</a:t>
            </a:r>
            <a:endParaRPr lang="en-US" sz="1800" dirty="0"/>
          </a:p>
        </p:txBody>
      </p:sp>
      <p:sp>
        <p:nvSpPr>
          <p:cNvPr id="3" name="Content Placeholder 2"/>
          <p:cNvSpPr>
            <a:spLocks noGrp="1"/>
          </p:cNvSpPr>
          <p:nvPr>
            <p:ph idx="1"/>
          </p:nvPr>
        </p:nvSpPr>
        <p:spPr>
          <a:xfrm>
            <a:off x="179388" y="1322388"/>
            <a:ext cx="3859212" cy="5014912"/>
          </a:xfrm>
        </p:spPr>
        <p:txBody>
          <a:bodyPr/>
          <a:lstStyle/>
          <a:p>
            <a:r>
              <a:rPr lang="en-US" dirty="0" smtClean="0"/>
              <a:t>Additional SURF Analyst Inputs</a:t>
            </a:r>
          </a:p>
          <a:p>
            <a:pPr lvl="1"/>
            <a:r>
              <a:rPr lang="en-US" dirty="0" smtClean="0"/>
              <a:t>Supports DCARC in determining key issues</a:t>
            </a:r>
          </a:p>
          <a:p>
            <a:pPr lvl="1"/>
            <a:r>
              <a:rPr lang="en-US" dirty="0" smtClean="0"/>
              <a:t>Supports NAVAIR 4.2 team in inputting data into SRDR database  with inputs for OE, AD, and SD</a:t>
            </a:r>
          </a:p>
          <a:p>
            <a:pPr lvl="1"/>
            <a:endParaRPr lang="en-US" dirty="0"/>
          </a:p>
          <a:p>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pPr>
              <a:defRPr/>
            </a:pPr>
            <a:fld id="{A589B058-016D-4A18-8606-4BA37FBF9C60}" type="slidenum">
              <a:rPr lang="en-US" smtClean="0"/>
              <a:pPr>
                <a:defRPr/>
              </a:pPr>
              <a:t>9</a:t>
            </a:fld>
            <a:endParaRPr lang="en-US">
              <a:solidFill>
                <a:srgbClr val="808080"/>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352550"/>
            <a:ext cx="49434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188913" y="2971800"/>
            <a:ext cx="8726487" cy="3441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1" fontAlgn="base" hangingPunct="1">
              <a:spcBef>
                <a:spcPct val="20000"/>
              </a:spcBef>
              <a:spcAft>
                <a:spcPct val="0"/>
              </a:spcAft>
              <a:buClr>
                <a:srgbClr val="191965"/>
              </a:buClr>
              <a:buSzPct val="80000"/>
              <a:buFont typeface="Arial" panose="020B0604020202020204" pitchFamily="34" charset="0"/>
              <a:buChar char="•"/>
              <a:defRPr lang="en-US" sz="2200" b="0" dirty="0">
                <a:solidFill>
                  <a:srgbClr val="010141"/>
                </a:solidFill>
                <a:latin typeface="Arial Narrow" panose="020B0606020202030204" pitchFamily="34" charset="0"/>
                <a:ea typeface="+mn-ea"/>
                <a:cs typeface="+mn-cs"/>
              </a:defRPr>
            </a:lvl1pPr>
            <a:lvl2pPr marL="285750" indent="-285750" algn="l" rtl="0" eaLnBrk="1" fontAlgn="base" hangingPunct="1">
              <a:spcBef>
                <a:spcPct val="20000"/>
              </a:spcBef>
              <a:spcAft>
                <a:spcPct val="0"/>
              </a:spcAft>
              <a:buClr>
                <a:srgbClr val="191965"/>
              </a:buClr>
              <a:buSzPct val="80000"/>
              <a:buFont typeface="Arial Narrow" panose="020B0606020202030204" pitchFamily="34" charset="0"/>
              <a:buChar char="–"/>
              <a:defRPr lang="en-US" sz="1600" b="0" smtClean="0">
                <a:solidFill>
                  <a:srgbClr val="010141"/>
                </a:solidFill>
                <a:latin typeface="Arial Narrow" panose="020B0606020202030204" pitchFamily="34" charset="0"/>
              </a:defRPr>
            </a:lvl2pPr>
            <a:lvl3pPr marL="285750" indent="-285750" algn="l" rtl="0" eaLnBrk="1" fontAlgn="base" hangingPunct="1">
              <a:spcBef>
                <a:spcPct val="20000"/>
              </a:spcBef>
              <a:spcAft>
                <a:spcPct val="0"/>
              </a:spcAft>
              <a:buClr>
                <a:srgbClr val="191965"/>
              </a:buClr>
              <a:buSzPct val="80000"/>
              <a:buFont typeface="Arial Narrow" panose="020B0606020202030204" pitchFamily="34" charset="0"/>
              <a:buChar char="–"/>
              <a:defRPr lang="en-US" b="0" smtClean="0">
                <a:solidFill>
                  <a:srgbClr val="010141"/>
                </a:solidFill>
                <a:latin typeface="Arial Narrow" panose="020B0606020202030204" pitchFamily="34" charset="0"/>
              </a:defRPr>
            </a:lvl3pPr>
            <a:lvl4pPr marL="285750" indent="-285750" algn="l" rtl="0" eaLnBrk="1" fontAlgn="base" hangingPunct="1">
              <a:spcBef>
                <a:spcPct val="20000"/>
              </a:spcBef>
              <a:spcAft>
                <a:spcPct val="0"/>
              </a:spcAft>
              <a:buClr>
                <a:srgbClr val="003399"/>
              </a:buClr>
              <a:buSzPct val="80000"/>
              <a:buFont typeface="Wingdings" pitchFamily="2" charset="2"/>
              <a:buChar char="n"/>
              <a:defRPr lang="en-US" sz="2000" smtClean="0">
                <a:solidFill>
                  <a:schemeClr val="tx1"/>
                </a:solidFill>
                <a:latin typeface="+mn-lt"/>
              </a:defRPr>
            </a:lvl4pPr>
            <a:lvl5pPr marL="285750" indent="-285750" algn="l" rtl="0" eaLnBrk="1" fontAlgn="base" hangingPunct="1">
              <a:spcBef>
                <a:spcPct val="20000"/>
              </a:spcBef>
              <a:spcAft>
                <a:spcPct val="0"/>
              </a:spcAft>
              <a:buClr>
                <a:srgbClr val="003399"/>
              </a:buClr>
              <a:buSzPct val="80000"/>
              <a:buFont typeface="Wingdings" pitchFamily="2" charset="2"/>
              <a:buChar char="n"/>
              <a:defRPr lang="en-US" sz="2000" dirty="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kern="0" dirty="0" smtClean="0"/>
              <a:t>Additional Question Templates </a:t>
            </a:r>
          </a:p>
          <a:p>
            <a:pPr lvl="1"/>
            <a:r>
              <a:rPr lang="en-US" kern="0" dirty="0" smtClean="0"/>
              <a:t>Format 1 DD Form 3026-1 (Development)</a:t>
            </a:r>
          </a:p>
          <a:p>
            <a:pPr lvl="1"/>
            <a:r>
              <a:rPr lang="en-US" kern="0" dirty="0" smtClean="0"/>
              <a:t>Format 2 DD Form 3026-2 (Maintenance)</a:t>
            </a:r>
          </a:p>
          <a:p>
            <a:pPr lvl="1"/>
            <a:r>
              <a:rPr lang="en-US" kern="0" dirty="0" smtClean="0"/>
              <a:t>Format 3 DD Form 3026-3 (ERP)</a:t>
            </a:r>
          </a:p>
          <a:p>
            <a:pPr lvl="1"/>
            <a:endParaRPr lang="en-US" kern="0" dirty="0"/>
          </a:p>
          <a:p>
            <a:r>
              <a:rPr lang="en-US" kern="0" dirty="0" smtClean="0"/>
              <a:t>Improved Questions</a:t>
            </a:r>
          </a:p>
          <a:p>
            <a:pPr lvl="1"/>
            <a:r>
              <a:rPr lang="en-US" kern="0" dirty="0" smtClean="0"/>
              <a:t>Questions updated so “Yes” is a positive response  and “No” is a negative response</a:t>
            </a:r>
          </a:p>
          <a:p>
            <a:pPr lvl="1"/>
            <a:r>
              <a:rPr lang="en-US" kern="0" dirty="0" smtClean="0"/>
              <a:t>Removed questions that had no direct reference in new DID</a:t>
            </a:r>
          </a:p>
          <a:p>
            <a:pPr marL="0" lvl="1" indent="0">
              <a:buNone/>
            </a:pPr>
            <a:endParaRPr lang="en-US" kern="0" dirty="0" smtClean="0"/>
          </a:p>
          <a:p>
            <a:endParaRPr lang="en-US" kern="0" dirty="0" smtClean="0"/>
          </a:p>
          <a:p>
            <a:pPr lvl="1"/>
            <a:endParaRPr lang="en-US" kern="0" dirty="0"/>
          </a:p>
        </p:txBody>
      </p:sp>
    </p:spTree>
    <p:extLst>
      <p:ext uri="{BB962C8B-B14F-4D97-AF65-F5344CB8AC3E}">
        <p14:creationId xmlns:p14="http://schemas.microsoft.com/office/powerpoint/2010/main" val="25909322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0000CC"/>
      </a:folHlink>
    </a:clrScheme>
    <a:fontScheme name="New Arnold Seal AF Brief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Wingdings" pitchFamily="2" charset="2"/>
          </a:defRPr>
        </a:defPPr>
      </a:lstStyle>
    </a:spDef>
    <a:lnDef>
      <a:spPr bwMode="auto">
        <a:xfrm>
          <a:off x="0" y="0"/>
          <a:ext cx="1" cy="1"/>
        </a:xfrm>
        <a:custGeom>
          <a:avLst/>
          <a:gdLst/>
          <a:ahLst/>
          <a:cxnLst/>
          <a:rect l="0" t="0" r="0" b="0"/>
          <a:pathLst/>
        </a:custGeom>
        <a:solidFill>
          <a:srgbClr val="0C2D83"/>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Wingdings" pitchFamily="2" charset="2"/>
          </a:defRPr>
        </a:defPPr>
      </a:lstStyle>
    </a:lnDef>
  </a:objectDefaults>
  <a:extraClrSchemeLst>
    <a:extraClrScheme>
      <a:clrScheme name="New Arnold Seal AF Briefing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w Arnold Seal AF Brief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w Arnold Seal AF Briefing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w Arnold Seal AF Briefing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w Arnold Seal AF Briefing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w Arnold Seal AF Briefing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w Arnold Seal AF Briefing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1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4671</Words>
  <Application>Microsoft Office PowerPoint</Application>
  <PresentationFormat>On-screen Show (4:3)</PresentationFormat>
  <Paragraphs>786</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vt:lpstr>
      <vt:lpstr>Blank Presentation</vt:lpstr>
      <vt:lpstr>Slide</vt:lpstr>
      <vt:lpstr>SURF Process Update and 2017 Review</vt:lpstr>
      <vt:lpstr>Table of Contents</vt:lpstr>
      <vt:lpstr>Presentation Purpose</vt:lpstr>
      <vt:lpstr>SURF Purpose How is this team unique and why do we need quality data?</vt:lpstr>
      <vt:lpstr>SURF Team Structure</vt:lpstr>
      <vt:lpstr>PowerPoint Presentation</vt:lpstr>
      <vt:lpstr>V&amp;V Outline Update</vt:lpstr>
      <vt:lpstr>Key Updates V&amp;V Guide</vt:lpstr>
      <vt:lpstr>Key Updates Question Templates</vt:lpstr>
      <vt:lpstr>2017 Metrics</vt:lpstr>
      <vt:lpstr>V&amp;V Questions Most Frequently With “Yes” Response All Reviews (2017)</vt:lpstr>
      <vt:lpstr>V&amp;V Questions Most Frequently With “No” Response All Reviews (2017)</vt:lpstr>
      <vt:lpstr>V&amp;V Questions Most Frequently With “N/A” Response All Reviews (2017)</vt:lpstr>
      <vt:lpstr>PowerPoint Presentation</vt:lpstr>
      <vt:lpstr>PowerPoint Presentation</vt:lpstr>
      <vt:lpstr>PowerPoint Presentation</vt:lpstr>
      <vt:lpstr>How to get involved!</vt:lpstr>
      <vt:lpstr>PowerPoint Presentation</vt:lpstr>
      <vt:lpstr>BACK-UP</vt:lpstr>
      <vt:lpstr>How Was SURF Created? Cost Leadership Forum (CLF) Approved SRDR Initiatives  (Dec 2014)</vt:lpstr>
      <vt:lpstr>PowerPoint Presentation</vt:lpstr>
      <vt:lpstr>SRDR Database Location Where Does SRDR Go After SURF Review?</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2012-11-07T20:56:34Z</dcterms:created>
  <dcterms:modified xsi:type="dcterms:W3CDTF">2018-04-24T13:16:57Z</dcterms:modified>
</cp:coreProperties>
</file>