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6"/>
  </p:notesMasterIdLst>
  <p:handoutMasterIdLst>
    <p:handoutMasterId r:id="rId37"/>
  </p:handoutMasterIdLst>
  <p:sldIdLst>
    <p:sldId id="256" r:id="rId2"/>
    <p:sldId id="289" r:id="rId3"/>
    <p:sldId id="288" r:id="rId4"/>
    <p:sldId id="339" r:id="rId5"/>
    <p:sldId id="291" r:id="rId6"/>
    <p:sldId id="338" r:id="rId7"/>
    <p:sldId id="336" r:id="rId8"/>
    <p:sldId id="260" r:id="rId9"/>
    <p:sldId id="346" r:id="rId10"/>
    <p:sldId id="300" r:id="rId11"/>
    <p:sldId id="371" r:id="rId12"/>
    <p:sldId id="375" r:id="rId13"/>
    <p:sldId id="374" r:id="rId14"/>
    <p:sldId id="377" r:id="rId15"/>
    <p:sldId id="369" r:id="rId16"/>
    <p:sldId id="383" r:id="rId17"/>
    <p:sldId id="368" r:id="rId18"/>
    <p:sldId id="385" r:id="rId19"/>
    <p:sldId id="381" r:id="rId20"/>
    <p:sldId id="380" r:id="rId21"/>
    <p:sldId id="354" r:id="rId22"/>
    <p:sldId id="384" r:id="rId23"/>
    <p:sldId id="263" r:id="rId24"/>
    <p:sldId id="364" r:id="rId25"/>
    <p:sldId id="265" r:id="rId26"/>
    <p:sldId id="284" r:id="rId27"/>
    <p:sldId id="361" r:id="rId28"/>
    <p:sldId id="362" r:id="rId29"/>
    <p:sldId id="266" r:id="rId30"/>
    <p:sldId id="390" r:id="rId31"/>
    <p:sldId id="295" r:id="rId32"/>
    <p:sldId id="301" r:id="rId33"/>
    <p:sldId id="302" r:id="rId34"/>
    <p:sldId id="321" r:id="rId35"/>
  </p:sldIdLst>
  <p:sldSz cx="9144000" cy="6858000" type="screen4x3"/>
  <p:notesSz cx="6946900" cy="92202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uncan.thomas" initials="d" lastIdx="8"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D5C3DB"/>
    <a:srgbClr val="3333CC"/>
    <a:srgbClr val="A50021"/>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93" autoAdjust="0"/>
    <p:restoredTop sz="94422" autoAdjust="0"/>
  </p:normalViewPr>
  <p:slideViewPr>
    <p:cSldViewPr>
      <p:cViewPr varScale="1">
        <p:scale>
          <a:sx n="86" d="100"/>
          <a:sy n="86" d="100"/>
        </p:scale>
        <p:origin x="-528"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06"/>
    </p:cViewPr>
  </p:sorterViewPr>
  <p:notesViewPr>
    <p:cSldViewPr>
      <p:cViewPr varScale="1">
        <p:scale>
          <a:sx n="70" d="100"/>
          <a:sy n="70" d="100"/>
        </p:scale>
        <p:origin x="-2184" y="-108"/>
      </p:cViewPr>
      <p:guideLst>
        <p:guide orient="horz" pos="2904"/>
        <p:guide pos="218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emf"/><Relationship Id="rId5" Type="http://schemas.openxmlformats.org/officeDocument/2006/relationships/image" Target="../media/image7.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e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image" Target="../media/image16.wmf"/><Relationship Id="rId7" Type="http://schemas.openxmlformats.org/officeDocument/2006/relationships/image" Target="../media/image20.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0625" cy="460400"/>
          </a:xfrm>
          <a:prstGeom prst="rect">
            <a:avLst/>
          </a:prstGeom>
        </p:spPr>
        <p:txBody>
          <a:bodyPr vert="horz" lIns="92379" tIns="46190" rIns="92379" bIns="4619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934768" y="1"/>
            <a:ext cx="3010625" cy="460400"/>
          </a:xfrm>
          <a:prstGeom prst="rect">
            <a:avLst/>
          </a:prstGeom>
        </p:spPr>
        <p:txBody>
          <a:bodyPr vert="horz" lIns="92379" tIns="46190" rIns="92379" bIns="46190" rtlCol="0"/>
          <a:lstStyle>
            <a:lvl1pPr algn="r">
              <a:defRPr sz="1200">
                <a:latin typeface="Arial" charset="0"/>
              </a:defRPr>
            </a:lvl1pPr>
          </a:lstStyle>
          <a:p>
            <a:pPr>
              <a:defRPr/>
            </a:pPr>
            <a:endParaRPr lang="en-US"/>
          </a:p>
        </p:txBody>
      </p:sp>
      <p:sp>
        <p:nvSpPr>
          <p:cNvPr id="4" name="Footer Placeholder 3"/>
          <p:cNvSpPr>
            <a:spLocks noGrp="1"/>
          </p:cNvSpPr>
          <p:nvPr>
            <p:ph type="ftr" sz="quarter" idx="2"/>
          </p:nvPr>
        </p:nvSpPr>
        <p:spPr>
          <a:xfrm>
            <a:off x="0" y="8758276"/>
            <a:ext cx="3010625" cy="460400"/>
          </a:xfrm>
          <a:prstGeom prst="rect">
            <a:avLst/>
          </a:prstGeom>
        </p:spPr>
        <p:txBody>
          <a:bodyPr vert="horz" lIns="92379" tIns="46190" rIns="92379" bIns="4619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34768" y="8758276"/>
            <a:ext cx="3010625" cy="460400"/>
          </a:xfrm>
          <a:prstGeom prst="rect">
            <a:avLst/>
          </a:prstGeom>
        </p:spPr>
        <p:txBody>
          <a:bodyPr vert="horz" lIns="92379" tIns="46190" rIns="92379" bIns="46190" rtlCol="0" anchor="b"/>
          <a:lstStyle>
            <a:lvl1pPr algn="r">
              <a:defRPr sz="1200">
                <a:latin typeface="Arial" charset="0"/>
              </a:defRPr>
            </a:lvl1pPr>
          </a:lstStyle>
          <a:p>
            <a:pPr>
              <a:defRPr/>
            </a:pPr>
            <a:fld id="{FEAE2B47-04DA-4314-A72E-423286AEE9E0}" type="slidenum">
              <a:rPr lang="en-US"/>
              <a:pPr>
                <a:defRPr/>
              </a:pPr>
              <a:t>‹#›</a:t>
            </a:fld>
            <a:endParaRPr lang="en-US" dirty="0"/>
          </a:p>
        </p:txBody>
      </p:sp>
    </p:spTree>
  </p:cSld>
  <p:clrMap bg1="lt1" tx1="dk1" bg2="lt2" tx2="dk2" accent1="accent1" accent2="accent2" accent3="accent3" accent4="accent4" accent5="accent5" accent6="accent6" hlink="hlink" folHlink="folHlink"/>
  <p:hf sldNum="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1"/>
            <a:ext cx="3010625" cy="460400"/>
          </a:xfrm>
          <a:prstGeom prst="rect">
            <a:avLst/>
          </a:prstGeom>
          <a:noFill/>
          <a:ln w="9525">
            <a:noFill/>
            <a:miter lim="800000"/>
            <a:headEnd/>
            <a:tailEnd/>
          </a:ln>
          <a:effectLst/>
        </p:spPr>
        <p:txBody>
          <a:bodyPr vert="horz" wrap="square" lIns="92379" tIns="46190" rIns="92379" bIns="46190" numCol="1" anchor="t" anchorCtr="0" compatLnSpc="1">
            <a:prstTxWarp prst="textNoShape">
              <a:avLst/>
            </a:prstTxWarp>
          </a:bodyPr>
          <a:lstStyle>
            <a:lvl1pPr>
              <a:defRPr sz="1200">
                <a:latin typeface="Gill Sans MT" pitchFamily="34" charset="0"/>
              </a:defRPr>
            </a:lvl1pPr>
          </a:lstStyle>
          <a:p>
            <a:pPr>
              <a:defRPr/>
            </a:pPr>
            <a:endParaRPr lang="en-US"/>
          </a:p>
        </p:txBody>
      </p:sp>
      <p:sp>
        <p:nvSpPr>
          <p:cNvPr id="19459" name="Rectangle 3"/>
          <p:cNvSpPr>
            <a:spLocks noGrp="1" noChangeArrowheads="1"/>
          </p:cNvSpPr>
          <p:nvPr>
            <p:ph type="dt" idx="1"/>
          </p:nvPr>
        </p:nvSpPr>
        <p:spPr bwMode="auto">
          <a:xfrm>
            <a:off x="3934768" y="1"/>
            <a:ext cx="3010625" cy="460400"/>
          </a:xfrm>
          <a:prstGeom prst="rect">
            <a:avLst/>
          </a:prstGeom>
          <a:noFill/>
          <a:ln w="9525">
            <a:noFill/>
            <a:miter lim="800000"/>
            <a:headEnd/>
            <a:tailEnd/>
          </a:ln>
          <a:effectLst/>
        </p:spPr>
        <p:txBody>
          <a:bodyPr vert="horz" wrap="square" lIns="92379" tIns="46190" rIns="92379" bIns="46190" numCol="1" anchor="t" anchorCtr="0" compatLnSpc="1">
            <a:prstTxWarp prst="textNoShape">
              <a:avLst/>
            </a:prstTxWarp>
          </a:bodyPr>
          <a:lstStyle>
            <a:lvl1pPr algn="r">
              <a:defRPr sz="1200">
                <a:latin typeface="Gill Sans MT" pitchFamily="34" charset="0"/>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68400" y="692150"/>
            <a:ext cx="4610100" cy="3457575"/>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694992" y="4379901"/>
            <a:ext cx="5556917" cy="4148175"/>
          </a:xfrm>
          <a:prstGeom prst="rect">
            <a:avLst/>
          </a:prstGeom>
          <a:noFill/>
          <a:ln w="9525">
            <a:noFill/>
            <a:miter lim="800000"/>
            <a:headEnd/>
            <a:tailEnd/>
          </a:ln>
          <a:effectLst/>
        </p:spPr>
        <p:txBody>
          <a:bodyPr vert="horz" wrap="square" lIns="92379" tIns="46190" rIns="92379" bIns="4619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62" name="Rectangle 6"/>
          <p:cNvSpPr>
            <a:spLocks noGrp="1" noChangeArrowheads="1"/>
          </p:cNvSpPr>
          <p:nvPr>
            <p:ph type="ftr" sz="quarter" idx="4"/>
          </p:nvPr>
        </p:nvSpPr>
        <p:spPr bwMode="auto">
          <a:xfrm>
            <a:off x="0" y="8758276"/>
            <a:ext cx="3010625" cy="460400"/>
          </a:xfrm>
          <a:prstGeom prst="rect">
            <a:avLst/>
          </a:prstGeom>
          <a:noFill/>
          <a:ln w="9525">
            <a:noFill/>
            <a:miter lim="800000"/>
            <a:headEnd/>
            <a:tailEnd/>
          </a:ln>
          <a:effectLst/>
        </p:spPr>
        <p:txBody>
          <a:bodyPr vert="horz" wrap="square" lIns="92379" tIns="46190" rIns="92379" bIns="46190" numCol="1" anchor="b" anchorCtr="0" compatLnSpc="1">
            <a:prstTxWarp prst="textNoShape">
              <a:avLst/>
            </a:prstTxWarp>
          </a:bodyPr>
          <a:lstStyle>
            <a:lvl1pPr>
              <a:defRPr sz="1200">
                <a:latin typeface="Gill Sans MT" pitchFamily="34" charset="0"/>
              </a:defRPr>
            </a:lvl1pPr>
          </a:lstStyle>
          <a:p>
            <a:pPr>
              <a:defRPr/>
            </a:pPr>
            <a:endParaRPr lang="en-US"/>
          </a:p>
        </p:txBody>
      </p:sp>
      <p:sp>
        <p:nvSpPr>
          <p:cNvPr id="19463" name="Rectangle 7"/>
          <p:cNvSpPr>
            <a:spLocks noGrp="1" noChangeArrowheads="1"/>
          </p:cNvSpPr>
          <p:nvPr>
            <p:ph type="sldNum" sz="quarter" idx="5"/>
          </p:nvPr>
        </p:nvSpPr>
        <p:spPr bwMode="auto">
          <a:xfrm>
            <a:off x="3934768" y="8758276"/>
            <a:ext cx="3010625" cy="460400"/>
          </a:xfrm>
          <a:prstGeom prst="rect">
            <a:avLst/>
          </a:prstGeom>
          <a:noFill/>
          <a:ln w="9525">
            <a:noFill/>
            <a:miter lim="800000"/>
            <a:headEnd/>
            <a:tailEnd/>
          </a:ln>
          <a:effectLst/>
        </p:spPr>
        <p:txBody>
          <a:bodyPr vert="horz" wrap="square" lIns="92379" tIns="46190" rIns="92379" bIns="46190" numCol="1" anchor="b" anchorCtr="0" compatLnSpc="1">
            <a:prstTxWarp prst="textNoShape">
              <a:avLst/>
            </a:prstTxWarp>
          </a:bodyPr>
          <a:lstStyle>
            <a:lvl1pPr algn="r">
              <a:defRPr sz="1200">
                <a:latin typeface="Gill Sans MT" pitchFamily="34" charset="0"/>
              </a:defRPr>
            </a:lvl1pPr>
          </a:lstStyle>
          <a:p>
            <a:pPr>
              <a:defRPr/>
            </a:pPr>
            <a:fld id="{09618D50-7349-43D7-ACB6-90070EE9AF0D}" type="slidenum">
              <a:rPr lang="en-US"/>
              <a:pPr>
                <a:defRPr/>
              </a:pPr>
              <a:t>‹#›</a:t>
            </a:fld>
            <a:endParaRPr lang="en-US" dirty="0"/>
          </a:p>
        </p:txBody>
      </p:sp>
    </p:spTree>
  </p:cSld>
  <p:clrMap bg1="lt1" tx1="dk1" bg2="lt2" tx2="dk2" accent1="accent1" accent2="accent2" accent3="accent3" accent4="accent4" accent5="accent5" accent6="accent6" hlink="hlink" folHlink="folHlink"/>
  <p:hf sldNum="0"/>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r>
              <a:rPr lang="en-US" b="1" dirty="0" smtClean="0"/>
              <a:t>The work in this paper is based upon:</a:t>
            </a:r>
          </a:p>
          <a:p>
            <a:endParaRPr lang="en-US" dirty="0" smtClean="0"/>
          </a:p>
          <a:p>
            <a:pPr marL="218473" indent="-218473">
              <a:buAutoNum type="arabicPeriod"/>
            </a:pPr>
            <a:r>
              <a:rPr lang="en-US" sz="1300" b="1" dirty="0" smtClean="0"/>
              <a:t>Discussions I’ve had with many cost geeks over the years on how best to model the uncertainty of cost, duration, schedule, requirements, system characteristics, etc., when little or no data is available</a:t>
            </a:r>
          </a:p>
          <a:p>
            <a:pPr marL="218473" indent="-218473">
              <a:buAutoNum type="arabicPeriod"/>
            </a:pPr>
            <a:endParaRPr lang="en-US" sz="1300" b="1" dirty="0" smtClean="0"/>
          </a:p>
          <a:p>
            <a:pPr marL="218473" indent="-218473">
              <a:buAutoNum type="arabicPeriod"/>
            </a:pPr>
            <a:r>
              <a:rPr lang="en-US" sz="1300" b="1" dirty="0" smtClean="0"/>
              <a:t>My review of a wide variety of literature on expert judgment elicitation and probability distributions</a:t>
            </a:r>
          </a:p>
          <a:p>
            <a:pPr marL="218473" indent="-218473">
              <a:buAutoNum type="arabicPeriod"/>
            </a:pPr>
            <a:endParaRPr lang="en-US" sz="1300" b="1" dirty="0" smtClean="0"/>
          </a:p>
          <a:p>
            <a:pPr marL="218473" indent="-218473">
              <a:buAutoNum type="arabicPeriod"/>
            </a:pPr>
            <a:r>
              <a:rPr lang="en-US" sz="1300" b="1" dirty="0" smtClean="0"/>
              <a:t>Recent yet VERY preliminary work I’ve completed on modeling the elicitation process in a standardized, repeatable way (in Excel) to produce a triangular and a beta-PERT distributions </a:t>
            </a:r>
          </a:p>
        </p:txBody>
      </p:sp>
      <p:sp>
        <p:nvSpPr>
          <p:cNvPr id="29700" name="Date Placeholder 4"/>
          <p:cNvSpPr>
            <a:spLocks noGrp="1"/>
          </p:cNvSpPr>
          <p:nvPr>
            <p:ph type="dt" sz="quarter" idx="1"/>
          </p:nvPr>
        </p:nvSpPr>
        <p:spPr>
          <a:noFill/>
        </p:spPr>
        <p:txBody>
          <a:bodyPr/>
          <a:lstStyle/>
          <a:p>
            <a:endParaRPr lang="en-US" smtClean="0">
              <a:latin typeface="Gill Sans MT"/>
            </a:endParaRPr>
          </a:p>
        </p:txBody>
      </p:sp>
      <p:sp>
        <p:nvSpPr>
          <p:cNvPr id="29701" name="Footer Placeholder 5"/>
          <p:cNvSpPr>
            <a:spLocks noGrp="1"/>
          </p:cNvSpPr>
          <p:nvPr>
            <p:ph type="ftr" sz="quarter" idx="4"/>
          </p:nvPr>
        </p:nvSpPr>
        <p:spPr>
          <a:noFill/>
        </p:spPr>
        <p:txBody>
          <a:bodyPr/>
          <a:lstStyle/>
          <a:p>
            <a:endParaRPr lang="en-US" smtClean="0">
              <a:latin typeface="Gill Sans MT"/>
            </a:endParaRPr>
          </a:p>
        </p:txBody>
      </p:sp>
      <p:sp>
        <p:nvSpPr>
          <p:cNvPr id="29702" name="Header Placeholder 6"/>
          <p:cNvSpPr>
            <a:spLocks noGrp="1"/>
          </p:cNvSpPr>
          <p:nvPr>
            <p:ph type="hdr" sz="quarter"/>
          </p:nvPr>
        </p:nvSpPr>
        <p:spPr>
          <a:noFill/>
        </p:spPr>
        <p:txBody>
          <a:bodyPr/>
          <a:lstStyle/>
          <a:p>
            <a:endParaRPr lang="en-US" smtClean="0">
              <a:latin typeface="Gill Sans MT"/>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900" dirty="0" smtClean="0">
                <a:latin typeface="+mn-lt"/>
              </a:rPr>
              <a:t>Motivating phase. Ironically, helps eliminate motivational bias.  The purpose of the first stage is to explain why and how the judgmental probabilities will be elicited, and how the results will be used in risk assessment. At this point the expert team will be informed of the items that will require quantification during the process. It is critical at this stage to ensure that all panel members can "play by the rules".</a:t>
            </a:r>
          </a:p>
          <a:p>
            <a:endParaRPr lang="en-US" sz="900" dirty="0" smtClean="0">
              <a:latin typeface="+mn-lt"/>
            </a:endParaRPr>
          </a:p>
          <a:p>
            <a:r>
              <a:rPr lang="en-US" sz="900" dirty="0" smtClean="0">
                <a:latin typeface="+mn-lt"/>
              </a:rPr>
              <a:t>Training phase. Helps reduce unintentional bias.  The purpose of the second phase is to encourage the Experts to think critically. The Facilitator will expose the experts to a short training session on concepts, objectives, and methods of eliciting judgmental probability. The Experts need to be cautioned to avoid the common biases and sources of error that people make when trying to quantify probability. The training phase will help the Experts to calibrate their responses by the use of common examples and examples related to their specific expertise. </a:t>
            </a:r>
          </a:p>
          <a:p>
            <a:endParaRPr lang="en-US" sz="900" dirty="0" smtClean="0">
              <a:latin typeface="+mn-lt"/>
            </a:endParaRPr>
          </a:p>
          <a:p>
            <a:r>
              <a:rPr lang="en-US" sz="900" dirty="0" smtClean="0">
                <a:latin typeface="+mn-lt"/>
              </a:rPr>
              <a:t>Structuring phase. The Facilitator will work with the panel to review the technical issues to be addressed in the elicitation, refine the issues during discussions, and find an appropriate level of detail. Since people tend to be better at working with decomposed problems rather than systems, the Facilitator will work with the panel to segment the problem into manageable pieces. Additionally the Facilitator will work with the expert panel to decide on the specific parameters for which probabilities need to be assessed.</a:t>
            </a:r>
          </a:p>
          <a:p>
            <a:endParaRPr lang="en-US" sz="900" dirty="0" smtClean="0">
              <a:latin typeface="+mn-lt"/>
            </a:endParaRPr>
          </a:p>
          <a:p>
            <a:r>
              <a:rPr lang="en-US" sz="900" dirty="0" smtClean="0">
                <a:latin typeface="+mn-lt"/>
              </a:rPr>
              <a:t>Assessing phase. During this phase each Expert's technical opinion is elicited. The Facilitator should direct the panel through an active approach to elicitation. This is achieved by having each expert associate numbers with descriptive statements, while avoiding intuitive or direct assignment. (See Table 1.)</a:t>
            </a:r>
          </a:p>
          <a:p>
            <a:endParaRPr lang="en-US" sz="900" dirty="0" smtClean="0">
              <a:latin typeface="+mn-lt"/>
            </a:endParaRPr>
          </a:p>
          <a:p>
            <a:r>
              <a:rPr lang="en-US" sz="900" dirty="0" smtClean="0">
                <a:latin typeface="+mn-lt"/>
              </a:rPr>
              <a:t>Documentation. To stand the test of defensibility, the results of an expert elicitation should be reproducible, accountable, subject to peer review, neutral, and fair. Expert elicitation should be documented so that it is possible, in principal, to reproduce all the calculations involved the process. This means, calculation models should be fully reported and fully specified, questions asked of the experts should be reported, and responses of the experts should be tabulated. The source of all data and estimates in the study should be traceable to a person or a report. This means the names of the expert panel members should be listed and the elicitation(s) associated with each should be explicit. It should be possible for scientific peers to review and, if necessary, reproduce the results of the study, and arrive at the same numerical values, if not the same conclusions. Document the specific process used to elicit judgmental probabilities and communicate the results back to the panel of experts.</a:t>
            </a:r>
          </a:p>
        </p:txBody>
      </p:sp>
      <p:sp>
        <p:nvSpPr>
          <p:cNvPr id="4" name="Slide Number Placeholder 3"/>
          <p:cNvSpPr>
            <a:spLocks noGrp="1"/>
          </p:cNvSpPr>
          <p:nvPr>
            <p:ph type="sldNum" sz="quarter" idx="10"/>
          </p:nvPr>
        </p:nvSpPr>
        <p:spPr/>
        <p:txBody>
          <a:bodyPr/>
          <a:lstStyle/>
          <a:p>
            <a:fld id="{732D12B0-CCAC-4835-9F6A-1FF7F1E6C6C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73892">
              <a:defRPr/>
            </a:pPr>
            <a:r>
              <a:rPr lang="en-US" sz="1200" b="1" kern="0" dirty="0" smtClean="0"/>
              <a:t>Motivating the expert: </a:t>
            </a:r>
          </a:p>
          <a:p>
            <a:pPr defTabSz="873892">
              <a:defRPr/>
            </a:pPr>
            <a:endParaRPr lang="en-US" sz="1200" kern="0" dirty="0" smtClean="0"/>
          </a:p>
          <a:p>
            <a:pPr defTabSz="873892">
              <a:defRPr/>
            </a:pPr>
            <a:r>
              <a:rPr lang="en-US" sz="1200" kern="0" dirty="0" smtClean="0"/>
              <a:t>Sometimes the expert has no choice (mandatory).  </a:t>
            </a:r>
          </a:p>
          <a:p>
            <a:pPr defTabSz="873892">
              <a:defRPr/>
            </a:pPr>
            <a:endParaRPr lang="en-US" sz="1200" kern="0" dirty="0" smtClean="0"/>
          </a:p>
          <a:p>
            <a:pPr defTabSz="873892">
              <a:defRPr/>
            </a:pPr>
            <a:r>
              <a:rPr lang="en-US" sz="1200" kern="0" dirty="0" smtClean="0"/>
              <a:t>Sometimes expert doesn’t want to disappoint or contradict his/her boss.</a:t>
            </a:r>
          </a:p>
          <a:p>
            <a:pPr defTabSz="873892">
              <a:defRPr/>
            </a:pPr>
            <a:endParaRPr lang="en-US" sz="1200" kern="0" dirty="0" smtClean="0"/>
          </a:p>
          <a:p>
            <a:pPr defTabSz="873892">
              <a:defRPr/>
            </a:pPr>
            <a:r>
              <a:rPr lang="en-US" sz="1200" kern="0" dirty="0" smtClean="0"/>
              <a:t>Sometimes expert is uncomfortable (or has little faith) in the EE process.</a:t>
            </a:r>
          </a:p>
          <a:p>
            <a:pPr defTabSz="873892">
              <a:defRPr/>
            </a:pPr>
            <a:endParaRPr lang="en-US" sz="1200" kern="0" dirty="0" smtClean="0"/>
          </a:p>
          <a:p>
            <a:pPr defTabSz="873892">
              <a:defRPr/>
            </a:pPr>
            <a:r>
              <a:rPr lang="en-US" sz="1200" kern="0" dirty="0" smtClean="0"/>
              <a:t>Again, if you send an advance copy, this could reduce the time to go over the Q&amp;A process (and help it go more smoothly) </a:t>
            </a:r>
          </a:p>
          <a:p>
            <a:endParaRPr lang="en-US" sz="1200" dirty="0" smtClean="0"/>
          </a:p>
          <a:p>
            <a:pPr defTabSz="873892">
              <a:defRPr/>
            </a:pPr>
            <a:r>
              <a:rPr lang="en-US" sz="1200" kern="0" dirty="0" smtClean="0"/>
              <a:t>However, many times the expert is too busy or distracted to take a good look at the read-ahead.</a:t>
            </a:r>
            <a:endParaRPr lang="en-US"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73892">
              <a:defRPr/>
            </a:pPr>
            <a:r>
              <a:rPr lang="en-US" sz="1300" b="1" kern="0" dirty="0" smtClean="0"/>
              <a:t>Structuring objective: </a:t>
            </a:r>
          </a:p>
          <a:p>
            <a:pPr defTabSz="873892">
              <a:defRPr/>
            </a:pPr>
            <a:endParaRPr lang="en-US" sz="1300" kern="0" dirty="0" smtClean="0"/>
          </a:p>
          <a:p>
            <a:pPr defTabSz="873892">
              <a:defRPr/>
            </a:pPr>
            <a:r>
              <a:rPr lang="en-US" sz="1300" kern="0" dirty="0" smtClean="0"/>
              <a:t>Many times the expert already knows the drill.  So, in this case, be brief!</a:t>
            </a:r>
          </a:p>
          <a:p>
            <a:pPr defTabSz="873892">
              <a:defRPr/>
            </a:pPr>
            <a:endParaRPr lang="en-US" sz="1300" kern="0" dirty="0" smtClean="0"/>
          </a:p>
          <a:p>
            <a:pPr defTabSz="873892">
              <a:defRPr/>
            </a:pPr>
            <a:r>
              <a:rPr lang="en-US" sz="1300" b="1" dirty="0" smtClean="0"/>
              <a:t>While structuring objective, emphasize to expert to</a:t>
            </a:r>
            <a:r>
              <a:rPr lang="en-US" sz="1300" dirty="0" smtClean="0"/>
              <a:t>:  </a:t>
            </a:r>
          </a:p>
          <a:p>
            <a:pPr defTabSz="873892">
              <a:defRPr/>
            </a:pPr>
            <a:endParaRPr lang="en-US" sz="1300" dirty="0" smtClean="0"/>
          </a:p>
          <a:p>
            <a:pPr defTabSz="873892">
              <a:defRPr/>
            </a:pPr>
            <a:r>
              <a:rPr lang="en-US" sz="1300" dirty="0" smtClean="0"/>
              <a:t>1.  Not try to account for extremely rare &amp; unusual scenarios (e.g. where you wouldn't achieve the objective of getting to work).  Example:  Plane crashing on 14</a:t>
            </a:r>
            <a:r>
              <a:rPr lang="en-US" sz="1300" baseline="30000" dirty="0" smtClean="0"/>
              <a:t>th</a:t>
            </a:r>
            <a:r>
              <a:rPr lang="en-US" sz="1300" dirty="0" smtClean="0"/>
              <a:t> Street Bridge.  100 year flood.</a:t>
            </a:r>
          </a:p>
          <a:p>
            <a:pPr defTabSz="873892">
              <a:defRPr/>
            </a:pPr>
            <a:endParaRPr lang="en-US" sz="1300" dirty="0" smtClean="0"/>
          </a:p>
          <a:p>
            <a:pPr defTabSz="873892">
              <a:defRPr/>
            </a:pPr>
            <a:r>
              <a:rPr lang="en-US" sz="1300" dirty="0" smtClean="0"/>
              <a:t>While at the same time …</a:t>
            </a:r>
          </a:p>
          <a:p>
            <a:pPr defTabSz="873892">
              <a:defRPr/>
            </a:pPr>
            <a:endParaRPr lang="en-US" sz="1300" dirty="0" smtClean="0"/>
          </a:p>
          <a:p>
            <a:pPr defTabSz="873892">
              <a:defRPr/>
            </a:pPr>
            <a:r>
              <a:rPr lang="en-US" sz="1300" dirty="0" smtClean="0"/>
              <a:t>2.  Not completely ignore scenarios that, although occasional, has some ‘real’ chance (~1-2% chance) of occurring (e.g. 3 accidents along route).</a:t>
            </a:r>
            <a:endParaRPr lang="en-US" sz="1300"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73892">
              <a:defRPr/>
            </a:pPr>
            <a:r>
              <a:rPr lang="en-US" sz="1300" b="1" kern="0" dirty="0" smtClean="0"/>
              <a:t>Training (conditioning): </a:t>
            </a:r>
          </a:p>
          <a:p>
            <a:pPr defTabSz="873892">
              <a:defRPr/>
            </a:pPr>
            <a:endParaRPr lang="en-US" sz="1300" kern="0" dirty="0" smtClean="0"/>
          </a:p>
          <a:p>
            <a:pPr defTabSz="873892">
              <a:defRPr/>
            </a:pPr>
            <a:r>
              <a:rPr lang="en-US" sz="1300" kern="0" dirty="0" smtClean="0"/>
              <a:t>If you send an advance copy, this could reduce the time to go over the Q&amp;A process (and help it go more smoothly) </a:t>
            </a:r>
          </a:p>
          <a:p>
            <a:pPr defTabSz="873892">
              <a:defRPr/>
            </a:pPr>
            <a:endParaRPr lang="en-US" sz="1300" kern="0" dirty="0" smtClean="0"/>
          </a:p>
          <a:p>
            <a:pPr defTabSz="873892">
              <a:defRPr/>
            </a:pPr>
            <a:r>
              <a:rPr lang="en-US" sz="1300" kern="0" dirty="0" smtClean="0"/>
              <a:t>However, many times the expert is too busy or distracted to take a good look at the read-ahead.</a:t>
            </a:r>
          </a:p>
          <a:p>
            <a:pPr defTabSz="873892">
              <a:defRPr/>
            </a:pPr>
            <a:endParaRPr lang="en-US" sz="1100" kern="0" dirty="0" smtClean="0"/>
          </a:p>
          <a:p>
            <a:pPr defTabSz="873892">
              <a:defRPr/>
            </a:pPr>
            <a:endParaRPr lang="en-US" sz="1100" kern="0" dirty="0" smtClean="0"/>
          </a:p>
          <a:p>
            <a:endParaRPr lang="en-US"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73892">
              <a:defRPr/>
            </a:pPr>
            <a:endParaRPr lang="en-US" sz="1300" kern="0" dirty="0" smtClean="0"/>
          </a:p>
          <a:p>
            <a:endParaRPr lang="en-US" sz="1300"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436946" indent="-436946" eaLnBrk="1" hangingPunct="1"/>
            <a:r>
              <a:rPr lang="en-US" sz="1300" b="1" dirty="0" smtClean="0"/>
              <a:t>Assessing Expert’s Responses (Q&amp;A):</a:t>
            </a:r>
            <a:endParaRPr lang="en-US" sz="1300" dirty="0" smtClean="0"/>
          </a:p>
          <a:p>
            <a:pPr marL="436946" indent="-436946" eaLnBrk="1" hangingPunct="1"/>
            <a:r>
              <a:rPr lang="en-US" sz="1300" dirty="0" smtClean="0"/>
              <a:t>The heart of Expert Elicitation (EE) is the Q&amp;A with the Expert.  These are the first 8 of 12 questions.</a:t>
            </a:r>
          </a:p>
          <a:p>
            <a:pPr marL="436946" indent="-436946" eaLnBrk="1" hangingPunct="1"/>
            <a:endParaRPr lang="en-US" sz="1300" dirty="0" smtClean="0"/>
          </a:p>
          <a:p>
            <a:pPr marL="436946" indent="-436946" eaLnBrk="1" hangingPunct="1">
              <a:buFont typeface="+mj-lt"/>
              <a:buAutoNum type="arabicPeriod"/>
            </a:pPr>
            <a:r>
              <a:rPr lang="en-US" sz="1300" dirty="0" smtClean="0"/>
              <a:t>Expert characterizes input parameter (e.g. WBS4: Commute Time)</a:t>
            </a:r>
          </a:p>
          <a:p>
            <a:pPr marL="436946" indent="-436946" eaLnBrk="1" hangingPunct="1">
              <a:buFont typeface="+mj-lt"/>
              <a:buAutoNum type="arabicPeriod"/>
            </a:pPr>
            <a:endParaRPr lang="en-US" sz="1300" dirty="0" smtClean="0"/>
          </a:p>
          <a:p>
            <a:pPr marL="436946" indent="-436946" eaLnBrk="1" hangingPunct="1">
              <a:buFont typeface="+mj-lt"/>
              <a:buAutoNum type="arabicPeriod"/>
            </a:pPr>
            <a:r>
              <a:rPr lang="en-US" sz="1300" dirty="0" smtClean="0"/>
              <a:t>Expert estimates Most Likely value, </a:t>
            </a:r>
            <a:r>
              <a:rPr lang="en-US" sz="1300" i="1" dirty="0" smtClean="0"/>
              <a:t>M    </a:t>
            </a:r>
            <a:r>
              <a:rPr lang="en-US" sz="1300" dirty="0" smtClean="0"/>
              <a:t>(note: </a:t>
            </a:r>
            <a:r>
              <a:rPr lang="en-US" sz="1300" i="1" dirty="0" smtClean="0"/>
              <a:t>M</a:t>
            </a:r>
            <a:r>
              <a:rPr lang="en-US" sz="1300" dirty="0" smtClean="0"/>
              <a:t> might be given) </a:t>
            </a:r>
          </a:p>
          <a:p>
            <a:pPr marL="436946" indent="-436946" eaLnBrk="1" hangingPunct="1">
              <a:buFont typeface="+mj-lt"/>
              <a:buAutoNum type="arabicPeriod"/>
            </a:pPr>
            <a:endParaRPr lang="en-US" sz="1300" dirty="0" smtClean="0"/>
          </a:p>
          <a:p>
            <a:pPr marL="436946" indent="-436946" eaLnBrk="1" hangingPunct="1">
              <a:buFont typeface="+mj-lt"/>
              <a:buAutoNum type="arabicPeriod"/>
            </a:pPr>
            <a:r>
              <a:rPr lang="en-US" sz="1300" dirty="0" smtClean="0"/>
              <a:t>Expert adjusts </a:t>
            </a:r>
            <a:r>
              <a:rPr lang="en-US" sz="1300" i="1" dirty="0" smtClean="0"/>
              <a:t>M</a:t>
            </a:r>
            <a:r>
              <a:rPr lang="en-US" sz="1300" dirty="0" smtClean="0"/>
              <a:t> (if applicable) … remind expert of</a:t>
            </a:r>
            <a:r>
              <a:rPr lang="en-US" sz="1300" baseline="0" dirty="0" smtClean="0"/>
              <a:t> the assumption that Commute is in 2014!</a:t>
            </a:r>
            <a:endParaRPr lang="en-US" sz="1300" dirty="0" smtClean="0"/>
          </a:p>
          <a:p>
            <a:pPr marL="436946" indent="-436946" eaLnBrk="1" hangingPunct="1">
              <a:buFont typeface="+mj-lt"/>
              <a:buAutoNum type="arabicPeriod"/>
            </a:pPr>
            <a:endParaRPr lang="en-US" sz="1300" dirty="0" smtClean="0"/>
          </a:p>
          <a:p>
            <a:pPr marL="436946" indent="-436946" eaLnBrk="1" hangingPunct="1">
              <a:buFont typeface="+mj-lt"/>
              <a:buAutoNum type="arabicPeriod"/>
            </a:pPr>
            <a:r>
              <a:rPr lang="en-US" sz="1300" dirty="0" smtClean="0"/>
              <a:t>Expert estimates chance the actual value could exceed adjusted </a:t>
            </a:r>
            <a:r>
              <a:rPr lang="en-US" sz="1300" i="1" dirty="0" smtClean="0"/>
              <a:t>M</a:t>
            </a:r>
          </a:p>
          <a:p>
            <a:pPr marL="436946" indent="-436946" eaLnBrk="1" hangingPunct="1">
              <a:buFont typeface="+mj-lt"/>
              <a:buAutoNum type="arabicPeriod"/>
            </a:pPr>
            <a:endParaRPr lang="en-US" sz="1300" i="1" dirty="0" smtClean="0"/>
          </a:p>
          <a:p>
            <a:pPr marL="436946" indent="-436946" eaLnBrk="1" hangingPunct="1">
              <a:buFont typeface="+mj-lt"/>
              <a:buAutoNum type="arabicPeriod"/>
            </a:pPr>
            <a:r>
              <a:rPr lang="en-US" sz="1300" dirty="0" smtClean="0"/>
              <a:t>Expert estimates Lowest value, </a:t>
            </a:r>
            <a:r>
              <a:rPr lang="en-US" sz="1300" i="1" dirty="0" smtClean="0"/>
              <a:t>L    </a:t>
            </a:r>
            <a:r>
              <a:rPr lang="en-US" sz="1300" dirty="0" smtClean="0"/>
              <a:t>(note: </a:t>
            </a:r>
            <a:r>
              <a:rPr lang="en-US" sz="1300" i="1" dirty="0" smtClean="0"/>
              <a:t>L</a:t>
            </a:r>
            <a:r>
              <a:rPr lang="en-US" sz="1300" dirty="0" smtClean="0"/>
              <a:t> might be given) </a:t>
            </a:r>
          </a:p>
          <a:p>
            <a:pPr marL="436946" indent="-436946" eaLnBrk="1" hangingPunct="1">
              <a:buFont typeface="+mj-lt"/>
              <a:buAutoNum type="arabicPeriod"/>
            </a:pPr>
            <a:endParaRPr lang="en-US" sz="1300" dirty="0" smtClean="0"/>
          </a:p>
          <a:p>
            <a:pPr marL="436946" indent="-436946" eaLnBrk="1" hangingPunct="1">
              <a:buFont typeface="+mj-lt"/>
              <a:buAutoNum type="arabicPeriod"/>
            </a:pPr>
            <a:r>
              <a:rPr lang="en-US" sz="1300" dirty="0" smtClean="0"/>
              <a:t>Expert estimates chance the actual value could be less than </a:t>
            </a:r>
            <a:r>
              <a:rPr lang="en-US" sz="1300" i="1" dirty="0" smtClean="0"/>
              <a:t>L</a:t>
            </a:r>
          </a:p>
          <a:p>
            <a:pPr marL="436946" indent="-436946" eaLnBrk="1" hangingPunct="1">
              <a:buFont typeface="+mj-lt"/>
              <a:buAutoNum type="arabicPeriod"/>
            </a:pPr>
            <a:endParaRPr lang="en-US" sz="1300" i="1" dirty="0" smtClean="0"/>
          </a:p>
          <a:p>
            <a:pPr marL="436946" indent="-436946" eaLnBrk="1" hangingPunct="1">
              <a:buFont typeface="+mj-lt"/>
              <a:buAutoNum type="arabicPeriod"/>
            </a:pPr>
            <a:r>
              <a:rPr lang="en-US" sz="1300" dirty="0" smtClean="0"/>
              <a:t>Expert estimates Highest value, </a:t>
            </a:r>
            <a:r>
              <a:rPr lang="en-US" sz="1300" i="1" dirty="0" smtClean="0"/>
              <a:t>H    </a:t>
            </a:r>
            <a:r>
              <a:rPr lang="en-US" sz="1300" dirty="0" smtClean="0"/>
              <a:t>(note: </a:t>
            </a:r>
            <a:r>
              <a:rPr lang="en-US" sz="1300" i="1" dirty="0" smtClean="0"/>
              <a:t>H</a:t>
            </a:r>
            <a:r>
              <a:rPr lang="en-US" sz="1300" dirty="0" smtClean="0"/>
              <a:t> might be given) </a:t>
            </a:r>
          </a:p>
          <a:p>
            <a:pPr marL="436946" indent="-436946" eaLnBrk="1" hangingPunct="1">
              <a:buFont typeface="+mj-lt"/>
              <a:buAutoNum type="arabicPeriod"/>
            </a:pPr>
            <a:endParaRPr lang="en-US" sz="1300" dirty="0" smtClean="0"/>
          </a:p>
          <a:p>
            <a:pPr marL="436946" indent="-436946" eaLnBrk="1" hangingPunct="1">
              <a:buFont typeface="+mj-lt"/>
              <a:buAutoNum type="arabicPeriod"/>
            </a:pPr>
            <a:r>
              <a:rPr lang="en-US" sz="1300" dirty="0" smtClean="0"/>
              <a:t>Expert estimates chance the actual value could be higher than </a:t>
            </a:r>
            <a:r>
              <a:rPr lang="en-US" sz="1300" i="1" dirty="0" smtClean="0"/>
              <a:t>H</a:t>
            </a:r>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436946" indent="-436946" eaLnBrk="1" hangingPunct="1"/>
            <a:r>
              <a:rPr lang="en-US" sz="1300" b="1" dirty="0" smtClean="0"/>
              <a:t>Assessing Expert’s Responses (Q&amp;A):  These questions will be asked while the SME sees a</a:t>
            </a:r>
            <a:r>
              <a:rPr lang="en-US" sz="1300" b="1" baseline="0" dirty="0" smtClean="0"/>
              <a:t> graphic of results!</a:t>
            </a:r>
            <a:endParaRPr lang="en-US" sz="1300" b="1" dirty="0" smtClean="0"/>
          </a:p>
          <a:p>
            <a:pPr marL="436946" indent="-436946" eaLnBrk="1" hangingPunct="1"/>
            <a:endParaRPr lang="en-US" sz="1300" dirty="0" smtClean="0"/>
          </a:p>
          <a:p>
            <a:pPr marL="436946" indent="-436946" eaLnBrk="1" hangingPunct="1"/>
            <a:r>
              <a:rPr lang="en-US" sz="1300" dirty="0" smtClean="0"/>
              <a:t>The heart of Expert Elicitation (EE) is the Q&amp;A with the Expert.  These are the first 8 of 12 questions.</a:t>
            </a:r>
          </a:p>
          <a:p>
            <a:endParaRPr lang="en-US" sz="1300" dirty="0" smtClean="0"/>
          </a:p>
          <a:p>
            <a:endParaRPr lang="en-US" sz="1300" dirty="0" smtClean="0"/>
          </a:p>
          <a:p>
            <a:r>
              <a:rPr lang="en-US" sz="1300" u="sng" dirty="0" smtClean="0"/>
              <a:t>Up ahead:</a:t>
            </a:r>
          </a:p>
          <a:p>
            <a:endParaRPr lang="en-US" sz="1300" dirty="0" smtClean="0"/>
          </a:p>
          <a:p>
            <a:pPr marL="436946" indent="-436946" eaLnBrk="1" hangingPunct="1"/>
            <a:r>
              <a:rPr lang="en-US" sz="1300" dirty="0" smtClean="0"/>
              <a:t>Question 9: Expert creates “value-scale” tailored his/her bias</a:t>
            </a:r>
          </a:p>
          <a:p>
            <a:pPr marL="436946" indent="-436946" eaLnBrk="1" hangingPunct="1"/>
            <a:endParaRPr lang="en-US" sz="1300" dirty="0" smtClean="0"/>
          </a:p>
          <a:p>
            <a:pPr marL="436946" indent="-436946" eaLnBrk="1" hangingPunct="1"/>
            <a:r>
              <a:rPr lang="en-US" sz="1300" dirty="0" smtClean="0"/>
              <a:t>Question 10: Expert &amp; Interviewer brainstorm risk factors</a:t>
            </a:r>
          </a:p>
          <a:p>
            <a:pPr marL="436946" indent="-436946" eaLnBrk="1" hangingPunct="1"/>
            <a:endParaRPr lang="en-US" sz="1300" dirty="0" smtClean="0"/>
          </a:p>
          <a:p>
            <a:pPr marL="436946" indent="-436946" defTabSz="873892" eaLnBrk="1" hangingPunct="1">
              <a:defRPr/>
            </a:pPr>
            <a:r>
              <a:rPr lang="en-US" sz="1300" dirty="0" smtClean="0"/>
              <a:t>Question 11: Expert selects top 6 risk factors that contributed to increase in value.</a:t>
            </a:r>
          </a:p>
          <a:p>
            <a:pPr marL="436946" indent="-436946" defTabSz="873892" eaLnBrk="1" hangingPunct="1">
              <a:defRPr/>
            </a:pPr>
            <a:endParaRPr lang="en-US" sz="1300" i="1" dirty="0" smtClean="0"/>
          </a:p>
          <a:p>
            <a:pPr marL="436946" indent="-436946" eaLnBrk="1" hangingPunct="1"/>
            <a:r>
              <a:rPr lang="en-US" sz="1300" dirty="0" smtClean="0"/>
              <a:t>Question 12: Expert scores each risk factor’s “contribution” to parameter uncertainty</a:t>
            </a:r>
          </a:p>
          <a:p>
            <a:pPr marL="436946" indent="-436946" eaLnBrk="1" hangingPunct="1"/>
            <a:endParaRPr lang="en-US" sz="1300" dirty="0" smtClean="0"/>
          </a:p>
          <a:p>
            <a:pPr marL="436946" indent="-436946" eaLnBrk="1" hangingPunct="1"/>
            <a:r>
              <a:rPr lang="en-US" sz="1300" dirty="0" smtClean="0"/>
              <a:t>After Question 12:  The 1</a:t>
            </a:r>
            <a:r>
              <a:rPr lang="en-US" sz="1300" baseline="30000" dirty="0" smtClean="0"/>
              <a:t>st</a:t>
            </a:r>
            <a:r>
              <a:rPr lang="en-US" sz="1300" dirty="0" smtClean="0"/>
              <a:t> iteration will be complete.  Expert will then take a 15 min break then starts at #3 again.</a:t>
            </a:r>
          </a:p>
          <a:p>
            <a:pPr marL="436946" indent="-436946" defTabSz="873892" eaLnBrk="1" hangingPunct="1">
              <a:defRPr/>
            </a:pPr>
            <a:endParaRPr lang="en-US" sz="1300" i="1" dirty="0" smtClean="0"/>
          </a:p>
          <a:p>
            <a:pPr marL="436946" indent="-436946" eaLnBrk="1" hangingPunct="1"/>
            <a:endParaRPr lang="en-US" sz="1300" dirty="0" smtClean="0"/>
          </a:p>
          <a:p>
            <a:endParaRPr lang="en-US" sz="1300"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36946" indent="-436946" eaLnBrk="1" hangingPunct="1"/>
            <a:r>
              <a:rPr lang="en-US" sz="1300" b="1" dirty="0" smtClean="0"/>
              <a:t>Assessing Expert’s Responses (Q&amp;A):</a:t>
            </a:r>
          </a:p>
          <a:p>
            <a:pPr marL="436946" indent="-436946" eaLnBrk="1" hangingPunct="1"/>
            <a:endParaRPr lang="en-US" sz="1300" dirty="0" smtClean="0"/>
          </a:p>
          <a:p>
            <a:pPr marL="436946" indent="-436946" eaLnBrk="1" hangingPunct="1"/>
            <a:r>
              <a:rPr lang="en-US" sz="1300" dirty="0" smtClean="0"/>
              <a:t>The heart of Expert Elicitation (EE) is the Q&amp;A with the Expert.  This is step 9 of the 12 questions.</a:t>
            </a:r>
          </a:p>
          <a:p>
            <a:pPr marL="436946" indent="-436946" eaLnBrk="1" hangingPunct="1">
              <a:buFont typeface="+mj-lt"/>
              <a:buAutoNum type="arabicPeriod" startAt="9"/>
            </a:pPr>
            <a:endParaRPr lang="en-US" sz="1300" dirty="0" smtClean="0"/>
          </a:p>
          <a:p>
            <a:pPr marL="436946" indent="-436946" eaLnBrk="1" hangingPunct="1">
              <a:buFont typeface="+mj-lt"/>
              <a:buAutoNum type="arabicPeriod" startAt="9"/>
            </a:pPr>
            <a:r>
              <a:rPr lang="en-US" sz="1300" dirty="0" smtClean="0"/>
              <a:t>Expert creates a “value-scale” (values that apply to all questions)</a:t>
            </a:r>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36946" indent="-436946" eaLnBrk="1" hangingPunct="1"/>
            <a:r>
              <a:rPr lang="en-US" sz="1300" b="1" dirty="0" smtClean="0"/>
              <a:t>Assessing Expert’s Responses (Q&amp;A):</a:t>
            </a:r>
          </a:p>
          <a:p>
            <a:pPr marL="436946" indent="-436946" eaLnBrk="1" hangingPunct="1"/>
            <a:endParaRPr lang="en-US" sz="1300" dirty="0" smtClean="0"/>
          </a:p>
          <a:p>
            <a:pPr marL="436946" indent="-436946" eaLnBrk="1" hangingPunct="1"/>
            <a:r>
              <a:rPr lang="en-US" sz="1200" dirty="0" smtClean="0"/>
              <a:t>The heart of Expert Elicitation (EE) is the Q&amp;A with the Expert.  This is step 9 of the 12 questions.</a:t>
            </a:r>
          </a:p>
          <a:p>
            <a:pPr marL="436946" indent="-436946" eaLnBrk="1" hangingPunct="1">
              <a:buFont typeface="+mj-lt"/>
              <a:buAutoNum type="arabicPeriod" startAt="9"/>
            </a:pPr>
            <a:endParaRPr lang="en-US" sz="1200" dirty="0" smtClean="0"/>
          </a:p>
          <a:p>
            <a:pPr marL="436946" indent="-436946" eaLnBrk="1" hangingPunct="1">
              <a:buFont typeface="+mj-lt"/>
              <a:buAutoNum type="arabicPeriod" startAt="9"/>
            </a:pPr>
            <a:r>
              <a:rPr lang="en-US" sz="1100" dirty="0" smtClean="0"/>
              <a:t>Expert creates a “value-scale” (values that apply to all questions)</a:t>
            </a:r>
          </a:p>
          <a:p>
            <a:pPr marL="436946" indent="-436946" eaLnBrk="1" hangingPunct="1">
              <a:buFont typeface="+mj-lt"/>
              <a:buAutoNum type="arabicPeriod" startAt="9"/>
            </a:pPr>
            <a:endParaRPr lang="en-US" sz="1100" dirty="0" smtClean="0"/>
          </a:p>
          <a:p>
            <a:pPr marL="436946" indent="-436946" eaLnBrk="1" hangingPunct="1">
              <a:buFont typeface="+mj-lt"/>
              <a:buNone/>
            </a:pPr>
            <a:r>
              <a:rPr lang="en-US" sz="1100" dirty="0" smtClean="0"/>
              <a:t>Pre-defined:                    0%,</a:t>
            </a:r>
            <a:r>
              <a:rPr lang="en-US" sz="1100" baseline="0" dirty="0" smtClean="0"/>
              <a:t>  </a:t>
            </a:r>
            <a:r>
              <a:rPr lang="en-US" sz="1100" dirty="0" smtClean="0"/>
              <a:t>50%, 100% </a:t>
            </a:r>
          </a:p>
          <a:p>
            <a:pPr marL="436946" indent="-436946" eaLnBrk="1" hangingPunct="1">
              <a:buFont typeface="+mj-lt"/>
              <a:buNone/>
            </a:pPr>
            <a:endParaRPr lang="en-US" sz="1100" dirty="0" smtClean="0"/>
          </a:p>
          <a:p>
            <a:pPr marL="436946" indent="-436946" eaLnBrk="1" hangingPunct="1">
              <a:buFont typeface="+mj-lt"/>
              <a:buNone/>
            </a:pPr>
            <a:r>
              <a:rPr lang="en-US" sz="1100" dirty="0" smtClean="0"/>
              <a:t>Expert</a:t>
            </a:r>
            <a:r>
              <a:rPr lang="en-US" sz="1100" baseline="0" dirty="0" smtClean="0"/>
              <a:t> opinion</a:t>
            </a:r>
            <a:r>
              <a:rPr lang="en-US" sz="1100" dirty="0" smtClean="0"/>
              <a:t>:               1%</a:t>
            </a:r>
            <a:r>
              <a:rPr lang="en-US" sz="1100" baseline="0" dirty="0" smtClean="0"/>
              <a:t> &amp; 10%</a:t>
            </a:r>
          </a:p>
          <a:p>
            <a:pPr marL="436946" indent="-436946" eaLnBrk="1" hangingPunct="1">
              <a:buFont typeface="+mj-lt"/>
              <a:buNone/>
            </a:pPr>
            <a:endParaRPr lang="en-US" sz="1100" baseline="0" dirty="0" smtClean="0"/>
          </a:p>
          <a:p>
            <a:pPr marL="436946" indent="-436946" eaLnBrk="1" hangingPunct="1">
              <a:buFont typeface="+mj-lt"/>
              <a:buNone/>
            </a:pPr>
            <a:r>
              <a:rPr lang="en-US" sz="1100" baseline="0" dirty="0" smtClean="0"/>
              <a:t>100% - Expert opinion:    99% &amp; 90%</a:t>
            </a:r>
          </a:p>
          <a:p>
            <a:pPr marL="436946" indent="-436946" eaLnBrk="1" hangingPunct="1">
              <a:buFont typeface="+mj-lt"/>
              <a:buNone/>
            </a:pPr>
            <a:endParaRPr lang="en-US" sz="1100" baseline="0" dirty="0" smtClean="0"/>
          </a:p>
          <a:p>
            <a:pPr marL="436946" indent="-436946" eaLnBrk="1" hangingPunct="1">
              <a:buFont typeface="+mj-lt"/>
              <a:buNone/>
            </a:pPr>
            <a:r>
              <a:rPr lang="en-US" sz="1100" baseline="0" dirty="0" smtClean="0"/>
              <a:t>Indifference 1 = 30% =  Linear midpoint between “Very Unlikely” (10%) &amp; Even Chance (50%)</a:t>
            </a:r>
          </a:p>
          <a:p>
            <a:pPr marL="436946" indent="-436946" eaLnBrk="1" hangingPunct="1">
              <a:buFont typeface="+mj-lt"/>
              <a:buNone/>
            </a:pPr>
            <a:endParaRPr lang="en-US" sz="1100" baseline="0" dirty="0" smtClean="0"/>
          </a:p>
          <a:p>
            <a:pPr marL="436946" indent="-436946" eaLnBrk="1" hangingPunct="1">
              <a:buFont typeface="+mj-lt"/>
              <a:buNone/>
            </a:pPr>
            <a:r>
              <a:rPr lang="en-US" sz="1100" baseline="0" dirty="0" smtClean="0"/>
              <a:t>Indifference 2 = 70% = Linear midpoint between “Very Likely” (90%) &amp; Even Chance (50%)</a:t>
            </a:r>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36946" indent="-436946" eaLnBrk="1" hangingPunct="1"/>
            <a:r>
              <a:rPr lang="en-US" sz="1300" b="1" dirty="0" smtClean="0"/>
              <a:t>Assessing Expert’s Responses (Q&amp;A):</a:t>
            </a:r>
          </a:p>
          <a:p>
            <a:pPr marL="436946" indent="-436946" eaLnBrk="1" hangingPunct="1"/>
            <a:endParaRPr lang="en-US" sz="1300" dirty="0" smtClean="0"/>
          </a:p>
          <a:p>
            <a:pPr marL="436946" indent="-436946" eaLnBrk="1" hangingPunct="1"/>
            <a:r>
              <a:rPr lang="en-US" sz="1300" dirty="0" smtClean="0"/>
              <a:t>The heart of Expert Elicitation (EE) is the Q&amp;A with the Expert.  These are steps 10 &amp;11 of the 12 questions.</a:t>
            </a:r>
          </a:p>
          <a:p>
            <a:pPr marL="436946" indent="-436946" eaLnBrk="1" hangingPunct="1">
              <a:buFont typeface="+mj-lt"/>
              <a:buAutoNum type="arabicPeriod" startAt="10"/>
            </a:pPr>
            <a:endParaRPr lang="en-US" sz="1300" dirty="0" smtClean="0"/>
          </a:p>
          <a:p>
            <a:pPr marL="436946" indent="-436946" eaLnBrk="1" hangingPunct="1">
              <a:buFont typeface="+mj-lt"/>
              <a:buAutoNum type="arabicPeriod" startAt="10"/>
            </a:pPr>
            <a:r>
              <a:rPr lang="en-US" sz="1300" dirty="0" smtClean="0"/>
              <a:t>Expert reviews Triangular Distribution &amp; brainstorms all possible risk factors</a:t>
            </a:r>
          </a:p>
          <a:p>
            <a:pPr marL="436946" indent="-436946" eaLnBrk="1" hangingPunct="1">
              <a:buFont typeface="+mj-lt"/>
              <a:buAutoNum type="arabicPeriod" startAt="10"/>
            </a:pPr>
            <a:endParaRPr lang="en-US" sz="1300" dirty="0" smtClean="0"/>
          </a:p>
          <a:p>
            <a:pPr marL="436946" indent="-436946" eaLnBrk="1" hangingPunct="1"/>
            <a:r>
              <a:rPr lang="en-US" sz="1300" dirty="0" smtClean="0"/>
              <a:t>This process should help you and her create a rough Risk Breakdown Structure (RBS) by start of second iteration</a:t>
            </a:r>
          </a:p>
          <a:p>
            <a:pPr marL="436946" indent="-436946" eaLnBrk="1" hangingPunct="1">
              <a:buFont typeface="+mj-lt"/>
              <a:buAutoNum type="arabicPeriod" startAt="10"/>
            </a:pPr>
            <a:endParaRPr lang="en-US" sz="1300" dirty="0" smtClean="0"/>
          </a:p>
          <a:p>
            <a:pPr marL="436946" indent="-436946" eaLnBrk="1" hangingPunct="1">
              <a:buFont typeface="+mj-lt"/>
              <a:buAutoNum type="arabicPeriod" startAt="11"/>
            </a:pPr>
            <a:r>
              <a:rPr lang="en-US" sz="1300" dirty="0" smtClean="0"/>
              <a:t>Expert selects top 6 risk factors that contributed to value uncertainty (i.e. increase in value)</a:t>
            </a:r>
            <a:endParaRPr lang="en-US" sz="1300" i="1" dirty="0" smtClean="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buNone/>
            </a:pPr>
            <a:r>
              <a:rPr lang="en-US" sz="1700" dirty="0" smtClean="0"/>
              <a:t>Said to be a modern version of what was penned by </a:t>
            </a:r>
            <a:r>
              <a:rPr lang="en-US" sz="1700" dirty="0" err="1" smtClean="0"/>
              <a:t>Carveth</a:t>
            </a:r>
            <a:r>
              <a:rPr lang="en-US" sz="1700" dirty="0" smtClean="0"/>
              <a:t> Read in 1898 (Ref: </a:t>
            </a:r>
            <a:r>
              <a:rPr lang="en-US" sz="1700" i="1" dirty="0" smtClean="0"/>
              <a:t>Logic, Deductive and Inductive, </a:t>
            </a:r>
            <a:r>
              <a:rPr lang="en-US" sz="1700" dirty="0" smtClean="0"/>
              <a:t>1898):</a:t>
            </a:r>
          </a:p>
          <a:p>
            <a:pPr algn="l">
              <a:buNone/>
            </a:pPr>
            <a:endParaRPr lang="en-US" sz="1700" b="1" dirty="0" smtClean="0"/>
          </a:p>
          <a:p>
            <a:pPr algn="l">
              <a:buNone/>
            </a:pPr>
            <a:r>
              <a:rPr lang="en-US" sz="1700" b="1" dirty="0" smtClean="0"/>
              <a:t>“It is better to be vaguely right than exactly wrong.”</a:t>
            </a:r>
          </a:p>
          <a:p>
            <a:endParaRPr lang="en-US"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36946" indent="-436946" eaLnBrk="1" hangingPunct="1"/>
            <a:r>
              <a:rPr lang="en-US" sz="1300" b="1" dirty="0" smtClean="0"/>
              <a:t>Assessing Expert’s Responses (Q&amp;A):</a:t>
            </a:r>
          </a:p>
          <a:p>
            <a:pPr marL="436946" indent="-436946" eaLnBrk="1" hangingPunct="1"/>
            <a:endParaRPr lang="en-US" sz="1300" dirty="0" smtClean="0"/>
          </a:p>
          <a:p>
            <a:pPr marL="436946" indent="-436946" eaLnBrk="1" hangingPunct="1"/>
            <a:r>
              <a:rPr lang="en-US" sz="1300" dirty="0" smtClean="0"/>
              <a:t>The heart of Expert Elicitation (EE) is the Q&amp;A with the Expert.  This is step 12 of the 12 questions.</a:t>
            </a:r>
          </a:p>
          <a:p>
            <a:pPr marL="436946" indent="-436946" eaLnBrk="1" hangingPunct="1">
              <a:buFont typeface="+mj-lt"/>
              <a:buAutoNum type="arabicPeriod" startAt="12"/>
            </a:pPr>
            <a:endParaRPr lang="en-US" sz="1300" dirty="0" smtClean="0"/>
          </a:p>
          <a:p>
            <a:pPr marL="436946" indent="-436946" eaLnBrk="1" hangingPunct="1">
              <a:buFont typeface="+mj-lt"/>
              <a:buAutoNum type="arabicPeriod" startAt="12"/>
            </a:pPr>
            <a:r>
              <a:rPr lang="en-US" sz="1300" dirty="0" smtClean="0"/>
              <a:t>Expert scores each risk factor’s “contribution” to parameter uncertainty</a:t>
            </a:r>
          </a:p>
          <a:p>
            <a:pPr marL="436946" indent="-436946" eaLnBrk="1" hangingPunct="1">
              <a:buFont typeface="+mj-lt"/>
              <a:buAutoNum type="arabicPeriod" startAt="12"/>
            </a:pPr>
            <a:endParaRPr lang="en-US" sz="1300" dirty="0" smtClean="0"/>
          </a:p>
          <a:p>
            <a:pPr marL="436946" indent="-436946" eaLnBrk="1" hangingPunct="1"/>
            <a:r>
              <a:rPr lang="en-US" sz="1300" dirty="0" smtClean="0"/>
              <a:t>1</a:t>
            </a:r>
            <a:r>
              <a:rPr lang="en-US" sz="1300" baseline="30000" dirty="0" smtClean="0"/>
              <a:t>st</a:t>
            </a:r>
            <a:r>
              <a:rPr lang="en-US" sz="1300" dirty="0" smtClean="0"/>
              <a:t> iteration is complete.  Expert takes 15 min break then starts at #3 again.</a:t>
            </a:r>
            <a:endParaRPr lang="en-US" sz="1300"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436946" indent="-436946" eaLnBrk="1" hangingPunct="1"/>
            <a:r>
              <a:rPr lang="en-US" sz="1300" b="1" dirty="0" smtClean="0"/>
              <a:t>Assessing Expert’s Responses (Q&amp;A):</a:t>
            </a:r>
            <a:endParaRPr lang="en-US" sz="1300" dirty="0" smtClean="0"/>
          </a:p>
          <a:p>
            <a:pPr marL="436946" indent="-436946" eaLnBrk="1" hangingPunct="1"/>
            <a:r>
              <a:rPr lang="en-US" sz="1300" dirty="0" smtClean="0"/>
              <a:t>The heart of Expert Elicitation (EE) is the Q&amp;A with the Expert.  </a:t>
            </a:r>
          </a:p>
          <a:p>
            <a:pPr marL="436946" indent="-436946" eaLnBrk="1" hangingPunct="1"/>
            <a:endParaRPr lang="en-US" sz="1300" dirty="0" smtClean="0"/>
          </a:p>
          <a:p>
            <a:pPr marL="436946" indent="-436946" eaLnBrk="1" hangingPunct="1"/>
            <a:r>
              <a:rPr lang="en-US" sz="1300" dirty="0" smtClean="0"/>
              <a:t>We are now in iteration #2 of the Q&amp;A.  Questions 1 &amp;2 (from iteration #1) are no longer required.  </a:t>
            </a:r>
          </a:p>
          <a:p>
            <a:pPr marL="436946" indent="-436946" eaLnBrk="1" hangingPunct="1"/>
            <a:endParaRPr lang="en-US" sz="1300" dirty="0" smtClean="0"/>
          </a:p>
          <a:p>
            <a:pPr marL="436946" indent="-436946" eaLnBrk="1" hangingPunct="1"/>
            <a:r>
              <a:rPr lang="en-US" sz="1300" dirty="0" smtClean="0"/>
              <a:t>These are the first 6 of 10 questions:</a:t>
            </a:r>
          </a:p>
          <a:p>
            <a:pPr marL="436946" indent="-436946" eaLnBrk="1" hangingPunct="1">
              <a:buFont typeface="+mj-lt"/>
              <a:buAutoNum type="arabicPeriod" startAt="3"/>
            </a:pPr>
            <a:endParaRPr lang="en-US" sz="1300" dirty="0" smtClean="0"/>
          </a:p>
          <a:p>
            <a:pPr marL="436946" indent="-436946" eaLnBrk="1" hangingPunct="1">
              <a:buFont typeface="+mj-lt"/>
              <a:buAutoNum type="arabicPeriod" startAt="3"/>
            </a:pPr>
            <a:r>
              <a:rPr lang="en-US" sz="1300" dirty="0" smtClean="0"/>
              <a:t>Expert may adjust Most Likely value, </a:t>
            </a:r>
            <a:r>
              <a:rPr lang="en-US" sz="1300" i="1" dirty="0" smtClean="0"/>
              <a:t>M    </a:t>
            </a:r>
            <a:r>
              <a:rPr lang="en-US" sz="1300" dirty="0" smtClean="0"/>
              <a:t>(note: </a:t>
            </a:r>
            <a:r>
              <a:rPr lang="en-US" sz="1300" i="1" dirty="0" smtClean="0"/>
              <a:t>M</a:t>
            </a:r>
            <a:r>
              <a:rPr lang="en-US" sz="1300" dirty="0" smtClean="0"/>
              <a:t> might be given)</a:t>
            </a:r>
          </a:p>
          <a:p>
            <a:pPr marL="436946" indent="-436946" eaLnBrk="1" hangingPunct="1">
              <a:buFont typeface="+mj-lt"/>
              <a:buAutoNum type="arabicPeriod" startAt="3"/>
            </a:pPr>
            <a:endParaRPr lang="en-US" sz="1300" dirty="0" smtClean="0"/>
          </a:p>
          <a:p>
            <a:pPr marL="436946" indent="-436946" eaLnBrk="1" hangingPunct="1">
              <a:buFont typeface="+mj-lt"/>
              <a:buAutoNum type="arabicPeriod" startAt="3"/>
            </a:pPr>
            <a:r>
              <a:rPr lang="en-US" sz="1300" dirty="0" smtClean="0"/>
              <a:t>Expert estimates chance the actual value could exceed adjusted </a:t>
            </a:r>
            <a:r>
              <a:rPr lang="en-US" sz="1300" i="1" dirty="0" smtClean="0"/>
              <a:t>M</a:t>
            </a:r>
          </a:p>
          <a:p>
            <a:pPr marL="436946" indent="-436946" eaLnBrk="1" hangingPunct="1">
              <a:buFont typeface="+mj-lt"/>
              <a:buAutoNum type="arabicPeriod" startAt="3"/>
            </a:pPr>
            <a:endParaRPr lang="en-US" sz="1300" i="1" dirty="0" smtClean="0"/>
          </a:p>
          <a:p>
            <a:pPr marL="436946" indent="-436946" eaLnBrk="1" hangingPunct="1">
              <a:buFont typeface="+mj-lt"/>
              <a:buAutoNum type="arabicPeriod" startAt="3"/>
            </a:pPr>
            <a:r>
              <a:rPr lang="en-US" sz="1300" dirty="0" smtClean="0"/>
              <a:t>Expert estimates Lowest value, </a:t>
            </a:r>
            <a:r>
              <a:rPr lang="en-US" sz="1300" i="1" dirty="0" smtClean="0"/>
              <a:t>L    </a:t>
            </a:r>
            <a:r>
              <a:rPr lang="en-US" sz="1300" dirty="0" smtClean="0"/>
              <a:t>(note: </a:t>
            </a:r>
            <a:r>
              <a:rPr lang="en-US" sz="1300" i="1" dirty="0" smtClean="0"/>
              <a:t>L</a:t>
            </a:r>
            <a:r>
              <a:rPr lang="en-US" sz="1300" dirty="0" smtClean="0"/>
              <a:t> might be given) </a:t>
            </a:r>
          </a:p>
          <a:p>
            <a:pPr marL="436946" indent="-436946" eaLnBrk="1" hangingPunct="1">
              <a:buFont typeface="+mj-lt"/>
              <a:buAutoNum type="arabicPeriod" startAt="3"/>
            </a:pPr>
            <a:endParaRPr lang="en-US" sz="1300" dirty="0" smtClean="0"/>
          </a:p>
          <a:p>
            <a:pPr marL="436946" indent="-436946" eaLnBrk="1" hangingPunct="1">
              <a:buFont typeface="+mj-lt"/>
              <a:buAutoNum type="arabicPeriod" startAt="3"/>
            </a:pPr>
            <a:r>
              <a:rPr lang="en-US" sz="1300" dirty="0" smtClean="0"/>
              <a:t>Expert estimates chance the actual value could be less than </a:t>
            </a:r>
            <a:r>
              <a:rPr lang="en-US" sz="1300" i="1" dirty="0" smtClean="0"/>
              <a:t>L</a:t>
            </a:r>
          </a:p>
          <a:p>
            <a:pPr marL="436946" indent="-436946" eaLnBrk="1" hangingPunct="1">
              <a:buFont typeface="+mj-lt"/>
              <a:buAutoNum type="arabicPeriod" startAt="3"/>
            </a:pPr>
            <a:endParaRPr lang="en-US" sz="1300" i="1" dirty="0" smtClean="0"/>
          </a:p>
          <a:p>
            <a:pPr marL="436946" indent="-436946" eaLnBrk="1" hangingPunct="1">
              <a:buFont typeface="+mj-lt"/>
              <a:buAutoNum type="arabicPeriod" startAt="3"/>
            </a:pPr>
            <a:r>
              <a:rPr lang="en-US" sz="1300" dirty="0" smtClean="0"/>
              <a:t>Expert estimates Highest value, </a:t>
            </a:r>
            <a:r>
              <a:rPr lang="en-US" sz="1300" i="1" dirty="0" smtClean="0"/>
              <a:t>H    </a:t>
            </a:r>
            <a:r>
              <a:rPr lang="en-US" sz="1300" dirty="0" smtClean="0"/>
              <a:t>(note: </a:t>
            </a:r>
            <a:r>
              <a:rPr lang="en-US" sz="1300" i="1" dirty="0" smtClean="0"/>
              <a:t>H</a:t>
            </a:r>
            <a:r>
              <a:rPr lang="en-US" sz="1300" dirty="0" smtClean="0"/>
              <a:t> might be given) </a:t>
            </a:r>
          </a:p>
          <a:p>
            <a:pPr marL="436946" indent="-436946" eaLnBrk="1" hangingPunct="1">
              <a:buFont typeface="+mj-lt"/>
              <a:buAutoNum type="arabicPeriod" startAt="3"/>
            </a:pPr>
            <a:endParaRPr lang="en-US" sz="1300" dirty="0" smtClean="0"/>
          </a:p>
          <a:p>
            <a:pPr marL="436946" indent="-436946" eaLnBrk="1" hangingPunct="1">
              <a:buFont typeface="+mj-lt"/>
              <a:buAutoNum type="arabicPeriod" startAt="3"/>
            </a:pPr>
            <a:r>
              <a:rPr lang="en-US" sz="1300" dirty="0" smtClean="0"/>
              <a:t>Expert estimates chance the actual value could be higher than </a:t>
            </a:r>
            <a:r>
              <a:rPr lang="en-US" sz="1300" i="1" dirty="0" smtClean="0"/>
              <a:t>H</a:t>
            </a:r>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300" dirty="0" smtClean="0"/>
              <a:t>Note: </a:t>
            </a:r>
            <a:r>
              <a:rPr lang="en-US" sz="1300" i="1" dirty="0" smtClean="0"/>
              <a:t>M</a:t>
            </a:r>
            <a:r>
              <a:rPr lang="en-US" sz="1300" dirty="0" smtClean="0"/>
              <a:t>, </a:t>
            </a:r>
            <a:r>
              <a:rPr lang="en-US" sz="1300" i="1" dirty="0" smtClean="0"/>
              <a:t>L</a:t>
            </a:r>
            <a:r>
              <a:rPr lang="en-US" sz="1300" dirty="0" smtClean="0"/>
              <a:t>  or </a:t>
            </a:r>
            <a:r>
              <a:rPr lang="en-US" sz="1300" i="1" dirty="0" smtClean="0"/>
              <a:t>H</a:t>
            </a:r>
            <a:r>
              <a:rPr lang="en-US" sz="1300" dirty="0" smtClean="0"/>
              <a:t> might already be given.  Therefore, no expert judgment needed.</a:t>
            </a:r>
          </a:p>
          <a:p>
            <a:endParaRPr lang="en-US" sz="1300" dirty="0" smtClean="0"/>
          </a:p>
          <a:p>
            <a:r>
              <a:rPr lang="en-US" sz="1300" b="1" u="sng" dirty="0" smtClean="0"/>
              <a:t>As the normative expert (i.e. you) go through this 2</a:t>
            </a:r>
            <a:r>
              <a:rPr lang="en-US" sz="1300" b="1" u="sng" baseline="30000" dirty="0" smtClean="0"/>
              <a:t>nd</a:t>
            </a:r>
            <a:r>
              <a:rPr lang="en-US" sz="1300" b="1" u="sng" dirty="0" smtClean="0"/>
              <a:t> iteration be sure to do the following:</a:t>
            </a:r>
          </a:p>
          <a:p>
            <a:endParaRPr lang="en-US" sz="1300" dirty="0" smtClean="0"/>
          </a:p>
          <a:p>
            <a:r>
              <a:rPr lang="en-US" sz="1300" b="1" dirty="0" smtClean="0"/>
              <a:t>1.  When visiting his/her Lowest value, FIRST talk with expert what “best case” means to him/her: </a:t>
            </a:r>
          </a:p>
          <a:p>
            <a:endParaRPr lang="en-US" sz="1300" dirty="0" smtClean="0"/>
          </a:p>
          <a:p>
            <a:r>
              <a:rPr lang="en-US" sz="1300" dirty="0" smtClean="0"/>
              <a:t>Best weather = no rain, accidents = 0 or 1 accident?  Road construction?</a:t>
            </a:r>
          </a:p>
          <a:p>
            <a:r>
              <a:rPr lang="en-US" sz="1300" dirty="0" smtClean="0"/>
              <a:t>Would you even be allowed to leave @ 0400 hrs (i.e. office isn’t open until 6AM, are red lights timed, etc.)</a:t>
            </a:r>
          </a:p>
          <a:p>
            <a:endParaRPr lang="en-US" sz="1300" dirty="0" smtClean="0"/>
          </a:p>
          <a:p>
            <a:r>
              <a:rPr lang="en-US" sz="1300" dirty="0" smtClean="0"/>
              <a:t>Take notes on these factors affecting “L” because it will help improve RBS and expert’s rationale.</a:t>
            </a:r>
          </a:p>
          <a:p>
            <a:endParaRPr lang="en-US" sz="1300" u="sng" dirty="0" smtClean="0"/>
          </a:p>
          <a:p>
            <a:r>
              <a:rPr lang="en-US" sz="1300" b="1" dirty="0" smtClean="0"/>
              <a:t>2.  When visiting his/her Lowest value, FIRST talk with expert what “worst case” means to him/her: </a:t>
            </a:r>
          </a:p>
          <a:p>
            <a:pPr defTabSz="873892">
              <a:defRPr/>
            </a:pPr>
            <a:endParaRPr lang="en-US" sz="1300" b="1" dirty="0" smtClean="0"/>
          </a:p>
          <a:p>
            <a:pPr defTabSz="873892">
              <a:defRPr/>
            </a:pPr>
            <a:r>
              <a:rPr lang="en-US" sz="1300" dirty="0" smtClean="0"/>
              <a:t>Worst weather = ice, 3 accidents, road construction along a 3-mile stretch can cause 4 lanes to go to 1 lane! </a:t>
            </a:r>
          </a:p>
          <a:p>
            <a:pPr defTabSz="873892">
              <a:defRPr/>
            </a:pPr>
            <a:r>
              <a:rPr lang="en-US" sz="1300" dirty="0" smtClean="0"/>
              <a:t>Would leaving at 0830 hrs mean more traffic?  How does feeling tired  affect expert’s driving?  Is “catching” 1/2 the red lights worst case?</a:t>
            </a:r>
            <a:endParaRPr lang="en-US" sz="1300" i="1" dirty="0" smtClean="0"/>
          </a:p>
          <a:p>
            <a:endParaRPr lang="en-US" sz="1300" dirty="0" smtClean="0"/>
          </a:p>
          <a:p>
            <a:r>
              <a:rPr lang="en-US" sz="1300" dirty="0" smtClean="0"/>
              <a:t>Take notes on these factors affecting “H” because it will help improve RBS and expert’s rationale.</a:t>
            </a:r>
          </a:p>
          <a:p>
            <a:endParaRPr lang="en-US" sz="1300"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sz="1400" b="1" dirty="0" smtClean="0"/>
              <a:t>“Training” expert:  </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sz="1400" dirty="0" smtClean="0"/>
              <a:t>What is “most likely” … it’s the mode.</a:t>
            </a:r>
            <a:r>
              <a:rPr lang="en-US" sz="1400" baseline="0" dirty="0" smtClean="0"/>
              <a:t>  What is mean?  How is this different than the mode? Etc.</a:t>
            </a:r>
            <a:r>
              <a:rPr lang="en-US" sz="1400" dirty="0" smtClean="0"/>
              <a:t> </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sz="140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US" sz="1400" b="1" dirty="0" smtClean="0"/>
              <a:t>Criteria when to elicit mean or median (</a:t>
            </a:r>
            <a:r>
              <a:rPr lang="en-US" sz="1400" b="1" dirty="0" err="1" smtClean="0"/>
              <a:t>vs</a:t>
            </a:r>
            <a:r>
              <a:rPr lang="en-US" sz="1400" b="1" dirty="0" smtClean="0"/>
              <a:t> mode):</a:t>
            </a:r>
            <a:r>
              <a:rPr lang="en-US" sz="1400" b="1" baseline="0" dirty="0" smtClean="0"/>
              <a:t> </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sz="1400" baseline="0" dirty="0" smtClean="0"/>
              <a:t>Example: Sometimes SME “intuitively” estimates mean for given data type, not mode </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sz="1400" baseline="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US" sz="1400" dirty="0" smtClean="0"/>
              <a:t>Include questions to create </a:t>
            </a:r>
            <a:r>
              <a:rPr lang="en-US" sz="1400" b="1" dirty="0" smtClean="0"/>
              <a:t>Modified Beta-PERT</a:t>
            </a:r>
            <a:r>
              <a:rPr lang="en-US" sz="1400" dirty="0" smtClean="0"/>
              <a:t>:  That is … the factor</a:t>
            </a:r>
            <a:r>
              <a:rPr lang="en-US" sz="1400" baseline="0" dirty="0" smtClean="0"/>
              <a:t> on “M” doesn’t necessarily have to be = 4</a:t>
            </a:r>
            <a:endParaRPr lang="en-US" sz="140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sz="1400" baseline="0" dirty="0" smtClean="0"/>
          </a:p>
          <a:p>
            <a:pPr eaLnBrk="1" hangingPunct="1"/>
            <a:r>
              <a:rPr lang="en-US" sz="1400" dirty="0" smtClean="0"/>
              <a:t>Improve scaling tables for expert opinion:</a:t>
            </a:r>
            <a:r>
              <a:rPr lang="en-US" sz="1400" baseline="0" dirty="0" smtClean="0"/>
              <a:t>  </a:t>
            </a:r>
            <a:r>
              <a:rPr lang="en-US" sz="1400" dirty="0" smtClean="0"/>
              <a:t>Example: Increase # of categories, have a non-linear scale, etc.</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sz="140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US" sz="1400" dirty="0" smtClean="0"/>
              <a:t>To improve method of weighting risk factors, could use pair-wise comparison</a:t>
            </a:r>
          </a:p>
          <a:p>
            <a:endParaRPr lang="en-US" sz="1400"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b="1" dirty="0" smtClean="0"/>
              <a:t>Answer:  </a:t>
            </a:r>
          </a:p>
          <a:p>
            <a:endParaRPr lang="en-US" sz="1300" dirty="0" smtClean="0"/>
          </a:p>
          <a:p>
            <a:r>
              <a:rPr lang="en-US" sz="1300" dirty="0" smtClean="0"/>
              <a:t>Ball cost = $0.05</a:t>
            </a:r>
          </a:p>
          <a:p>
            <a:r>
              <a:rPr lang="en-US" sz="1300" dirty="0" smtClean="0"/>
              <a:t>Bat cost = $1.05</a:t>
            </a:r>
          </a:p>
          <a:p>
            <a:endParaRPr lang="en-US" sz="1300" dirty="0" smtClean="0"/>
          </a:p>
          <a:p>
            <a:r>
              <a:rPr lang="en-US" sz="1300" b="1" dirty="0" smtClean="0"/>
              <a:t>That is, the bat costs $1.00 more than the ball!</a:t>
            </a:r>
          </a:p>
          <a:p>
            <a:endParaRPr lang="en-US" sz="1300" dirty="0" smtClean="0"/>
          </a:p>
          <a:p>
            <a:r>
              <a:rPr lang="en-US" sz="1300" dirty="0" smtClean="0"/>
              <a:t>Many will </a:t>
            </a:r>
            <a:r>
              <a:rPr lang="en-US" sz="1300" b="1" dirty="0" smtClean="0"/>
              <a:t>INCORRECTLY</a:t>
            </a:r>
            <a:r>
              <a:rPr lang="en-US" sz="1300" dirty="0" smtClean="0"/>
              <a:t> answer:</a:t>
            </a:r>
          </a:p>
          <a:p>
            <a:endParaRPr lang="en-US" sz="1300" dirty="0" smtClean="0"/>
          </a:p>
          <a:p>
            <a:r>
              <a:rPr lang="en-US" sz="1300" dirty="0" smtClean="0"/>
              <a:t>Ball cost = $0.10</a:t>
            </a:r>
          </a:p>
          <a:p>
            <a:r>
              <a:rPr lang="en-US" sz="1300" dirty="0" smtClean="0"/>
              <a:t>Bat cost = $1.00</a:t>
            </a:r>
          </a:p>
          <a:p>
            <a:endParaRPr lang="en-US" sz="1300" dirty="0" smtClean="0"/>
          </a:p>
          <a:p>
            <a:r>
              <a:rPr lang="en-US" sz="1300" dirty="0" smtClean="0"/>
              <a:t>In this case, the bat cost is $0.90 more than the ball  </a:t>
            </a:r>
            <a:r>
              <a:rPr lang="en-US" sz="1300" dirty="0" smtClean="0">
                <a:sym typeface="Wingdings" pitchFamily="2" charset="2"/>
              </a:rPr>
              <a:t></a:t>
            </a:r>
            <a:endParaRPr lang="en-US" sz="1300" dirty="0" smtClean="0"/>
          </a:p>
          <a:p>
            <a:endParaRPr lang="en-US" sz="1300"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327710" indent="-327710"/>
            <a:r>
              <a:rPr lang="en-US" sz="1600" u="sng" dirty="0" smtClean="0"/>
              <a:t>Note 1: </a:t>
            </a:r>
            <a:r>
              <a:rPr lang="en-US" sz="1600" dirty="0" smtClean="0"/>
              <a:t>This is </a:t>
            </a:r>
            <a:r>
              <a:rPr lang="en-US" sz="1600" b="1" dirty="0" smtClean="0"/>
              <a:t>not an exhaustive list </a:t>
            </a:r>
            <a:r>
              <a:rPr lang="en-US" sz="1600" dirty="0" smtClean="0"/>
              <a:t>of probability distributions (also referred to as continuous distributions).  </a:t>
            </a:r>
          </a:p>
          <a:p>
            <a:pPr marL="327710" indent="-327710"/>
            <a:r>
              <a:rPr lang="en-US" sz="1600" u="sng" dirty="0" smtClean="0"/>
              <a:t>Note 2: </a:t>
            </a:r>
            <a:r>
              <a:rPr lang="en-US" sz="1600" dirty="0" smtClean="0"/>
              <a:t>Distributions in </a:t>
            </a:r>
            <a:r>
              <a:rPr lang="en-US" sz="1600" b="1" dirty="0" smtClean="0"/>
              <a:t>red font </a:t>
            </a:r>
            <a:r>
              <a:rPr lang="en-US" sz="1600" dirty="0" smtClean="0"/>
              <a:t>are commonly used by cost estimators to model uncertainty.</a:t>
            </a:r>
          </a:p>
          <a:p>
            <a:endParaRPr lang="en-US" sz="1600" dirty="0" smtClean="0"/>
          </a:p>
          <a:p>
            <a:r>
              <a:rPr lang="en-US" sz="1600" b="1" dirty="0" smtClean="0"/>
              <a:t>What are Pros &amp; Cons of Bounded?  Of Left Bounded?   Of Unbounded?</a:t>
            </a:r>
          </a:p>
          <a:p>
            <a:endParaRPr lang="en-US" sz="1600" dirty="0" smtClean="0"/>
          </a:p>
          <a:p>
            <a:r>
              <a:rPr lang="en-US" sz="1600" b="1" dirty="0" smtClean="0"/>
              <a:t>Why prefer “Non-Parametric” distributions for modeling expert opinion?</a:t>
            </a:r>
          </a:p>
          <a:p>
            <a:endParaRPr lang="en-US" sz="1600" dirty="0" smtClean="0"/>
          </a:p>
          <a:p>
            <a:r>
              <a:rPr lang="en-US" sz="1600" u="sng" dirty="0" smtClean="0"/>
              <a:t>Overview of Parametric Distributions: </a:t>
            </a:r>
          </a:p>
          <a:p>
            <a:r>
              <a:rPr lang="en-US" sz="1600" dirty="0" smtClean="0"/>
              <a:t>Beta &amp; Beta-PERT … we’ll cover in detail on slides 9 &amp; 10</a:t>
            </a:r>
            <a:endParaRPr lang="en-US" sz="1600" u="sng" dirty="0" smtClean="0"/>
          </a:p>
          <a:p>
            <a:endParaRPr lang="en-US" sz="1600" dirty="0" smtClean="0"/>
          </a:p>
          <a:p>
            <a:r>
              <a:rPr lang="en-US" sz="1600" dirty="0" smtClean="0"/>
              <a:t>Normal &amp; Student-t: </a:t>
            </a:r>
          </a:p>
          <a:p>
            <a:endParaRPr lang="en-US" sz="1600" dirty="0" smtClean="0"/>
          </a:p>
          <a:p>
            <a:r>
              <a:rPr lang="en-US" sz="1600" dirty="0" smtClean="0"/>
              <a:t>Logistic :  </a:t>
            </a:r>
          </a:p>
          <a:p>
            <a:endParaRPr lang="en-US" sz="1600" dirty="0" smtClean="0"/>
          </a:p>
          <a:p>
            <a:r>
              <a:rPr lang="en-US" sz="1600" dirty="0" err="1" smtClean="0"/>
              <a:t>Weibull</a:t>
            </a:r>
            <a:r>
              <a:rPr lang="en-US" sz="1600" dirty="0" smtClean="0"/>
              <a:t> &amp; Gamma defined by alpha and beta parameters:</a:t>
            </a:r>
          </a:p>
          <a:p>
            <a:r>
              <a:rPr lang="en-US" sz="1600" dirty="0" smtClean="0"/>
              <a:t>  - </a:t>
            </a:r>
            <a:r>
              <a:rPr lang="en-US" sz="1600" dirty="0" err="1" smtClean="0"/>
              <a:t>Weibull</a:t>
            </a:r>
            <a:r>
              <a:rPr lang="en-US" sz="1600" dirty="0" smtClean="0"/>
              <a:t> used more &amp; more in cost estimating … Example: it can model extreme values well;  used to model RDT&amp;E profiles (Rayleigh(b)). </a:t>
            </a:r>
          </a:p>
          <a:p>
            <a:r>
              <a:rPr lang="en-US" sz="1600" dirty="0" smtClean="0"/>
              <a:t>  - Gamma used to model time required for alpha events to occur (with a mean time between events of beta)</a:t>
            </a:r>
          </a:p>
          <a:p>
            <a:endParaRPr lang="en-US" sz="1600" dirty="0" smtClean="0"/>
          </a:p>
          <a:p>
            <a:r>
              <a:rPr lang="en-US" sz="1600" dirty="0" smtClean="0"/>
              <a:t>Exponential:  Defined by beta parameter.  Many times used to model Poisson process (e.g. model failure rate of </a:t>
            </a:r>
            <a:r>
              <a:rPr lang="en-US" sz="1600" dirty="0" err="1" smtClean="0"/>
              <a:t>elec</a:t>
            </a:r>
            <a:r>
              <a:rPr lang="en-US" sz="1600" dirty="0" smtClean="0"/>
              <a:t> circuit, decay of a particle, etc.)</a:t>
            </a:r>
          </a:p>
          <a:p>
            <a:endParaRPr lang="en-US" sz="1600" dirty="0" smtClean="0"/>
          </a:p>
          <a:p>
            <a:pPr defTabSz="873892">
              <a:defRPr/>
            </a:pPr>
            <a:r>
              <a:rPr lang="en-US" sz="1600" dirty="0" smtClean="0"/>
              <a:t>Chi-square:  Commonly used to check goodness-of-fit of a statistic to available data</a:t>
            </a:r>
          </a:p>
          <a:p>
            <a:endParaRPr lang="en-US" sz="1600"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latin typeface="+mn-lt"/>
            </a:endParaRPr>
          </a:p>
        </p:txBody>
      </p:sp>
      <p:sp>
        <p:nvSpPr>
          <p:cNvPr id="4" name="Slide Number Placeholder 3"/>
          <p:cNvSpPr>
            <a:spLocks noGrp="1"/>
          </p:cNvSpPr>
          <p:nvPr>
            <p:ph type="sldNum" sz="quarter" idx="10"/>
          </p:nvPr>
        </p:nvSpPr>
        <p:spPr/>
        <p:txBody>
          <a:bodyPr/>
          <a:lstStyle/>
          <a:p>
            <a:fld id="{732D12B0-CCAC-4835-9F6A-1FF7F1E6C6CC}"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latin typeface="+mn-lt"/>
            </a:endParaRPr>
          </a:p>
        </p:txBody>
      </p:sp>
      <p:sp>
        <p:nvSpPr>
          <p:cNvPr id="4" name="Slide Number Placeholder 3"/>
          <p:cNvSpPr>
            <a:spLocks noGrp="1"/>
          </p:cNvSpPr>
          <p:nvPr>
            <p:ph type="sldNum" sz="quarter" idx="10"/>
          </p:nvPr>
        </p:nvSpPr>
        <p:spPr/>
        <p:txBody>
          <a:bodyPr/>
          <a:lstStyle/>
          <a:p>
            <a:fld id="{732D12B0-CCAC-4835-9F6A-1FF7F1E6C6CC}"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r>
              <a:rPr lang="en-US" sz="2300" dirty="0" smtClean="0"/>
              <a:t>• Availability Bias. This results from over-emphasizing the most recent, most easily recalled, or most vivid evidence. For example, if the team just</a:t>
            </a:r>
          </a:p>
          <a:p>
            <a:r>
              <a:rPr lang="en-US" sz="2300" dirty="0" smtClean="0"/>
              <a:t>discussed a catastrophic failure case history, there could be a tendency for the team to assign a higher likelihood to that failure mechanism. This may be appropriate if relevant similar conditions exist between the failure case history and dam being studied, but may not be appropriate if the</a:t>
            </a:r>
          </a:p>
          <a:p>
            <a:r>
              <a:rPr lang="en-US" sz="2300" dirty="0" smtClean="0"/>
              <a:t>similarities are questionable. A facilitator can try to point out the relevance of the latest information and counter it with an opposing view, if</a:t>
            </a:r>
          </a:p>
          <a:p>
            <a:r>
              <a:rPr lang="en-US" sz="2300" dirty="0" smtClean="0"/>
              <a:t>it is not thought to be representative of the issue at hand. </a:t>
            </a:r>
          </a:p>
          <a:p>
            <a:endParaRPr lang="en-US" sz="2300" dirty="0" smtClean="0"/>
          </a:p>
          <a:p>
            <a:r>
              <a:rPr lang="en-US" sz="2300" dirty="0" smtClean="0"/>
              <a:t>• Representativeness Bias. This results from overemphasizing similarities and neglecting other information. The probability of B, given A is not equal to the probability of A, given B. For example, if slides are observed on steep slopes, one might conclude that steep slopes cause slides, or you are likely to find slides in areas of steep slopes. In reality, it is telling us the opposite; that you are likely to find steep slopes in areas of sliding</a:t>
            </a:r>
          </a:p>
          <a:p>
            <a:r>
              <a:rPr lang="en-US" sz="2300" dirty="0" smtClean="0"/>
              <a:t>(Vick, 2002). While this distinction may seem unimportant, it can make a difference in the likelihood. The fact that slides occur infrequently on flat</a:t>
            </a:r>
          </a:p>
          <a:p>
            <a:r>
              <a:rPr lang="en-US" sz="2300" dirty="0" smtClean="0"/>
              <a:t>slopes might simply be that there aren’t any flat slopes. We also don’t know anything about the false positives, or steep slopes that are stable.</a:t>
            </a:r>
          </a:p>
          <a:p>
            <a:r>
              <a:rPr lang="en-US" sz="2300" dirty="0" smtClean="0"/>
              <a:t>This one is difficult to identify and correct, but if recognized by a facilitator, the appropriate questions can be asked (e.g. “what do we know</a:t>
            </a:r>
          </a:p>
          <a:p>
            <a:r>
              <a:rPr lang="en-US" sz="2300" dirty="0" smtClean="0"/>
              <a:t>about steep slopes that are stable?”).</a:t>
            </a:r>
          </a:p>
          <a:p>
            <a:endParaRPr lang="en-US" sz="2300" dirty="0" smtClean="0"/>
          </a:p>
          <a:p>
            <a:r>
              <a:rPr lang="en-US" sz="2300" dirty="0" smtClean="0"/>
              <a:t>• Anchoring &amp; Adjustment Bias. This is the tendency for estimates to not vary much from values that are initially presented to the group, either from base frequency information or other sources. This is not mentioned to discourage presentation of base-frequency information, which is often</a:t>
            </a:r>
          </a:p>
          <a:p>
            <a:r>
              <a:rPr lang="en-US" sz="2300" dirty="0" smtClean="0"/>
              <a:t>useful to arrive at a reasonable estimate. However, if this information is presented, it should be as appropriate as possible to the problem being</a:t>
            </a:r>
          </a:p>
          <a:p>
            <a:r>
              <a:rPr lang="en-US" sz="2300" dirty="0" smtClean="0"/>
              <a:t>estimated and consideration should be given as to how the specific case might vary from the general population. Anchoring bias can be avoided to</a:t>
            </a:r>
          </a:p>
          <a:p>
            <a:r>
              <a:rPr lang="en-US" sz="2300" dirty="0" smtClean="0"/>
              <a:t>some extent by discussing potential extreme values before settling on a “best estimate”.</a:t>
            </a:r>
          </a:p>
          <a:p>
            <a:endParaRPr lang="en-US" sz="2300" dirty="0" smtClean="0"/>
          </a:p>
          <a:p>
            <a:pPr>
              <a:buFont typeface="Arial" pitchFamily="34" charset="0"/>
              <a:buChar char="•"/>
            </a:pPr>
            <a:r>
              <a:rPr lang="en-US" sz="2300" dirty="0" smtClean="0"/>
              <a:t> Overconfidence Bias. Perhaps the most pervasive bias is the tendency for people to be more confident than the evidence warrants. This usually</a:t>
            </a:r>
          </a:p>
          <a:p>
            <a:r>
              <a:rPr lang="en-US" sz="2300" dirty="0" smtClean="0"/>
              <a:t>leads to estimates that are closer to zero or to one than they really should be, and/or to distributions that are narrower than they should be.</a:t>
            </a:r>
          </a:p>
          <a:p>
            <a:r>
              <a:rPr lang="en-US" sz="2300" dirty="0" smtClean="0"/>
              <a:t>Unfortunately, the more expertise and knowledge one possesses, the greater the tendency for overconfidence bias appears to be. This tendency</a:t>
            </a:r>
          </a:p>
          <a:p>
            <a:r>
              <a:rPr lang="en-US" sz="2300" dirty="0" smtClean="0"/>
              <a:t>has been demonstrated in experiments involving the general population as well as engineers specifically. One way to help avoid this is to start with</a:t>
            </a:r>
          </a:p>
          <a:p>
            <a:r>
              <a:rPr lang="en-US" sz="2300" dirty="0" smtClean="0"/>
              <a:t>an exercise where estimators need to estimate the likelihood of known events, such as that given in the back of this section. People can then get a feel if they are overconfident.</a:t>
            </a:r>
          </a:p>
          <a:p>
            <a:endParaRPr lang="en-US" sz="2300" dirty="0" smtClean="0"/>
          </a:p>
          <a:p>
            <a:r>
              <a:rPr lang="en-US" sz="2300" dirty="0" smtClean="0"/>
              <a:t>• Motivational Bias. This results when one or more of the members making estimates have a vested interest in the outcome. For example, if</a:t>
            </a:r>
          </a:p>
          <a:p>
            <a:r>
              <a:rPr lang="en-US" sz="2300" dirty="0" smtClean="0"/>
              <a:t>the designer of the dam is in the room, that person may want to push the view that the dam is well designed and there should be no problems with it, and hence will provide low failure probability estimates. Or perhaps an office needs work, and their representative is quick to push for higher failure probability estimates. A facilitator can attempt to bring out opposing views when an opinion appears to be expressed from a</a:t>
            </a:r>
          </a:p>
          <a:p>
            <a:r>
              <a:rPr lang="en-US" sz="2300" dirty="0" smtClean="0"/>
              <a:t>motivational bias.</a:t>
            </a:r>
          </a:p>
        </p:txBody>
      </p:sp>
      <p:sp>
        <p:nvSpPr>
          <p:cNvPr id="4" name="Slide Number Placeholder 3"/>
          <p:cNvSpPr>
            <a:spLocks noGrp="1"/>
          </p:cNvSpPr>
          <p:nvPr>
            <p:ph type="sldNum" sz="quarter" idx="10"/>
          </p:nvPr>
        </p:nvSpPr>
        <p:spPr/>
        <p:txBody>
          <a:bodyPr/>
          <a:lstStyle/>
          <a:p>
            <a:fld id="{732D12B0-CCAC-4835-9F6A-1FF7F1E6C6CC}" type="slidenum">
              <a:rPr lang="en-US" smtClean="0"/>
              <a:pPr/>
              <a:t>34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Typically</a:t>
            </a:r>
            <a:r>
              <a:rPr lang="en-US" baseline="0" dirty="0" smtClean="0"/>
              <a:t> for beta-PERT, </a:t>
            </a:r>
            <a:r>
              <a:rPr lang="en-US" baseline="0" dirty="0" smtClean="0">
                <a:latin typeface="Symbol" pitchFamily="18" charset="2"/>
              </a:rPr>
              <a:t>lambda</a:t>
            </a:r>
            <a:r>
              <a:rPr lang="en-US" baseline="0" dirty="0" smtClean="0"/>
              <a:t> = 4</a:t>
            </a:r>
          </a:p>
          <a:p>
            <a:endParaRPr lang="en-US" baseline="0" dirty="0" smtClean="0"/>
          </a:p>
          <a:p>
            <a:r>
              <a:rPr lang="en-US" dirty="0" smtClean="0"/>
              <a:t>Deriving alpha &amp; beta for Beta-PERT:  Use the matching moment equations in which the minimum and maximum values are known to calculate shape factors which are consistent with the mean and standard deviation,</a:t>
            </a:r>
            <a:r>
              <a:rPr lang="en-US" baseline="0" dirty="0" smtClean="0"/>
              <a:t> one can derive alpha and beta.</a:t>
            </a:r>
          </a:p>
          <a:p>
            <a:endParaRPr lang="en-US" baseline="0" dirty="0" smtClean="0"/>
          </a:p>
          <a:p>
            <a:r>
              <a:rPr lang="en-US" dirty="0" smtClean="0"/>
              <a:t>http://www.brighton-webs.co.uk/distributions/beta.asp</a:t>
            </a:r>
          </a:p>
          <a:p>
            <a:endParaRPr lang="en-US" dirty="0" smtClean="0"/>
          </a:p>
          <a:p>
            <a:endParaRPr lang="en-US" dirty="0" smtClean="0"/>
          </a:p>
          <a:p>
            <a:endParaRPr lang="en-US" dirty="0" smtClean="0"/>
          </a:p>
          <a:p>
            <a:endParaRPr lang="en-US"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endParaRPr lang="en-US"/>
          </a:p>
        </p:txBody>
      </p:sp>
      <p:sp>
        <p:nvSpPr>
          <p:cNvPr id="6" name="Footer Placeholder 5"/>
          <p:cNvSpPr>
            <a:spLocks noGrp="1"/>
          </p:cNvSpPr>
          <p:nvPr>
            <p:ph type="ftr" sz="quarter" idx="12"/>
          </p:nvPr>
        </p:nvSpPr>
        <p:spPr/>
        <p:txBody>
          <a:bodyPr/>
          <a:lstStyle/>
          <a:p>
            <a:pPr>
              <a:defRPr/>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8"/>
          <p:cNvPicPr>
            <a:picLocks noChangeAspect="1" noChangeArrowheads="1"/>
          </p:cNvPicPr>
          <p:nvPr userDrawn="1"/>
        </p:nvPicPr>
        <p:blipFill>
          <a:blip r:embed="rId2" cstate="print"/>
          <a:srcRect/>
          <a:stretch>
            <a:fillRect/>
          </a:stretch>
        </p:blipFill>
        <p:spPr bwMode="auto">
          <a:xfrm>
            <a:off x="104775" y="114300"/>
            <a:ext cx="1524000" cy="1524000"/>
          </a:xfrm>
          <a:prstGeom prst="rect">
            <a:avLst/>
          </a:prstGeom>
          <a:noFill/>
          <a:ln w="9525">
            <a:noFill/>
            <a:miter lim="800000"/>
            <a:headEnd/>
            <a:tailEnd/>
          </a:ln>
        </p:spPr>
      </p:pic>
      <p:sp>
        <p:nvSpPr>
          <p:cNvPr id="99330" name="Rectangle 2"/>
          <p:cNvSpPr>
            <a:spLocks noGrp="1" noChangeArrowheads="1"/>
          </p:cNvSpPr>
          <p:nvPr>
            <p:ph type="ctrTitle"/>
          </p:nvPr>
        </p:nvSpPr>
        <p:spPr>
          <a:xfrm>
            <a:off x="685800" y="1066800"/>
            <a:ext cx="7772400" cy="1143000"/>
          </a:xfrm>
        </p:spPr>
        <p:txBody>
          <a:bodyPr/>
          <a:lstStyle>
            <a:lvl1pPr>
              <a:defRPr/>
            </a:lvl1pPr>
          </a:lstStyle>
          <a:p>
            <a:r>
              <a:rPr lang="en-US" dirty="0" smtClean="0"/>
              <a:t>Click to edit Master title style</a:t>
            </a:r>
            <a:endParaRPr lang="en-US" dirty="0"/>
          </a:p>
        </p:txBody>
      </p:sp>
      <p:sp>
        <p:nvSpPr>
          <p:cNvPr id="99331" name="Rectangle 3"/>
          <p:cNvSpPr>
            <a:spLocks noGrp="1" noChangeArrowheads="1"/>
          </p:cNvSpPr>
          <p:nvPr>
            <p:ph type="subTitle" idx="1"/>
          </p:nvPr>
        </p:nvSpPr>
        <p:spPr>
          <a:xfrm>
            <a:off x="1371600" y="2514600"/>
            <a:ext cx="6400800" cy="2590800"/>
          </a:xfrm>
        </p:spPr>
        <p:txBody>
          <a:bodyPr/>
          <a:lstStyle>
            <a:lvl1pPr marL="0" indent="0" algn="ctr">
              <a:buFontTx/>
              <a:buNone/>
              <a:defRPr/>
            </a:lvl1pPr>
          </a:lstStyle>
          <a:p>
            <a:r>
              <a:rPr lang="en-US" smtClean="0"/>
              <a:t>Click to edit Master subtitle style</a:t>
            </a:r>
            <a:endParaRPr lang="en-US"/>
          </a:p>
        </p:txBody>
      </p:sp>
      <p:sp>
        <p:nvSpPr>
          <p:cNvPr id="8" name="Rectangle 7"/>
          <p:cNvSpPr>
            <a:spLocks noGrp="1" noChangeArrowheads="1"/>
          </p:cNvSpPr>
          <p:nvPr>
            <p:ph type="sldNum" sz="quarter" idx="10"/>
          </p:nvPr>
        </p:nvSpPr>
        <p:spPr>
          <a:xfrm>
            <a:off x="6553200" y="6248400"/>
            <a:ext cx="1905000" cy="457200"/>
          </a:xfrm>
        </p:spPr>
        <p:txBody>
          <a:bodyPr/>
          <a:lstStyle>
            <a:lvl1pPr>
              <a:defRPr sz="1400">
                <a:solidFill>
                  <a:schemeClr val="tx1"/>
                </a:solidFill>
                <a:latin typeface="Times New Roman" pitchFamily="18" charset="0"/>
              </a:defRPr>
            </a:lvl1pPr>
          </a:lstStyle>
          <a:p>
            <a:pPr>
              <a:defRPr/>
            </a:pPr>
            <a:fld id="{664B4E36-72DA-4B3B-B30C-4A60B7A03EAE}"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5"/>
          <p:cNvSpPr>
            <a:spLocks noGrp="1" noChangeArrowheads="1"/>
          </p:cNvSpPr>
          <p:nvPr>
            <p:ph type="sldNum" sz="quarter" idx="10"/>
          </p:nvPr>
        </p:nvSpPr>
        <p:spPr>
          <a:ln/>
        </p:spPr>
        <p:txBody>
          <a:bodyPr/>
          <a:lstStyle>
            <a:lvl1pPr>
              <a:defRPr/>
            </a:lvl1pPr>
          </a:lstStyle>
          <a:p>
            <a:pPr>
              <a:defRPr/>
            </a:pPr>
            <a:r>
              <a:rPr lang="en-US"/>
              <a:t>Slide</a:t>
            </a:r>
            <a:r>
              <a:rPr lang="en-US">
                <a:solidFill>
                  <a:srgbClr val="009999"/>
                </a:solidFill>
              </a:rPr>
              <a:t> </a:t>
            </a:r>
            <a:fld id="{47BD25BF-1FDF-4B50-B02F-0D535980A515}" type="slidenum">
              <a:rPr lang="en-US">
                <a:solidFill>
                  <a:srgbClr val="009999"/>
                </a:solidFill>
              </a:rPr>
              <a:pPr>
                <a:defRPr/>
              </a:pPr>
              <a:t>‹#›</a:t>
            </a:fld>
            <a:endParaRPr lang="en-US">
              <a:solidFill>
                <a:srgbClr val="009999"/>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38100"/>
            <a:ext cx="2286000" cy="5200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38100"/>
            <a:ext cx="6705600" cy="5200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5"/>
          <p:cNvSpPr>
            <a:spLocks noGrp="1" noChangeArrowheads="1"/>
          </p:cNvSpPr>
          <p:nvPr>
            <p:ph type="sldNum" sz="quarter" idx="10"/>
          </p:nvPr>
        </p:nvSpPr>
        <p:spPr>
          <a:ln/>
        </p:spPr>
        <p:txBody>
          <a:bodyPr/>
          <a:lstStyle>
            <a:lvl1pPr>
              <a:defRPr/>
            </a:lvl1pPr>
          </a:lstStyle>
          <a:p>
            <a:pPr>
              <a:defRPr/>
            </a:pPr>
            <a:r>
              <a:rPr lang="en-US"/>
              <a:t>Slide</a:t>
            </a:r>
            <a:r>
              <a:rPr lang="en-US">
                <a:solidFill>
                  <a:srgbClr val="009999"/>
                </a:solidFill>
              </a:rPr>
              <a:t> </a:t>
            </a:r>
            <a:fld id="{FE2F2D55-1E67-4B26-9EF7-6E6C5B411D70}" type="slidenum">
              <a:rPr lang="en-US">
                <a:solidFill>
                  <a:srgbClr val="009999"/>
                </a:solidFill>
              </a:rPr>
              <a:pPr>
                <a:defRPr/>
              </a:pPr>
              <a:t>‹#›</a:t>
            </a:fld>
            <a:endParaRPr lang="en-US">
              <a:solidFill>
                <a:srgbClr val="009999"/>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cstate="print"/>
          <a:srcRect/>
          <a:stretch>
            <a:fillRect/>
          </a:stretch>
        </p:blipFill>
        <p:spPr bwMode="auto">
          <a:xfrm>
            <a:off x="142875" y="6000750"/>
            <a:ext cx="762000" cy="762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5"/>
          <p:cNvSpPr>
            <a:spLocks noGrp="1" noChangeArrowheads="1"/>
          </p:cNvSpPr>
          <p:nvPr>
            <p:ph type="sldNum" sz="quarter" idx="10"/>
          </p:nvPr>
        </p:nvSpPr>
        <p:spPr/>
        <p:txBody>
          <a:bodyPr/>
          <a:lstStyle>
            <a:lvl1pPr>
              <a:defRPr/>
            </a:lvl1pPr>
          </a:lstStyle>
          <a:p>
            <a:pPr>
              <a:defRPr/>
            </a:pPr>
            <a:r>
              <a:rPr lang="en-US" dirty="0" smtClean="0"/>
              <a:t>Slide</a:t>
            </a:r>
            <a:r>
              <a:rPr lang="en-US" dirty="0" smtClean="0">
                <a:solidFill>
                  <a:srgbClr val="009999"/>
                </a:solidFill>
              </a:rPr>
              <a:t> </a:t>
            </a:r>
            <a:fld id="{E690869E-56AA-44BC-8821-A8E1E192D07C}" type="slidenum">
              <a:rPr lang="en-US" smtClean="0"/>
              <a:pPr>
                <a:defRPr/>
              </a:pPr>
              <a:t>‹#›</a:t>
            </a:fld>
            <a:endParaRPr lang="en-US" dirty="0"/>
          </a:p>
        </p:txBody>
      </p:sp>
      <p:cxnSp>
        <p:nvCxnSpPr>
          <p:cNvPr id="8" name="Straight Connector 7"/>
          <p:cNvCxnSpPr/>
          <p:nvPr userDrawn="1"/>
        </p:nvCxnSpPr>
        <p:spPr bwMode="auto">
          <a:xfrm>
            <a:off x="28575" y="695325"/>
            <a:ext cx="7543800" cy="0"/>
          </a:xfrm>
          <a:prstGeom prst="line">
            <a:avLst/>
          </a:prstGeom>
          <a:noFill/>
          <a:ln w="82550" cap="sq" cmpd="sng" algn="ctr">
            <a:gradFill flip="none"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0"/>
              <a:tileRect r="-100000" b="-100000"/>
            </a:gradFill>
            <a:prstDash val="solid"/>
            <a:bevel/>
            <a:headEnd type="none" w="med" len="med"/>
            <a:tailEnd type="none" w="med" len="med"/>
          </a:ln>
          <a:effectLst>
            <a:innerShdw blurRad="63500" dist="50800" dir="13500000">
              <a:prstClr val="black">
                <a:alpha val="50000"/>
              </a:prstClr>
            </a:innerShdw>
          </a:effectLst>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5"/>
          <p:cNvSpPr>
            <a:spLocks noGrp="1" noChangeArrowheads="1"/>
          </p:cNvSpPr>
          <p:nvPr>
            <p:ph type="sldNum" sz="quarter" idx="10"/>
          </p:nvPr>
        </p:nvSpPr>
        <p:spPr>
          <a:ln/>
        </p:spPr>
        <p:txBody>
          <a:bodyPr/>
          <a:lstStyle>
            <a:lvl1pPr>
              <a:defRPr/>
            </a:lvl1pPr>
          </a:lstStyle>
          <a:p>
            <a:pPr>
              <a:defRPr/>
            </a:pPr>
            <a:r>
              <a:rPr lang="en-US" dirty="0" smtClean="0"/>
              <a:t>Slide</a:t>
            </a:r>
            <a:r>
              <a:rPr lang="en-US" dirty="0" smtClean="0">
                <a:solidFill>
                  <a:srgbClr val="009999"/>
                </a:solidFill>
              </a:rPr>
              <a:t> </a:t>
            </a:r>
            <a:fld id="{0D6F473C-F1FC-4CC1-8457-D0F80BDA956B}"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14325" y="97155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76725" y="97155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5"/>
          <p:cNvSpPr>
            <a:spLocks noGrp="1" noChangeArrowheads="1"/>
          </p:cNvSpPr>
          <p:nvPr>
            <p:ph type="sldNum" sz="quarter" idx="10"/>
          </p:nvPr>
        </p:nvSpPr>
        <p:spPr>
          <a:ln/>
        </p:spPr>
        <p:txBody>
          <a:bodyPr/>
          <a:lstStyle>
            <a:lvl1pPr>
              <a:defRPr/>
            </a:lvl1pPr>
          </a:lstStyle>
          <a:p>
            <a:pPr>
              <a:defRPr/>
            </a:pPr>
            <a:r>
              <a:rPr lang="en-US"/>
              <a:t>Slide</a:t>
            </a:r>
            <a:r>
              <a:rPr lang="en-US">
                <a:solidFill>
                  <a:srgbClr val="009999"/>
                </a:solidFill>
              </a:rPr>
              <a:t> </a:t>
            </a:r>
            <a:fld id="{26C32D56-2D99-4627-B10A-1E331AEC4E24}" type="slidenum">
              <a:rPr lang="en-US">
                <a:solidFill>
                  <a:srgbClr val="009999"/>
                </a:solidFill>
              </a:rPr>
              <a:pPr>
                <a:defRPr/>
              </a:pPr>
              <a:t>‹#›</a:t>
            </a:fld>
            <a:endParaRPr lang="en-US">
              <a:solidFill>
                <a:srgbClr val="009999"/>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5"/>
          <p:cNvSpPr>
            <a:spLocks noGrp="1" noChangeArrowheads="1"/>
          </p:cNvSpPr>
          <p:nvPr>
            <p:ph type="sldNum" sz="quarter" idx="10"/>
          </p:nvPr>
        </p:nvSpPr>
        <p:spPr>
          <a:ln/>
        </p:spPr>
        <p:txBody>
          <a:bodyPr/>
          <a:lstStyle>
            <a:lvl1pPr>
              <a:defRPr/>
            </a:lvl1pPr>
          </a:lstStyle>
          <a:p>
            <a:pPr>
              <a:defRPr/>
            </a:pPr>
            <a:r>
              <a:rPr lang="en-US"/>
              <a:t>Slide</a:t>
            </a:r>
            <a:r>
              <a:rPr lang="en-US">
                <a:solidFill>
                  <a:srgbClr val="009999"/>
                </a:solidFill>
              </a:rPr>
              <a:t> </a:t>
            </a:r>
            <a:fld id="{D0B4D668-CD6C-4D56-BE3D-7D74538ACF06}" type="slidenum">
              <a:rPr lang="en-US">
                <a:solidFill>
                  <a:srgbClr val="009999"/>
                </a:solidFill>
              </a:rPr>
              <a:pPr>
                <a:defRPr/>
              </a:pPr>
              <a:t>‹#›</a:t>
            </a:fld>
            <a:endParaRPr lang="en-US">
              <a:solidFill>
                <a:srgbClr val="009999"/>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35"/>
          <p:cNvSpPr>
            <a:spLocks noGrp="1" noChangeArrowheads="1"/>
          </p:cNvSpPr>
          <p:nvPr>
            <p:ph type="sldNum" sz="quarter" idx="10"/>
          </p:nvPr>
        </p:nvSpPr>
        <p:spPr>
          <a:ln/>
        </p:spPr>
        <p:txBody>
          <a:bodyPr/>
          <a:lstStyle>
            <a:lvl1pPr>
              <a:defRPr/>
            </a:lvl1pPr>
          </a:lstStyle>
          <a:p>
            <a:pPr>
              <a:defRPr/>
            </a:pPr>
            <a:r>
              <a:rPr lang="en-US"/>
              <a:t>Slide</a:t>
            </a:r>
            <a:r>
              <a:rPr lang="en-US">
                <a:solidFill>
                  <a:srgbClr val="009999"/>
                </a:solidFill>
              </a:rPr>
              <a:t> </a:t>
            </a:r>
            <a:fld id="{835F48D9-D32C-46A0-A32B-C8323EE9AA70}" type="slidenum">
              <a:rPr lang="en-US">
                <a:solidFill>
                  <a:srgbClr val="009999"/>
                </a:solidFill>
              </a:rPr>
              <a:pPr>
                <a:defRPr/>
              </a:pPr>
              <a:t>‹#›</a:t>
            </a:fld>
            <a:endParaRPr lang="en-US">
              <a:solidFill>
                <a:srgbClr val="009999"/>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5"/>
          <p:cNvSpPr>
            <a:spLocks noGrp="1" noChangeArrowheads="1"/>
          </p:cNvSpPr>
          <p:nvPr>
            <p:ph type="sldNum" sz="quarter" idx="10"/>
          </p:nvPr>
        </p:nvSpPr>
        <p:spPr>
          <a:ln/>
        </p:spPr>
        <p:txBody>
          <a:bodyPr/>
          <a:lstStyle>
            <a:lvl1pPr>
              <a:defRPr/>
            </a:lvl1pPr>
          </a:lstStyle>
          <a:p>
            <a:pPr>
              <a:defRPr/>
            </a:pPr>
            <a:r>
              <a:rPr lang="en-US"/>
              <a:t>Slide</a:t>
            </a:r>
            <a:r>
              <a:rPr lang="en-US">
                <a:solidFill>
                  <a:srgbClr val="009999"/>
                </a:solidFill>
              </a:rPr>
              <a:t> </a:t>
            </a:r>
            <a:fld id="{528D0C52-D91E-4FED-ADB6-9CF82C574196}" type="slidenum">
              <a:rPr lang="en-US">
                <a:solidFill>
                  <a:srgbClr val="009999"/>
                </a:solidFill>
              </a:rPr>
              <a:pPr>
                <a:defRPr/>
              </a:pPr>
              <a:t>‹#›</a:t>
            </a:fld>
            <a:endParaRPr lang="en-US">
              <a:solidFill>
                <a:srgbClr val="009999"/>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5"/>
          <p:cNvSpPr>
            <a:spLocks noGrp="1" noChangeArrowheads="1"/>
          </p:cNvSpPr>
          <p:nvPr>
            <p:ph type="sldNum" sz="quarter" idx="10"/>
          </p:nvPr>
        </p:nvSpPr>
        <p:spPr>
          <a:ln/>
        </p:spPr>
        <p:txBody>
          <a:bodyPr/>
          <a:lstStyle>
            <a:lvl1pPr>
              <a:defRPr/>
            </a:lvl1pPr>
          </a:lstStyle>
          <a:p>
            <a:pPr>
              <a:defRPr/>
            </a:pPr>
            <a:r>
              <a:rPr lang="en-US"/>
              <a:t>Slide</a:t>
            </a:r>
            <a:r>
              <a:rPr lang="en-US">
                <a:solidFill>
                  <a:srgbClr val="009999"/>
                </a:solidFill>
              </a:rPr>
              <a:t> </a:t>
            </a:r>
            <a:fld id="{F3A187AB-CBB7-417E-A10C-E2D02B71731B}" type="slidenum">
              <a:rPr lang="en-US">
                <a:solidFill>
                  <a:srgbClr val="009999"/>
                </a:solidFill>
              </a:rPr>
              <a:pPr>
                <a:defRPr/>
              </a:pPr>
              <a:t>‹#›</a:t>
            </a:fld>
            <a:endParaRPr lang="en-US">
              <a:solidFill>
                <a:srgbClr val="009999"/>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5"/>
          <p:cNvSpPr>
            <a:spLocks noGrp="1" noChangeArrowheads="1"/>
          </p:cNvSpPr>
          <p:nvPr>
            <p:ph type="sldNum" sz="quarter" idx="10"/>
          </p:nvPr>
        </p:nvSpPr>
        <p:spPr>
          <a:ln/>
        </p:spPr>
        <p:txBody>
          <a:bodyPr/>
          <a:lstStyle>
            <a:lvl1pPr>
              <a:defRPr/>
            </a:lvl1pPr>
          </a:lstStyle>
          <a:p>
            <a:pPr>
              <a:defRPr/>
            </a:pPr>
            <a:r>
              <a:rPr lang="en-US"/>
              <a:t>Slide</a:t>
            </a:r>
            <a:r>
              <a:rPr lang="en-US">
                <a:solidFill>
                  <a:srgbClr val="009999"/>
                </a:solidFill>
              </a:rPr>
              <a:t> </a:t>
            </a:r>
            <a:fld id="{EC5B44DE-85AE-408C-A022-8340FB928ED0}" type="slidenum">
              <a:rPr lang="en-US">
                <a:solidFill>
                  <a:srgbClr val="009999"/>
                </a:solidFill>
              </a:rPr>
              <a:pPr>
                <a:defRPr/>
              </a:pPr>
              <a:t>‹#›</a:t>
            </a:fld>
            <a:endParaRPr lang="en-US">
              <a:solidFill>
                <a:srgbClr val="009999"/>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314325" y="971550"/>
            <a:ext cx="77724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59" name="Rectangle 35"/>
          <p:cNvSpPr>
            <a:spLocks noGrp="1" noChangeArrowheads="1"/>
          </p:cNvSpPr>
          <p:nvPr>
            <p:ph type="sldNum" sz="quarter" idx="4"/>
          </p:nvPr>
        </p:nvSpPr>
        <p:spPr bwMode="auto">
          <a:xfrm>
            <a:off x="8172450" y="6418263"/>
            <a:ext cx="914400" cy="390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000" b="0">
                <a:solidFill>
                  <a:schemeClr val="tx1"/>
                </a:solidFill>
                <a:latin typeface="+mn-lt"/>
              </a:defRPr>
            </a:lvl1pPr>
          </a:lstStyle>
          <a:p>
            <a:pPr>
              <a:defRPr/>
            </a:pPr>
            <a:r>
              <a:rPr lang="en-US" dirty="0" smtClean="0"/>
              <a:t>Slide </a:t>
            </a:r>
            <a:fld id="{099651CA-7302-4C0F-9BF7-008584DA176D}" type="slidenum">
              <a:rPr lang="en-US" smtClean="0"/>
              <a:pPr>
                <a:defRPr/>
              </a:pPr>
              <a:t>‹#›</a:t>
            </a:fld>
            <a:endParaRPr lang="en-US" dirty="0"/>
          </a:p>
        </p:txBody>
      </p:sp>
      <p:sp>
        <p:nvSpPr>
          <p:cNvPr id="1063" name="Rectangle 39"/>
          <p:cNvSpPr>
            <a:spLocks noChangeArrowheads="1"/>
          </p:cNvSpPr>
          <p:nvPr/>
        </p:nvSpPr>
        <p:spPr bwMode="auto">
          <a:xfrm>
            <a:off x="0" y="650875"/>
            <a:ext cx="9144000" cy="76200"/>
          </a:xfrm>
          <a:prstGeom prst="rect">
            <a:avLst/>
          </a:prstGeom>
          <a:gradFill rotWithShape="1">
            <a:gsLst>
              <a:gs pos="0">
                <a:schemeClr val="bg1">
                  <a:alpha val="0"/>
                </a:schemeClr>
              </a:gs>
              <a:gs pos="100000">
                <a:srgbClr val="008080"/>
              </a:gs>
            </a:gsLst>
            <a:lin ang="5400000" scaled="1"/>
          </a:gradFill>
          <a:ln w="9525" algn="ctr">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1031" name="Rectangle 40"/>
          <p:cNvSpPr>
            <a:spLocks noGrp="1" noChangeArrowheads="1"/>
          </p:cNvSpPr>
          <p:nvPr>
            <p:ph type="title"/>
          </p:nvPr>
        </p:nvSpPr>
        <p:spPr bwMode="auto">
          <a:xfrm>
            <a:off x="0" y="38100"/>
            <a:ext cx="9144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hf hd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Gill Sans MT" pitchFamily="34" charset="0"/>
        </a:defRPr>
      </a:lvl2pPr>
      <a:lvl3pPr algn="ctr" rtl="0" eaLnBrk="0" fontAlgn="base" hangingPunct="0">
        <a:spcBef>
          <a:spcPct val="0"/>
        </a:spcBef>
        <a:spcAft>
          <a:spcPct val="0"/>
        </a:spcAft>
        <a:defRPr sz="4000">
          <a:solidFill>
            <a:schemeClr val="tx2"/>
          </a:solidFill>
          <a:latin typeface="Gill Sans MT" pitchFamily="34" charset="0"/>
        </a:defRPr>
      </a:lvl3pPr>
      <a:lvl4pPr algn="ctr" rtl="0" eaLnBrk="0" fontAlgn="base" hangingPunct="0">
        <a:spcBef>
          <a:spcPct val="0"/>
        </a:spcBef>
        <a:spcAft>
          <a:spcPct val="0"/>
        </a:spcAft>
        <a:defRPr sz="4000">
          <a:solidFill>
            <a:schemeClr val="tx2"/>
          </a:solidFill>
          <a:latin typeface="Gill Sans MT" pitchFamily="34" charset="0"/>
        </a:defRPr>
      </a:lvl4pPr>
      <a:lvl5pPr algn="ctr" rtl="0" eaLnBrk="0" fontAlgn="base" hangingPunct="0">
        <a:spcBef>
          <a:spcPct val="0"/>
        </a:spcBef>
        <a:spcAft>
          <a:spcPct val="0"/>
        </a:spcAft>
        <a:defRPr sz="4000">
          <a:solidFill>
            <a:schemeClr val="tx2"/>
          </a:solidFill>
          <a:latin typeface="Gill Sans MT" pitchFamily="34" charset="0"/>
        </a:defRPr>
      </a:lvl5pPr>
      <a:lvl6pPr marL="457200" algn="ctr" rtl="0" eaLnBrk="1" fontAlgn="base" hangingPunct="1">
        <a:spcBef>
          <a:spcPct val="0"/>
        </a:spcBef>
        <a:spcAft>
          <a:spcPct val="0"/>
        </a:spcAft>
        <a:defRPr sz="4000">
          <a:solidFill>
            <a:schemeClr val="tx2"/>
          </a:solidFill>
          <a:latin typeface="Gill Sans MT" pitchFamily="34" charset="0"/>
        </a:defRPr>
      </a:lvl6pPr>
      <a:lvl7pPr marL="914400" algn="ctr" rtl="0" eaLnBrk="1" fontAlgn="base" hangingPunct="1">
        <a:spcBef>
          <a:spcPct val="0"/>
        </a:spcBef>
        <a:spcAft>
          <a:spcPct val="0"/>
        </a:spcAft>
        <a:defRPr sz="4000">
          <a:solidFill>
            <a:schemeClr val="tx2"/>
          </a:solidFill>
          <a:latin typeface="Gill Sans MT" pitchFamily="34" charset="0"/>
        </a:defRPr>
      </a:lvl7pPr>
      <a:lvl8pPr marL="1371600" algn="ctr" rtl="0" eaLnBrk="1" fontAlgn="base" hangingPunct="1">
        <a:spcBef>
          <a:spcPct val="0"/>
        </a:spcBef>
        <a:spcAft>
          <a:spcPct val="0"/>
        </a:spcAft>
        <a:defRPr sz="4000">
          <a:solidFill>
            <a:schemeClr val="tx2"/>
          </a:solidFill>
          <a:latin typeface="Gill Sans MT" pitchFamily="34" charset="0"/>
        </a:defRPr>
      </a:lvl8pPr>
      <a:lvl9pPr marL="1828800" algn="ctr" rtl="0" eaLnBrk="1" fontAlgn="base" hangingPunct="1">
        <a:spcBef>
          <a:spcPct val="0"/>
        </a:spcBef>
        <a:spcAft>
          <a:spcPct val="0"/>
        </a:spcAft>
        <a:defRPr sz="4000">
          <a:solidFill>
            <a:schemeClr val="tx2"/>
          </a:solidFill>
          <a:latin typeface="Gill Sans MT"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15.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8.emf"/><Relationship Id="rId4" Type="http://schemas.openxmlformats.org/officeDocument/2006/relationships/image" Target="../media/image27.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0.emf"/></Relationships>
</file>

<file path=ppt/slides/_rels/slide21.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3.emf"/></Relationships>
</file>

<file path=ppt/slides/_rels/slide24.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7.xml"/><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oleObject" Target="../embeddings/Microsoft_Office_Excel_97-2003_Worksheet1.xls"/></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8.xml"/><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Microsoft_Office_Excel_97-2003_Worksheet2.xls"/><Relationship Id="rId4" Type="http://schemas.openxmlformats.org/officeDocument/2006/relationships/oleObject" Target="../embeddings/oleObject5.bin"/><Relationship Id="rId9" Type="http://schemas.openxmlformats.org/officeDocument/2006/relationships/oleObject" Target="../embeddings/oleObject9.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notesSlide" Target="../notesSlides/notesSlide9.xml"/><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2.bin"/><Relationship Id="rId11" Type="http://schemas.openxmlformats.org/officeDocument/2006/relationships/oleObject" Target="../embeddings/oleObject17.bin"/><Relationship Id="rId5" Type="http://schemas.openxmlformats.org/officeDocument/2006/relationships/oleObject" Target="../embeddings/oleObject11.bin"/><Relationship Id="rId10" Type="http://schemas.openxmlformats.org/officeDocument/2006/relationships/oleObject" Target="../embeddings/oleObject16.bin"/><Relationship Id="rId4" Type="http://schemas.openxmlformats.org/officeDocument/2006/relationships/oleObject" Target="../embeddings/oleObject10.bin"/><Relationship Id="rId9" Type="http://schemas.openxmlformats.org/officeDocument/2006/relationships/oleObject" Target="../embeddings/oleObject1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52475" y="1828800"/>
            <a:ext cx="7696200" cy="1752600"/>
          </a:xfrm>
        </p:spPr>
        <p:txBody>
          <a:bodyPr/>
          <a:lstStyle/>
          <a:p>
            <a:pPr eaLnBrk="1" hangingPunct="1"/>
            <a:r>
              <a:rPr lang="en-US" sz="3600" b="1" dirty="0" smtClean="0"/>
              <a:t>A Step-Wise Approach to Elicit Triangular Distributions</a:t>
            </a:r>
          </a:p>
        </p:txBody>
      </p:sp>
      <p:sp>
        <p:nvSpPr>
          <p:cNvPr id="4099" name="Subtitle 2"/>
          <p:cNvSpPr>
            <a:spLocks noGrp="1"/>
          </p:cNvSpPr>
          <p:nvPr>
            <p:ph type="subTitle" idx="1"/>
          </p:nvPr>
        </p:nvSpPr>
        <p:spPr>
          <a:xfrm>
            <a:off x="838200" y="4114800"/>
            <a:ext cx="7467600" cy="2133600"/>
          </a:xfrm>
        </p:spPr>
        <p:txBody>
          <a:bodyPr/>
          <a:lstStyle/>
          <a:p>
            <a:pPr eaLnBrk="1" hangingPunct="1">
              <a:lnSpc>
                <a:spcPct val="200000"/>
              </a:lnSpc>
              <a:spcBef>
                <a:spcPts val="0"/>
              </a:spcBef>
            </a:pPr>
            <a:r>
              <a:rPr lang="en-US" sz="2000" b="1" dirty="0" smtClean="0"/>
              <a:t>Presented by</a:t>
            </a:r>
            <a:r>
              <a:rPr lang="en-US" sz="2000" dirty="0" smtClean="0"/>
              <a:t>:</a:t>
            </a:r>
          </a:p>
          <a:p>
            <a:pPr eaLnBrk="1" hangingPunct="1">
              <a:spcBef>
                <a:spcPts val="0"/>
              </a:spcBef>
            </a:pPr>
            <a:r>
              <a:rPr lang="en-US" sz="2000" b="1" dirty="0" smtClean="0">
                <a:solidFill>
                  <a:srgbClr val="002060"/>
                </a:solidFill>
              </a:rPr>
              <a:t>Marc Greenberg</a:t>
            </a:r>
          </a:p>
          <a:p>
            <a:endParaRPr lang="en-US" sz="1800" dirty="0" smtClean="0"/>
          </a:p>
          <a:p>
            <a:r>
              <a:rPr lang="en-US" sz="1800" dirty="0" smtClean="0">
                <a:solidFill>
                  <a:srgbClr val="002060"/>
                </a:solidFill>
              </a:rPr>
              <a:t>Office </a:t>
            </a:r>
            <a:r>
              <a:rPr lang="en-US" sz="1800" dirty="0" smtClean="0">
                <a:solidFill>
                  <a:srgbClr val="002060"/>
                </a:solidFill>
              </a:rPr>
              <a:t>of Program Accountability and Risk Management (PARM) </a:t>
            </a:r>
          </a:p>
          <a:p>
            <a:r>
              <a:rPr lang="en-US" sz="1800" dirty="0" smtClean="0">
                <a:solidFill>
                  <a:srgbClr val="002060"/>
                </a:solidFill>
              </a:rPr>
              <a:t>Management </a:t>
            </a:r>
            <a:r>
              <a:rPr lang="en-US" sz="1800" dirty="0" smtClean="0">
                <a:solidFill>
                  <a:srgbClr val="002060"/>
                </a:solidFill>
              </a:rPr>
              <a:t>Directorate, Department </a:t>
            </a:r>
            <a:r>
              <a:rPr lang="en-US" sz="1800" dirty="0" smtClean="0">
                <a:solidFill>
                  <a:srgbClr val="002060"/>
                </a:solidFill>
              </a:rPr>
              <a:t>of Homeland Security (DHS)</a:t>
            </a:r>
            <a:endParaRPr lang="en-US" sz="2000" dirty="0" smtClean="0">
              <a:solidFill>
                <a:srgbClr val="002060"/>
              </a:solidFill>
            </a:endParaRPr>
          </a:p>
          <a:p>
            <a:pPr eaLnBrk="1" hangingPunct="1">
              <a:spcBef>
                <a:spcPts val="0"/>
              </a:spcBef>
            </a:pPr>
            <a:endParaRPr lang="en-US" sz="2000" dirty="0" smtClean="0">
              <a:solidFill>
                <a:srgbClr val="002060"/>
              </a:solidFill>
            </a:endParaRPr>
          </a:p>
        </p:txBody>
      </p:sp>
      <p:sp>
        <p:nvSpPr>
          <p:cNvPr id="5" name="Subtitle 2"/>
          <p:cNvSpPr txBox="1">
            <a:spLocks/>
          </p:cNvSpPr>
          <p:nvPr/>
        </p:nvSpPr>
        <p:spPr bwMode="auto">
          <a:xfrm>
            <a:off x="1371600" y="152400"/>
            <a:ext cx="64008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spcBef>
                <a:spcPct val="20000"/>
              </a:spcBef>
              <a:spcAft>
                <a:spcPct val="0"/>
              </a:spcAft>
              <a:buClrTx/>
              <a:buSzTx/>
              <a:buFontTx/>
              <a:buNone/>
              <a:tabLst/>
              <a:defRPr/>
            </a:pPr>
            <a:r>
              <a:rPr kumimoji="0" lang="en-US" sz="1600" i="1" u="none" strike="noStrike" kern="0" cap="none" spc="0" normalizeH="0" baseline="0" noProof="0" dirty="0" smtClean="0">
                <a:ln>
                  <a:noFill/>
                </a:ln>
                <a:effectLst/>
                <a:uLnTx/>
                <a:uFillTx/>
                <a:latin typeface="+mn-lt"/>
                <a:ea typeface="+mn-ea"/>
                <a:cs typeface="+mn-cs"/>
              </a:rPr>
              <a:t>SCEA Luncheon Series, Washington Area Chapter of SCEA</a:t>
            </a:r>
          </a:p>
          <a:p>
            <a:pPr algn="ctr">
              <a:spcBef>
                <a:spcPts val="0"/>
              </a:spcBef>
            </a:pPr>
            <a:r>
              <a:rPr lang="en-US" sz="1600" i="1" kern="0" dirty="0" smtClean="0">
                <a:latin typeface="+mj-lt"/>
              </a:rPr>
              <a:t>April 17, 2012  </a:t>
            </a:r>
            <a:r>
              <a:rPr lang="en-US" sz="1600" i="1" kern="0" dirty="0" smtClean="0">
                <a:latin typeface="Arial"/>
                <a:cs typeface="Arial"/>
              </a:rPr>
              <a:t>•</a:t>
            </a:r>
            <a:r>
              <a:rPr lang="en-US" sz="1600" i="1" kern="0" dirty="0" smtClean="0"/>
              <a:t>  </a:t>
            </a:r>
            <a:r>
              <a:rPr kumimoji="0" lang="en-US" sz="1600" i="1" u="none" strike="noStrike" kern="0" cap="none" spc="0" normalizeH="0" baseline="0" noProof="0" dirty="0" smtClean="0">
                <a:ln>
                  <a:noFill/>
                </a:ln>
                <a:effectLst/>
                <a:uLnTx/>
                <a:uFillTx/>
                <a:latin typeface="+mn-lt"/>
                <a:ea typeface="+mn-ea"/>
                <a:cs typeface="+mn-cs"/>
              </a:rPr>
              <a:t>Arlington, Virginia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76200"/>
            <a:ext cx="9144000" cy="533400"/>
          </a:xfrm>
        </p:spPr>
        <p:txBody>
          <a:bodyPr/>
          <a:lstStyle/>
          <a:p>
            <a:pPr algn="l"/>
            <a:r>
              <a:rPr lang="en-US" sz="3600" b="1" i="1" dirty="0" smtClean="0"/>
              <a:t>Expert Elicitation (EE) Phases </a:t>
            </a:r>
            <a:endParaRPr lang="en-US" sz="3600" b="1" i="1" dirty="0"/>
          </a:p>
        </p:txBody>
      </p:sp>
      <p:sp>
        <p:nvSpPr>
          <p:cNvPr id="3075" name="Rectangle 3"/>
          <p:cNvSpPr>
            <a:spLocks noGrp="1" noChangeArrowheads="1"/>
          </p:cNvSpPr>
          <p:nvPr>
            <p:ph type="body" idx="1"/>
          </p:nvPr>
        </p:nvSpPr>
        <p:spPr>
          <a:xfrm>
            <a:off x="381000" y="762000"/>
            <a:ext cx="8839200" cy="4419600"/>
          </a:xfrm>
        </p:spPr>
        <p:txBody>
          <a:bodyPr/>
          <a:lstStyle/>
          <a:p>
            <a:pPr marL="514350" indent="-514350">
              <a:buNone/>
            </a:pPr>
            <a:r>
              <a:rPr lang="en-US" b="1" dirty="0" smtClean="0"/>
              <a:t>Expert Elicitation consists of five phases:                </a:t>
            </a:r>
            <a:r>
              <a:rPr lang="en-US" i="1" dirty="0" smtClean="0"/>
              <a:t>(note that Phases 4 &amp; 5 are iterative)</a:t>
            </a:r>
            <a:endParaRPr lang="en-US" dirty="0" smtClean="0"/>
          </a:p>
          <a:p>
            <a:pPr marL="514350" indent="-514350">
              <a:buFont typeface="+mj-lt"/>
              <a:buAutoNum type="arabicPeriod"/>
            </a:pPr>
            <a:r>
              <a:rPr lang="en-US" dirty="0" smtClean="0"/>
              <a:t>Motivating the expert</a:t>
            </a:r>
          </a:p>
          <a:p>
            <a:pPr marL="514350" indent="-514350">
              <a:buFont typeface="+mj-lt"/>
              <a:buAutoNum type="arabicPeriod"/>
            </a:pPr>
            <a:r>
              <a:rPr lang="en-US" dirty="0" smtClean="0"/>
              <a:t>Training (conditioning) the expert</a:t>
            </a:r>
          </a:p>
          <a:p>
            <a:pPr marL="514350" indent="-514350">
              <a:buFont typeface="+mj-lt"/>
              <a:buAutoNum type="arabicPeriod"/>
            </a:pPr>
            <a:r>
              <a:rPr lang="en-US" dirty="0" smtClean="0"/>
              <a:t>Structuring objective, assumptions &amp; process</a:t>
            </a:r>
          </a:p>
          <a:p>
            <a:pPr marL="514350" indent="-514350">
              <a:buFont typeface="+mj-lt"/>
              <a:buAutoNum type="arabicPeriod"/>
            </a:pPr>
            <a:r>
              <a:rPr lang="en-US" dirty="0" smtClean="0"/>
              <a:t>Assessing (encoding) expert’s responses</a:t>
            </a:r>
          </a:p>
          <a:p>
            <a:pPr marL="914400" lvl="1" indent="-514350">
              <a:buFont typeface="Arial" pitchFamily="34" charset="0"/>
              <a:buChar char="•"/>
            </a:pPr>
            <a:r>
              <a:rPr lang="en-US" sz="2600" dirty="0" smtClean="0">
                <a:solidFill>
                  <a:srgbClr val="C00000"/>
                </a:solidFill>
              </a:rPr>
              <a:t>Q&amp;A – Expert’s technical opinion is elicited</a:t>
            </a:r>
          </a:p>
          <a:p>
            <a:pPr marL="914400" lvl="1" indent="-514350">
              <a:buFont typeface="Arial" pitchFamily="34" charset="0"/>
              <a:buChar char="•"/>
            </a:pPr>
            <a:r>
              <a:rPr lang="en-US" sz="2600" dirty="0" smtClean="0"/>
              <a:t>Quantitative results w/ documented rationale</a:t>
            </a:r>
          </a:p>
          <a:p>
            <a:pPr marL="514350" indent="-514350">
              <a:buFont typeface="+mj-lt"/>
              <a:buAutoNum type="arabicPeriod"/>
            </a:pPr>
            <a:r>
              <a:rPr lang="en-US" dirty="0" smtClean="0"/>
              <a:t>Verifying encoded values &amp; documentation</a:t>
            </a:r>
          </a:p>
        </p:txBody>
      </p:sp>
      <p:sp>
        <p:nvSpPr>
          <p:cNvPr id="5" name="TextBox 4"/>
          <p:cNvSpPr txBox="1"/>
          <p:nvPr/>
        </p:nvSpPr>
        <p:spPr>
          <a:xfrm>
            <a:off x="914400" y="5791200"/>
            <a:ext cx="8077200" cy="523220"/>
          </a:xfrm>
          <a:prstGeom prst="rect">
            <a:avLst/>
          </a:prstGeom>
          <a:solidFill>
            <a:schemeClr val="accent3">
              <a:lumMod val="85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pPr algn="ctr">
              <a:defRPr/>
            </a:pPr>
            <a:r>
              <a:rPr lang="en-US" sz="2800" b="1" dirty="0" smtClean="0"/>
              <a:t>Our Example will emphasize the Phase 4 Q&amp;A</a:t>
            </a:r>
            <a:endParaRPr lang="en-US" sz="2800" b="1" dirty="0"/>
          </a:p>
        </p:txBody>
      </p:sp>
      <p:cxnSp>
        <p:nvCxnSpPr>
          <p:cNvPr id="9" name="Straight Connector 8"/>
          <p:cNvCxnSpPr/>
          <p:nvPr/>
        </p:nvCxnSpPr>
        <p:spPr bwMode="auto">
          <a:xfrm rot="10800000">
            <a:off x="88232" y="5410200"/>
            <a:ext cx="304800" cy="0"/>
          </a:xfrm>
          <a:prstGeom prst="line">
            <a:avLst/>
          </a:prstGeom>
          <a:noFill/>
          <a:ln w="25400"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rot="5400000" flipH="1" flipV="1">
            <a:off x="-631659" y="4670259"/>
            <a:ext cx="1447802" cy="0"/>
          </a:xfrm>
          <a:prstGeom prst="line">
            <a:avLst/>
          </a:prstGeom>
          <a:noFill/>
          <a:ln w="25400" cap="flat" cmpd="sng" algn="ctr">
            <a:solidFill>
              <a:schemeClr val="tx1"/>
            </a:solidFill>
            <a:prstDash val="solid"/>
            <a:round/>
            <a:headEnd type="none" w="med" len="med"/>
            <a:tailEnd type="none" w="med" len="med"/>
          </a:ln>
          <a:effectLst/>
        </p:spPr>
      </p:cxnSp>
      <p:cxnSp>
        <p:nvCxnSpPr>
          <p:cNvPr id="13" name="Straight Arrow Connector 12"/>
          <p:cNvCxnSpPr/>
          <p:nvPr/>
        </p:nvCxnSpPr>
        <p:spPr bwMode="auto">
          <a:xfrm>
            <a:off x="108284" y="2755232"/>
            <a:ext cx="381000" cy="1588"/>
          </a:xfrm>
          <a:prstGeom prst="straightConnector1">
            <a:avLst/>
          </a:prstGeom>
          <a:noFill/>
          <a:ln w="25400" cap="flat" cmpd="sng" algn="ctr">
            <a:solidFill>
              <a:schemeClr val="tx1"/>
            </a:solidFill>
            <a:prstDash val="sysDot"/>
            <a:round/>
            <a:headEnd type="none" w="med" len="med"/>
            <a:tailEnd type="stealth"/>
          </a:ln>
          <a:effectLst/>
        </p:spPr>
      </p:cxnSp>
      <p:cxnSp>
        <p:nvCxnSpPr>
          <p:cNvPr id="14" name="Straight Arrow Connector 13"/>
          <p:cNvCxnSpPr/>
          <p:nvPr/>
        </p:nvCxnSpPr>
        <p:spPr bwMode="auto">
          <a:xfrm>
            <a:off x="92813" y="3351212"/>
            <a:ext cx="381000" cy="1588"/>
          </a:xfrm>
          <a:prstGeom prst="straightConnector1">
            <a:avLst/>
          </a:prstGeom>
          <a:noFill/>
          <a:ln w="25400" cap="flat" cmpd="sng" algn="ctr">
            <a:solidFill>
              <a:schemeClr val="tx1"/>
            </a:solidFill>
            <a:prstDash val="sysDot"/>
            <a:round/>
            <a:headEnd type="none" w="med" len="med"/>
            <a:tailEnd type="stealth"/>
          </a:ln>
          <a:effectLst/>
        </p:spPr>
      </p:cxnSp>
      <p:cxnSp>
        <p:nvCxnSpPr>
          <p:cNvPr id="19" name="Straight Arrow Connector 18"/>
          <p:cNvCxnSpPr/>
          <p:nvPr/>
        </p:nvCxnSpPr>
        <p:spPr bwMode="auto">
          <a:xfrm>
            <a:off x="100835" y="3944770"/>
            <a:ext cx="381000" cy="1588"/>
          </a:xfrm>
          <a:prstGeom prst="straightConnector1">
            <a:avLst/>
          </a:prstGeom>
          <a:noFill/>
          <a:ln w="25400" cap="flat" cmpd="sng" algn="ctr">
            <a:solidFill>
              <a:schemeClr val="tx1"/>
            </a:solidFill>
            <a:prstDash val="solid"/>
            <a:round/>
            <a:headEnd type="none" w="med" len="med"/>
            <a:tailEnd type="stealth"/>
          </a:ln>
          <a:effectLst/>
        </p:spPr>
      </p:cxnSp>
      <p:cxnSp>
        <p:nvCxnSpPr>
          <p:cNvPr id="21" name="Straight Connector 20"/>
          <p:cNvCxnSpPr/>
          <p:nvPr/>
        </p:nvCxnSpPr>
        <p:spPr bwMode="auto">
          <a:xfrm rot="5400000" flipH="1" flipV="1">
            <a:off x="-555459" y="3366835"/>
            <a:ext cx="1295402" cy="0"/>
          </a:xfrm>
          <a:prstGeom prst="line">
            <a:avLst/>
          </a:prstGeom>
          <a:noFill/>
          <a:ln w="25400" cap="flat" cmpd="sng" algn="ctr">
            <a:solidFill>
              <a:schemeClr val="tx1"/>
            </a:solidFill>
            <a:prstDash val="dash"/>
            <a:round/>
            <a:headEnd type="none" w="med" len="med"/>
            <a:tailEnd type="none" w="med" len="med"/>
          </a:ln>
          <a:effectLst/>
        </p:spPr>
      </p:cxnSp>
      <p:cxnSp>
        <p:nvCxnSpPr>
          <p:cNvPr id="24" name="Straight Connector 23"/>
          <p:cNvCxnSpPr/>
          <p:nvPr/>
        </p:nvCxnSpPr>
        <p:spPr bwMode="auto">
          <a:xfrm rot="5400000" flipH="1" flipV="1">
            <a:off x="7962899" y="4610099"/>
            <a:ext cx="1447802" cy="0"/>
          </a:xfrm>
          <a:prstGeom prst="line">
            <a:avLst/>
          </a:prstGeom>
          <a:noFill/>
          <a:ln w="25400" cap="flat" cmpd="sng" algn="ctr">
            <a:solidFill>
              <a:schemeClr val="tx1"/>
            </a:solidFill>
            <a:prstDash val="solid"/>
            <a:round/>
            <a:headEnd type="stealth" w="med" len="med"/>
            <a:tailEnd type="none" w="med" len="med"/>
          </a:ln>
          <a:effectLst/>
        </p:spPr>
      </p:cxnSp>
      <p:cxnSp>
        <p:nvCxnSpPr>
          <p:cNvPr id="25" name="Straight Connector 24"/>
          <p:cNvCxnSpPr/>
          <p:nvPr/>
        </p:nvCxnSpPr>
        <p:spPr bwMode="auto">
          <a:xfrm rot="10800000">
            <a:off x="8382000" y="3886200"/>
            <a:ext cx="304800" cy="0"/>
          </a:xfrm>
          <a:prstGeom prst="line">
            <a:avLst/>
          </a:prstGeom>
          <a:noFill/>
          <a:ln w="25400" cap="flat" cmpd="sng" algn="ctr">
            <a:solidFill>
              <a:schemeClr val="tx1"/>
            </a:solidFill>
            <a:prstDash val="solid"/>
            <a:round/>
            <a:headEnd type="none" w="med" len="med"/>
            <a:tailEnd type="none" w="med" len="med"/>
          </a:ln>
          <a:effectLst/>
        </p:spPr>
      </p:cxnSp>
      <p:sp>
        <p:nvSpPr>
          <p:cNvPr id="26" name="Slide Number Placeholder 3"/>
          <p:cNvSpPr>
            <a:spLocks noGrp="1"/>
          </p:cNvSpPr>
          <p:nvPr>
            <p:ph type="sldNum" sz="quarter" idx="10"/>
          </p:nvPr>
        </p:nvSpPr>
        <p:spPr>
          <a:xfrm>
            <a:off x="8172450" y="6543675"/>
            <a:ext cx="914400" cy="390525"/>
          </a:xfrm>
        </p:spPr>
        <p:txBody>
          <a:bodyPr/>
          <a:lstStyle/>
          <a:p>
            <a:pPr>
              <a:defRPr/>
            </a:pPr>
            <a:r>
              <a:rPr lang="en-US" dirty="0" smtClean="0">
                <a:solidFill>
                  <a:schemeClr val="tx1">
                    <a:lumMod val="95000"/>
                    <a:lumOff val="5000"/>
                  </a:schemeClr>
                </a:solidFill>
              </a:rPr>
              <a:t>Slide </a:t>
            </a:r>
            <a:fld id="{B9B907B7-4C03-4166-A41E-CBF494DC0C67}" type="slidenum">
              <a:rPr lang="en-US" smtClean="0">
                <a:solidFill>
                  <a:schemeClr val="tx1">
                    <a:lumMod val="95000"/>
                    <a:lumOff val="5000"/>
                  </a:schemeClr>
                </a:solidFill>
              </a:rPr>
              <a:pPr>
                <a:defRPr/>
              </a:pPr>
              <a:t>10</a:t>
            </a:fld>
            <a:endParaRPr lang="en-US" dirty="0">
              <a:solidFill>
                <a:schemeClr val="tx1">
                  <a:lumMod val="95000"/>
                  <a:lumOff val="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6200" y="38100"/>
            <a:ext cx="8839200" cy="609600"/>
          </a:xfrm>
        </p:spPr>
        <p:txBody>
          <a:bodyPr/>
          <a:lstStyle/>
          <a:p>
            <a:pPr algn="l" eaLnBrk="1" hangingPunct="1"/>
            <a:r>
              <a:rPr lang="en-US" sz="3600" b="1" i="1" dirty="0" smtClean="0"/>
              <a:t>Example: </a:t>
            </a:r>
            <a:r>
              <a:rPr lang="en-US" sz="3600" b="1" i="1" dirty="0" smtClean="0">
                <a:solidFill>
                  <a:schemeClr val="tx1"/>
                </a:solidFill>
              </a:rPr>
              <a:t>Estimate</a:t>
            </a:r>
            <a:r>
              <a:rPr lang="en-US" sz="3600" b="1" i="1" dirty="0" smtClean="0"/>
              <a:t> </a:t>
            </a:r>
            <a:r>
              <a:rPr lang="en-US" sz="3600" b="1" i="1" dirty="0" smtClean="0">
                <a:solidFill>
                  <a:srgbClr val="990000"/>
                </a:solidFill>
              </a:rPr>
              <a:t>Commute Time </a:t>
            </a:r>
          </a:p>
        </p:txBody>
      </p:sp>
      <p:sp>
        <p:nvSpPr>
          <p:cNvPr id="4" name="Slide Number Placeholder 3"/>
          <p:cNvSpPr>
            <a:spLocks noGrp="1"/>
          </p:cNvSpPr>
          <p:nvPr>
            <p:ph type="sldNum" sz="quarter" idx="10"/>
          </p:nvPr>
        </p:nvSpPr>
        <p:spPr>
          <a:xfrm>
            <a:off x="8172450" y="6543675"/>
            <a:ext cx="914400" cy="390525"/>
          </a:xfrm>
        </p:spPr>
        <p:txBody>
          <a:bodyPr/>
          <a:lstStyle/>
          <a:p>
            <a:pPr>
              <a:defRPr/>
            </a:pPr>
            <a:r>
              <a:rPr lang="en-US" dirty="0" smtClean="0">
                <a:solidFill>
                  <a:schemeClr val="tx1">
                    <a:lumMod val="95000"/>
                    <a:lumOff val="5000"/>
                  </a:schemeClr>
                </a:solidFill>
              </a:rPr>
              <a:t>Slide </a:t>
            </a:r>
            <a:fld id="{D092699F-9959-446D-9B44-79AB8057BEB0}" type="slidenum">
              <a:rPr lang="en-US" smtClean="0">
                <a:solidFill>
                  <a:schemeClr val="tx1">
                    <a:lumMod val="95000"/>
                    <a:lumOff val="5000"/>
                  </a:schemeClr>
                </a:solidFill>
              </a:rPr>
              <a:pPr>
                <a:defRPr/>
              </a:pPr>
              <a:t>11</a:t>
            </a:fld>
            <a:endParaRPr lang="en-US" dirty="0">
              <a:solidFill>
                <a:schemeClr val="tx1">
                  <a:lumMod val="95000"/>
                  <a:lumOff val="5000"/>
                </a:schemeClr>
              </a:solidFill>
            </a:endParaRPr>
          </a:p>
        </p:txBody>
      </p:sp>
      <p:sp>
        <p:nvSpPr>
          <p:cNvPr id="5" name="Rectangle 3"/>
          <p:cNvSpPr txBox="1">
            <a:spLocks noChangeArrowheads="1"/>
          </p:cNvSpPr>
          <p:nvPr/>
        </p:nvSpPr>
        <p:spPr bwMode="auto">
          <a:xfrm>
            <a:off x="76200" y="990600"/>
            <a:ext cx="8991600" cy="2819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14350" marR="0" lvl="0" indent="-514350" algn="l" defTabSz="914400" rtl="0" eaLnBrk="0" fontAlgn="base" latinLnBrk="0" hangingPunct="0">
              <a:lnSpc>
                <a:spcPct val="100000"/>
              </a:lnSpc>
              <a:spcBef>
                <a:spcPct val="20000"/>
              </a:spcBef>
              <a:spcAft>
                <a:spcPct val="0"/>
              </a:spcAft>
              <a:buClrTx/>
              <a:buSzTx/>
              <a:buFont typeface="Arial" pitchFamily="34" charset="0"/>
              <a:buChar char="•"/>
              <a:tabLst/>
              <a:defRPr/>
            </a:pPr>
            <a:r>
              <a:rPr lang="en-US" sz="2800" b="1" kern="0" dirty="0" smtClean="0">
                <a:latin typeface="+mn-lt"/>
              </a:rPr>
              <a:t>Why this example?</a:t>
            </a:r>
          </a:p>
          <a:p>
            <a:pPr marL="971550" lvl="1" indent="-514350" eaLnBrk="0" hangingPunct="0">
              <a:spcBef>
                <a:spcPct val="20000"/>
              </a:spcBef>
              <a:buFontTx/>
              <a:buChar char="–"/>
              <a:defRPr/>
            </a:pPr>
            <a:r>
              <a:rPr lang="en-US" sz="2400" kern="0" dirty="0" smtClean="0">
                <a:latin typeface="+mn-lt"/>
              </a:rPr>
              <a:t>Fairly easy to find a subject matter expert</a:t>
            </a:r>
          </a:p>
          <a:p>
            <a:pPr marL="971550" lvl="1" indent="-514350" eaLnBrk="0" hangingPunct="0">
              <a:spcBef>
                <a:spcPct val="20000"/>
              </a:spcBef>
              <a:buFontTx/>
              <a:buChar char="–"/>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It is a parameter that is measurable</a:t>
            </a:r>
          </a:p>
          <a:p>
            <a:pPr marL="971550" lvl="1" indent="-514350" eaLnBrk="0" hangingPunct="0">
              <a:spcBef>
                <a:spcPct val="20000"/>
              </a:spcBef>
              <a:buFontTx/>
              <a:buChar char="–"/>
              <a:defRPr/>
            </a:pPr>
            <a:r>
              <a:rPr lang="en-US" sz="2400" kern="0" dirty="0" smtClean="0">
                <a:latin typeface="+mn-lt"/>
              </a:rPr>
              <a:t>Most experts can estimate a most likely time</a:t>
            </a:r>
          </a:p>
          <a:p>
            <a:pPr marL="971550" lvl="1" indent="-514350" eaLnBrk="0" hangingPunct="0">
              <a:spcBef>
                <a:spcPct val="20000"/>
              </a:spcBef>
              <a:buFontTx/>
              <a:buChar char="–"/>
              <a:defRPr/>
            </a:pPr>
            <a:r>
              <a:rPr lang="en-US" sz="2400" kern="0" dirty="0" smtClean="0">
                <a:latin typeface="+mn-lt"/>
              </a:rPr>
              <a:t>Factors that drive uncertainty can be readily identified</a:t>
            </a:r>
          </a:p>
          <a:p>
            <a:pPr marL="971550" lvl="1" indent="-514350" eaLnBrk="0" hangingPunct="0">
              <a:spcBef>
                <a:spcPct val="20000"/>
              </a:spcBef>
              <a:buFontTx/>
              <a:buChar char="–"/>
              <a:defRPr/>
            </a:pPr>
            <a:r>
              <a:rPr lang="en-US" sz="2400" kern="0" dirty="0" smtClean="0"/>
              <a:t>People general care about their morning commute time!</a:t>
            </a: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0" fontAlgn="base" latinLnBrk="0" hangingPunct="0">
              <a:lnSpc>
                <a:spcPct val="100000"/>
              </a:lnSpc>
              <a:spcBef>
                <a:spcPct val="20000"/>
              </a:spcBef>
              <a:spcAft>
                <a:spcPct val="0"/>
              </a:spcAft>
              <a:buClrTx/>
              <a:buSzTx/>
              <a:buFont typeface="Arial" pitchFamily="34" charset="0"/>
              <a:buChar char="•"/>
              <a:tabLst/>
              <a:defRPr/>
            </a:pPr>
            <a:endParaRPr lang="en-US" sz="2400" kern="0" dirty="0" smtClean="0"/>
          </a:p>
          <a:p>
            <a:pPr marL="1428750" lvl="2" indent="-514350" eaLnBrk="0" hangingPunct="0">
              <a:spcBef>
                <a:spcPct val="20000"/>
              </a:spcBef>
              <a:buFontTx/>
              <a:buChar char="–"/>
            </a:pPr>
            <a:endParaRPr lang="en-US" sz="2400" kern="0" dirty="0" smtClean="0"/>
          </a:p>
          <a:p>
            <a:pPr marL="514350" marR="0" lvl="0" indent="-514350" algn="l"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6" name="Rectangle 3"/>
          <p:cNvSpPr txBox="1">
            <a:spLocks noChangeArrowheads="1"/>
          </p:cNvSpPr>
          <p:nvPr/>
        </p:nvSpPr>
        <p:spPr bwMode="auto">
          <a:xfrm>
            <a:off x="304800" y="4495800"/>
            <a:ext cx="8153400" cy="1143000"/>
          </a:xfrm>
          <a:prstGeom prst="rect">
            <a:avLst/>
          </a:prstGeom>
          <a:solidFill>
            <a:schemeClr val="bg1">
              <a:lumMod val="85000"/>
            </a:schemeClr>
          </a:solid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514350" marR="0" lvl="0" indent="-514350" algn="l" defTabSz="914400" rtl="0" eaLnBrk="0" fontAlgn="base" latinLnBrk="0" hangingPunct="0">
              <a:lnSpc>
                <a:spcPct val="100000"/>
              </a:lnSpc>
              <a:spcBef>
                <a:spcPct val="20000"/>
              </a:spcBef>
              <a:spcAft>
                <a:spcPct val="0"/>
              </a:spcAft>
              <a:buClrTx/>
              <a:buSzTx/>
              <a:buFont typeface="+mj-lt"/>
              <a:buAutoNum type="arabicPeriod"/>
              <a:tabLst/>
              <a:defRPr/>
            </a:pPr>
            <a:r>
              <a:rPr kumimoji="0" lang="en-US" sz="2400" b="1" i="0" u="none" strike="noStrike" kern="0" cap="none" spc="0" normalizeH="0" baseline="0" noProof="0" dirty="0" smtClean="0">
                <a:ln>
                  <a:noFill/>
                </a:ln>
                <a:solidFill>
                  <a:schemeClr val="tx1"/>
                </a:solidFill>
                <a:effectLst/>
                <a:uLnTx/>
                <a:uFillTx/>
                <a:latin typeface="+mn-lt"/>
                <a:ea typeface="+mn-ea"/>
                <a:cs typeface="+mn-cs"/>
              </a:rPr>
              <a:t>Motivating the expert</a:t>
            </a:r>
            <a:endParaRPr kumimoji="0" lang="en-US" sz="2400" b="1" i="0" u="none" strike="noStrike" kern="0" cap="none" spc="0" normalizeH="0" noProof="0" dirty="0" smtClean="0">
              <a:ln>
                <a:noFill/>
              </a:ln>
              <a:solidFill>
                <a:schemeClr val="tx1"/>
              </a:solidFill>
              <a:effectLst/>
              <a:uLnTx/>
              <a:uFillTx/>
              <a:latin typeface="+mn-lt"/>
              <a:ea typeface="+mn-ea"/>
              <a:cs typeface="+mn-cs"/>
            </a:endParaRPr>
          </a:p>
          <a:p>
            <a:pPr marL="971550" lvl="1" indent="-514350" eaLnBrk="0" hangingPunct="0">
              <a:spcBef>
                <a:spcPct val="20000"/>
              </a:spcBef>
              <a:buFont typeface="Arial" pitchFamily="34" charset="0"/>
              <a:buChar char="•"/>
              <a:defRPr/>
            </a:pPr>
            <a:r>
              <a:rPr lang="en-US" sz="2000" kern="0" dirty="0" smtClean="0">
                <a:latin typeface="+mn-lt"/>
              </a:rPr>
              <a:t>Explain the importance &amp; reasons for collecting the data</a:t>
            </a:r>
          </a:p>
          <a:p>
            <a:pPr marL="971550" lvl="1" indent="-514350" eaLnBrk="0" hangingPunct="0">
              <a:spcBef>
                <a:spcPct val="20000"/>
              </a:spcBef>
              <a:buFont typeface="Arial" pitchFamily="34" charset="0"/>
              <a:buChar char="•"/>
              <a:defRPr/>
            </a:pPr>
            <a:r>
              <a:rPr lang="en-US" sz="2000" kern="0" dirty="0" smtClean="0">
                <a:latin typeface="+mn-lt"/>
              </a:rPr>
              <a:t>Explore stake in decision &amp; potential for motivational bias</a:t>
            </a:r>
            <a:endParaRPr lang="en-US" sz="1600" kern="0" dirty="0" smtClean="0"/>
          </a:p>
          <a:p>
            <a:pPr marL="514350" marR="0" lvl="0" indent="-514350" algn="l" defTabSz="914400" rtl="0" eaLnBrk="0" fontAlgn="base" latinLnBrk="0" hangingPunct="0">
              <a:lnSpc>
                <a:spcPct val="100000"/>
              </a:lnSpc>
              <a:spcBef>
                <a:spcPct val="20000"/>
              </a:spcBef>
              <a:spcAft>
                <a:spcPct val="0"/>
              </a:spcAft>
              <a:buClrTx/>
              <a:buSzTx/>
              <a:buFont typeface="+mj-lt"/>
              <a:buAutoNum type="arabicPeriod"/>
              <a:tabLst/>
              <a:defRPr/>
            </a:pP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TextBox 6"/>
          <p:cNvSpPr txBox="1"/>
          <p:nvPr/>
        </p:nvSpPr>
        <p:spPr>
          <a:xfrm>
            <a:off x="228600" y="3962400"/>
            <a:ext cx="7620000" cy="461665"/>
          </a:xfrm>
          <a:prstGeom prst="rect">
            <a:avLst/>
          </a:prstGeom>
          <a:noFill/>
        </p:spPr>
        <p:txBody>
          <a:bodyPr wrap="square" rtlCol="0">
            <a:spAutoFit/>
          </a:bodyPr>
          <a:lstStyle/>
          <a:p>
            <a:r>
              <a:rPr lang="en-US" sz="2400" b="1" i="1" dirty="0" smtClean="0">
                <a:latin typeface="+mj-lt"/>
              </a:rPr>
              <a:t>Let’s begin with Phase 1 … Motivating the Expert:</a:t>
            </a:r>
            <a:endParaRPr lang="en-US" sz="2400" b="1" i="1"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linds(horizontal)">
                                      <p:cBhvr>
                                        <p:cTn id="11" dur="500"/>
                                        <p:tgtEl>
                                          <p:spTgt spid="7"/>
                                        </p:tgtEl>
                                      </p:cBhvr>
                                    </p:animEffect>
                                  </p:childTnLst>
                                </p:cTn>
                              </p:par>
                            </p:childTnLst>
                          </p:cTn>
                        </p:par>
                        <p:par>
                          <p:cTn id="12" fill="hold">
                            <p:stCondLst>
                              <p:cond delay="500"/>
                            </p:stCondLst>
                            <p:childTnLst>
                              <p:par>
                                <p:cTn id="13" presetID="2" presetClass="entr" presetSubtype="4"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6200" y="38100"/>
            <a:ext cx="6400800" cy="609600"/>
          </a:xfrm>
        </p:spPr>
        <p:txBody>
          <a:bodyPr/>
          <a:lstStyle/>
          <a:p>
            <a:pPr algn="l" eaLnBrk="1" hangingPunct="1"/>
            <a:r>
              <a:rPr lang="en-US" sz="3600" b="1" i="1" dirty="0" smtClean="0"/>
              <a:t>EE Phase 2: </a:t>
            </a:r>
            <a:r>
              <a:rPr lang="en-US" sz="3600" b="1" i="1" dirty="0" smtClean="0">
                <a:solidFill>
                  <a:srgbClr val="990000"/>
                </a:solidFill>
              </a:rPr>
              <a:t>Commute Time</a:t>
            </a:r>
          </a:p>
        </p:txBody>
      </p:sp>
      <p:sp>
        <p:nvSpPr>
          <p:cNvPr id="4" name="Slide Number Placeholder 3"/>
          <p:cNvSpPr>
            <a:spLocks noGrp="1"/>
          </p:cNvSpPr>
          <p:nvPr>
            <p:ph type="sldNum" sz="quarter" idx="10"/>
          </p:nvPr>
        </p:nvSpPr>
        <p:spPr>
          <a:xfrm>
            <a:off x="8172450" y="6543675"/>
            <a:ext cx="914400" cy="390525"/>
          </a:xfrm>
        </p:spPr>
        <p:txBody>
          <a:bodyPr/>
          <a:lstStyle/>
          <a:p>
            <a:pPr>
              <a:defRPr/>
            </a:pPr>
            <a:r>
              <a:rPr lang="en-US" dirty="0" smtClean="0">
                <a:solidFill>
                  <a:schemeClr val="tx1">
                    <a:lumMod val="95000"/>
                    <a:lumOff val="5000"/>
                  </a:schemeClr>
                </a:solidFill>
              </a:rPr>
              <a:t>Slide </a:t>
            </a:r>
            <a:fld id="{D092699F-9959-446D-9B44-79AB8057BEB0}" type="slidenum">
              <a:rPr lang="en-US" smtClean="0">
                <a:solidFill>
                  <a:schemeClr val="tx1">
                    <a:lumMod val="95000"/>
                    <a:lumOff val="5000"/>
                  </a:schemeClr>
                </a:solidFill>
              </a:rPr>
              <a:pPr>
                <a:defRPr/>
              </a:pPr>
              <a:t>12</a:t>
            </a:fld>
            <a:endParaRPr lang="en-US" dirty="0">
              <a:solidFill>
                <a:schemeClr val="tx1">
                  <a:lumMod val="95000"/>
                  <a:lumOff val="5000"/>
                </a:schemeClr>
              </a:solidFill>
            </a:endParaRPr>
          </a:p>
        </p:txBody>
      </p:sp>
      <p:sp>
        <p:nvSpPr>
          <p:cNvPr id="5" name="Rectangle 3"/>
          <p:cNvSpPr txBox="1">
            <a:spLocks noChangeArrowheads="1"/>
          </p:cNvSpPr>
          <p:nvPr/>
        </p:nvSpPr>
        <p:spPr bwMode="auto">
          <a:xfrm>
            <a:off x="76200" y="762000"/>
            <a:ext cx="8991600" cy="1447800"/>
          </a:xfrm>
          <a:prstGeom prst="rect">
            <a:avLst/>
          </a:prstGeom>
          <a:solidFill>
            <a:schemeClr val="bg1">
              <a:lumMod val="85000"/>
            </a:schemeClr>
          </a:solid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514350" lvl="0" indent="-514350" eaLnBrk="0" hangingPunct="0">
              <a:spcBef>
                <a:spcPct val="20000"/>
              </a:spcBef>
              <a:buFont typeface="+mj-lt"/>
              <a:buAutoNum type="arabicPeriod" startAt="2"/>
              <a:defRPr/>
            </a:pPr>
            <a:r>
              <a:rPr lang="en-US" sz="2400" b="1" kern="0" dirty="0" smtClean="0">
                <a:latin typeface="+mn-lt"/>
              </a:rPr>
              <a:t>Structuring objective, assumptions &amp; process</a:t>
            </a:r>
            <a:r>
              <a:rPr kumimoji="0" lang="en-US" sz="2400" b="1" i="0" u="none" strike="noStrike" kern="0" cap="none" spc="0" normalizeH="0" noProof="0" dirty="0" smtClean="0">
                <a:ln>
                  <a:noFill/>
                </a:ln>
                <a:solidFill>
                  <a:schemeClr val="tx1"/>
                </a:solidFill>
                <a:effectLst/>
                <a:uLnTx/>
                <a:uFillTx/>
                <a:latin typeface="+mn-lt"/>
                <a:ea typeface="+mn-ea"/>
                <a:cs typeface="+mn-cs"/>
              </a:rPr>
              <a:t> </a:t>
            </a:r>
          </a:p>
          <a:p>
            <a:pPr marL="971550" lvl="1" indent="-514350" eaLnBrk="0" hangingPunct="0">
              <a:spcBef>
                <a:spcPct val="20000"/>
              </a:spcBef>
              <a:buFont typeface="Arial" pitchFamily="34" charset="0"/>
              <a:buChar char="•"/>
              <a:defRPr/>
            </a:pPr>
            <a:r>
              <a:rPr lang="en-US" sz="2000" kern="0" dirty="0" smtClean="0">
                <a:latin typeface="+mn-lt"/>
              </a:rPr>
              <a:t>Be explicit about what you want to know &amp; why you need to know it</a:t>
            </a:r>
          </a:p>
          <a:p>
            <a:pPr marL="1428750" lvl="2" indent="-514350" eaLnBrk="0" hangingPunct="0">
              <a:spcBef>
                <a:spcPct val="20000"/>
              </a:spcBef>
              <a:buFontTx/>
              <a:buChar char="-"/>
              <a:defRPr/>
            </a:pPr>
            <a:r>
              <a:rPr lang="en-US" i="1" kern="0" dirty="0" smtClean="0">
                <a:latin typeface="+mn-lt"/>
              </a:rPr>
              <a:t>Clearly define variable &amp; avoid ambiguity and explain data values that are required (e.g. hours, dollars, %, etc)</a:t>
            </a:r>
          </a:p>
          <a:p>
            <a:pPr marL="514350" marR="0" lvl="0" indent="-514350" algn="l" defTabSz="914400" rtl="0" eaLnBrk="0" fontAlgn="base" latinLnBrk="0" hangingPunct="0">
              <a:lnSpc>
                <a:spcPct val="100000"/>
              </a:lnSpc>
              <a:spcBef>
                <a:spcPct val="20000"/>
              </a:spcBef>
              <a:spcAft>
                <a:spcPct val="0"/>
              </a:spcAft>
              <a:buClrTx/>
              <a:buSzTx/>
              <a:buFont typeface="+mj-lt"/>
              <a:buAutoNum type="arabicPeriod" startAt="2"/>
              <a:tabLst/>
              <a:defRPr/>
            </a:pP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Rectangle 3"/>
          <p:cNvSpPr txBox="1">
            <a:spLocks noChangeArrowheads="1"/>
          </p:cNvSpPr>
          <p:nvPr/>
        </p:nvSpPr>
        <p:spPr bwMode="auto">
          <a:xfrm>
            <a:off x="76200" y="2209800"/>
            <a:ext cx="8763000" cy="16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14350" lvl="0" indent="-514350" eaLnBrk="0" hangingPunct="0">
              <a:spcBef>
                <a:spcPct val="20000"/>
              </a:spcBef>
              <a:defRPr/>
            </a:pPr>
            <a:r>
              <a:rPr lang="en-US" sz="2400" kern="0" dirty="0" smtClean="0">
                <a:latin typeface="+mn-lt"/>
              </a:rPr>
              <a:t>The Interviewer should have worked with you to develop the Objective and up to 5 Major Assumptions in the table below</a:t>
            </a:r>
          </a:p>
          <a:p>
            <a:pPr marL="971550" lvl="1" indent="-514350" eaLnBrk="0" hangingPunct="0">
              <a:spcBef>
                <a:spcPct val="20000"/>
              </a:spcBef>
              <a:buFont typeface="Arial" pitchFamily="34" charset="0"/>
              <a:buChar char="•"/>
              <a:defRPr/>
            </a:pPr>
            <a:r>
              <a:rPr lang="en-US" sz="2000" kern="0" dirty="0" smtClean="0">
                <a:solidFill>
                  <a:schemeClr val="accent2">
                    <a:lumMod val="75000"/>
                  </a:schemeClr>
                </a:solidFill>
                <a:latin typeface="+mn-lt"/>
              </a:rPr>
              <a:t>Please resolve any questions or concerns about the Objective and/or Major Assumptions prior to continuing to "Instructions".</a:t>
            </a:r>
            <a:endParaRPr kumimoji="0" lang="en-US" sz="2000" b="0" u="none" strike="noStrike" kern="0" cap="none" spc="0" normalizeH="0" baseline="0" noProof="0" dirty="0" smtClean="0">
              <a:ln>
                <a:noFill/>
              </a:ln>
              <a:solidFill>
                <a:schemeClr val="accent2">
                  <a:lumMod val="75000"/>
                </a:schemeClr>
              </a:solidFill>
              <a:effectLst/>
              <a:uLnTx/>
              <a:uFillTx/>
              <a:latin typeface="+mn-lt"/>
              <a:ea typeface="+mn-ea"/>
              <a:cs typeface="+mn-cs"/>
            </a:endParaRPr>
          </a:p>
        </p:txBody>
      </p:sp>
      <p:sp>
        <p:nvSpPr>
          <p:cNvPr id="9" name="Rectangle 8"/>
          <p:cNvSpPr/>
          <p:nvPr/>
        </p:nvSpPr>
        <p:spPr>
          <a:xfrm>
            <a:off x="318868" y="3711476"/>
            <a:ext cx="8686800" cy="2308324"/>
          </a:xfrm>
          <a:prstGeom prst="rect">
            <a:avLst/>
          </a:prstGeom>
          <a:solidFill>
            <a:srgbClr val="D5C3DB">
              <a:alpha val="50000"/>
            </a:srgbClr>
          </a:solidFill>
        </p:spPr>
        <p:txBody>
          <a:bodyPr wrap="square">
            <a:spAutoFit/>
          </a:bodyPr>
          <a:lstStyle/>
          <a:p>
            <a:r>
              <a:rPr lang="en-US" b="1" u="sng" dirty="0" smtClean="0"/>
              <a:t>Objective</a:t>
            </a:r>
            <a:r>
              <a:rPr lang="en-US" b="1" dirty="0" smtClean="0"/>
              <a:t>:  Develop uncertainty distribution associated with time (minutes)  </a:t>
            </a:r>
          </a:p>
          <a:p>
            <a:r>
              <a:rPr lang="en-US" b="1" dirty="0" smtClean="0"/>
              <a:t>                   it will take for your morning commute starting 1 October 2014.</a:t>
            </a:r>
          </a:p>
          <a:p>
            <a:endParaRPr lang="en-US" b="1" dirty="0" smtClean="0"/>
          </a:p>
          <a:p>
            <a:r>
              <a:rPr lang="en-US" b="1" dirty="0" smtClean="0"/>
              <a:t>Assumption 1: </a:t>
            </a:r>
            <a:r>
              <a:rPr lang="en-US" dirty="0" smtClean="0"/>
              <a:t>Your commute estimate includes only MORNING driving time</a:t>
            </a:r>
          </a:p>
          <a:p>
            <a:r>
              <a:rPr lang="en-US" b="1" dirty="0" smtClean="0"/>
              <a:t>Assumption 2: </a:t>
            </a:r>
            <a:r>
              <a:rPr lang="en-US" dirty="0" smtClean="0"/>
              <a:t>The commute will be analogous to the one you've been doing</a:t>
            </a:r>
          </a:p>
          <a:p>
            <a:r>
              <a:rPr lang="en-US" b="1" dirty="0" smtClean="0"/>
              <a:t>Assumption 3  </a:t>
            </a:r>
            <a:r>
              <a:rPr lang="en-US" dirty="0" smtClean="0"/>
              <a:t>Period of commute will be from 1 Oct 2014 thru 30 Sep 2015 </a:t>
            </a:r>
          </a:p>
          <a:p>
            <a:r>
              <a:rPr lang="en-US" b="1" dirty="0" smtClean="0"/>
              <a:t>Assumption 4  </a:t>
            </a:r>
            <a:r>
              <a:rPr lang="en-US" dirty="0" smtClean="0"/>
              <a:t>Do not try to account for extremely rare &amp; unusual scenarios</a:t>
            </a:r>
          </a:p>
          <a:p>
            <a:r>
              <a:rPr lang="en-US" b="1" dirty="0" smtClean="0"/>
              <a:t>Assumption 5: </a:t>
            </a:r>
            <a:r>
              <a:rPr lang="en-US" dirty="0" smtClean="0"/>
              <a:t>Unless you prefer otherwise, time will be measured in minutes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6200" y="38100"/>
            <a:ext cx="8610600" cy="609600"/>
          </a:xfrm>
        </p:spPr>
        <p:txBody>
          <a:bodyPr/>
          <a:lstStyle/>
          <a:p>
            <a:pPr algn="l" eaLnBrk="1" hangingPunct="1"/>
            <a:r>
              <a:rPr lang="en-US" sz="3600" b="1" i="1" dirty="0" smtClean="0"/>
              <a:t>EE Phase 3: </a:t>
            </a:r>
            <a:r>
              <a:rPr lang="en-US" sz="3600" b="1" i="1" dirty="0" smtClean="0">
                <a:solidFill>
                  <a:srgbClr val="990000"/>
                </a:solidFill>
              </a:rPr>
              <a:t>Commute Time</a:t>
            </a:r>
            <a:endParaRPr lang="en-US" sz="3600" b="1" i="1" dirty="0" smtClean="0">
              <a:solidFill>
                <a:schemeClr val="tx1"/>
              </a:solidFill>
            </a:endParaRPr>
          </a:p>
        </p:txBody>
      </p:sp>
      <p:sp>
        <p:nvSpPr>
          <p:cNvPr id="4" name="Slide Number Placeholder 3"/>
          <p:cNvSpPr>
            <a:spLocks noGrp="1"/>
          </p:cNvSpPr>
          <p:nvPr>
            <p:ph type="sldNum" sz="quarter" idx="10"/>
          </p:nvPr>
        </p:nvSpPr>
        <p:spPr>
          <a:xfrm>
            <a:off x="8172450" y="6543675"/>
            <a:ext cx="914400" cy="390525"/>
          </a:xfrm>
        </p:spPr>
        <p:txBody>
          <a:bodyPr/>
          <a:lstStyle/>
          <a:p>
            <a:pPr>
              <a:defRPr/>
            </a:pPr>
            <a:r>
              <a:rPr lang="en-US" dirty="0" smtClean="0">
                <a:solidFill>
                  <a:schemeClr val="tx1">
                    <a:lumMod val="95000"/>
                    <a:lumOff val="5000"/>
                  </a:schemeClr>
                </a:solidFill>
              </a:rPr>
              <a:t>Slide </a:t>
            </a:r>
            <a:fld id="{D092699F-9959-446D-9B44-79AB8057BEB0}" type="slidenum">
              <a:rPr lang="en-US" smtClean="0">
                <a:solidFill>
                  <a:schemeClr val="tx1">
                    <a:lumMod val="95000"/>
                    <a:lumOff val="5000"/>
                  </a:schemeClr>
                </a:solidFill>
              </a:rPr>
              <a:pPr>
                <a:defRPr/>
              </a:pPr>
              <a:t>13</a:t>
            </a:fld>
            <a:endParaRPr lang="en-US" dirty="0">
              <a:solidFill>
                <a:schemeClr val="tx1">
                  <a:lumMod val="95000"/>
                  <a:lumOff val="5000"/>
                </a:schemeClr>
              </a:solidFill>
            </a:endParaRPr>
          </a:p>
        </p:txBody>
      </p:sp>
      <p:sp>
        <p:nvSpPr>
          <p:cNvPr id="5" name="Rectangle 3"/>
          <p:cNvSpPr txBox="1">
            <a:spLocks noChangeArrowheads="1"/>
          </p:cNvSpPr>
          <p:nvPr/>
        </p:nvSpPr>
        <p:spPr bwMode="auto">
          <a:xfrm>
            <a:off x="152400" y="838200"/>
            <a:ext cx="8839200" cy="1447800"/>
          </a:xfrm>
          <a:prstGeom prst="rect">
            <a:avLst/>
          </a:prstGeom>
          <a:solidFill>
            <a:schemeClr val="bg1">
              <a:lumMod val="85000"/>
            </a:schemeClr>
          </a:solid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514350" lvl="0" indent="-514350" eaLnBrk="0" hangingPunct="0">
              <a:spcBef>
                <a:spcPct val="20000"/>
              </a:spcBef>
              <a:buFont typeface="+mj-lt"/>
              <a:buAutoNum type="arabicPeriod" startAt="3"/>
              <a:defRPr/>
            </a:pPr>
            <a:r>
              <a:rPr lang="en-US" sz="2400" b="1" kern="0" dirty="0" smtClean="0">
                <a:latin typeface="+mn-lt"/>
              </a:rPr>
              <a:t>Training (conditioning) the expert</a:t>
            </a:r>
          </a:p>
          <a:p>
            <a:pPr marL="971550" lvl="1" indent="-514350" eaLnBrk="0" hangingPunct="0">
              <a:spcBef>
                <a:spcPct val="20000"/>
              </a:spcBef>
              <a:buFont typeface="Arial" pitchFamily="34" charset="0"/>
              <a:buChar char="•"/>
              <a:defRPr/>
            </a:pPr>
            <a:r>
              <a:rPr lang="en-US" sz="2400" b="1" kern="0" dirty="0" smtClean="0">
                <a:latin typeface="+mn-lt"/>
              </a:rPr>
              <a:t>Go over instructions for Q&amp;A process</a:t>
            </a:r>
          </a:p>
          <a:p>
            <a:pPr marL="971550" lvl="1" indent="-514350" eaLnBrk="0" hangingPunct="0">
              <a:spcBef>
                <a:spcPct val="20000"/>
              </a:spcBef>
              <a:buFont typeface="Arial" pitchFamily="34" charset="0"/>
              <a:buChar char="•"/>
              <a:defRPr/>
            </a:pPr>
            <a:r>
              <a:rPr lang="en-US" sz="2400" b="1" kern="0" dirty="0" smtClean="0">
                <a:latin typeface="+mn-lt"/>
              </a:rPr>
              <a:t>Emphasize benefits of time constraints &amp; 2 iterations</a:t>
            </a:r>
          </a:p>
        </p:txBody>
      </p:sp>
      <p:sp>
        <p:nvSpPr>
          <p:cNvPr id="6" name="Rectangle 5"/>
          <p:cNvSpPr/>
          <p:nvPr/>
        </p:nvSpPr>
        <p:spPr>
          <a:xfrm>
            <a:off x="152400" y="2438400"/>
            <a:ext cx="8839200" cy="1754326"/>
          </a:xfrm>
          <a:prstGeom prst="rect">
            <a:avLst/>
          </a:prstGeom>
          <a:solidFill>
            <a:srgbClr val="D5C3DB">
              <a:alpha val="50000"/>
            </a:srgbClr>
          </a:solidFill>
        </p:spPr>
        <p:txBody>
          <a:bodyPr wrap="square">
            <a:spAutoFit/>
          </a:bodyPr>
          <a:lstStyle/>
          <a:p>
            <a:r>
              <a:rPr lang="en-US" b="1" u="sng" dirty="0" smtClean="0"/>
              <a:t>Instructions</a:t>
            </a:r>
            <a:r>
              <a:rPr lang="en-US" b="1" dirty="0" smtClean="0"/>
              <a:t>: This interview is intended to be conducted in two Iterations.  </a:t>
            </a:r>
          </a:p>
          <a:p>
            <a:r>
              <a:rPr lang="en-US" b="1" dirty="0" smtClean="0"/>
              <a:t>                       Each iteration should take no longer than 30 minutes.</a:t>
            </a:r>
            <a:r>
              <a:rPr lang="en-US" dirty="0" smtClean="0"/>
              <a:t> </a:t>
            </a:r>
            <a:endParaRPr lang="en-US" b="1" dirty="0" smtClean="0"/>
          </a:p>
          <a:p>
            <a:endParaRPr lang="en-US" b="1" dirty="0" smtClean="0"/>
          </a:p>
          <a:p>
            <a:r>
              <a:rPr lang="en-US" b="1" dirty="0" smtClean="0"/>
              <a:t>A. Based on your experience, answer the 12 question sets below.</a:t>
            </a:r>
            <a:r>
              <a:rPr lang="en-US" dirty="0" smtClean="0"/>
              <a:t> </a:t>
            </a:r>
            <a:endParaRPr lang="en-US" b="1" dirty="0" smtClean="0"/>
          </a:p>
          <a:p>
            <a:r>
              <a:rPr lang="en-US" b="1" dirty="0" smtClean="0"/>
              <a:t>B. Once you've completed the questions, review them &amp; take a 15 minute break.</a:t>
            </a:r>
          </a:p>
          <a:p>
            <a:r>
              <a:rPr lang="en-US" b="1" dirty="0" smtClean="0"/>
              <a:t>C. Using the triangular graphic to assist you, answer all of the questions again.</a:t>
            </a:r>
          </a:p>
        </p:txBody>
      </p:sp>
      <p:sp>
        <p:nvSpPr>
          <p:cNvPr id="7" name="Rectangle 6"/>
          <p:cNvSpPr/>
          <p:nvPr/>
        </p:nvSpPr>
        <p:spPr>
          <a:xfrm>
            <a:off x="152400" y="4390072"/>
            <a:ext cx="8839200" cy="1477328"/>
          </a:xfrm>
          <a:prstGeom prst="rect">
            <a:avLst/>
          </a:prstGeom>
          <a:solidFill>
            <a:schemeClr val="accent2">
              <a:lumMod val="40000"/>
              <a:lumOff val="60000"/>
              <a:alpha val="50000"/>
            </a:schemeClr>
          </a:solidFill>
        </p:spPr>
        <p:txBody>
          <a:bodyPr wrap="square">
            <a:spAutoFit/>
          </a:bodyPr>
          <a:lstStyle/>
          <a:p>
            <a:r>
              <a:rPr lang="en-US" b="1" u="sng" dirty="0" smtClean="0"/>
              <a:t>Notes:</a:t>
            </a:r>
          </a:p>
          <a:p>
            <a:endParaRPr lang="en-US" b="1" dirty="0" smtClean="0"/>
          </a:p>
          <a:p>
            <a:r>
              <a:rPr lang="en-US" b="1" dirty="0" smtClean="0"/>
              <a:t>A. The 2</a:t>
            </a:r>
            <a:r>
              <a:rPr lang="en-US" b="1" baseline="30000" dirty="0" smtClean="0"/>
              <a:t>nd</a:t>
            </a:r>
            <a:r>
              <a:rPr lang="en-US" b="1" dirty="0" smtClean="0"/>
              <a:t> iteration is intended to be a refinement of your 1</a:t>
            </a:r>
            <a:r>
              <a:rPr lang="en-US" b="1" baseline="30000" dirty="0" smtClean="0"/>
              <a:t>st</a:t>
            </a:r>
            <a:r>
              <a:rPr lang="en-US" b="1" dirty="0" smtClean="0"/>
              <a:t> round answers. </a:t>
            </a:r>
          </a:p>
          <a:p>
            <a:r>
              <a:rPr lang="en-US" b="1" dirty="0" smtClean="0"/>
              <a:t>B. Use lessons-learned from the 1</a:t>
            </a:r>
            <a:r>
              <a:rPr lang="en-US" b="1" baseline="30000" dirty="0" smtClean="0"/>
              <a:t>st</a:t>
            </a:r>
            <a:r>
              <a:rPr lang="en-US" b="1" dirty="0" smtClean="0"/>
              <a:t> iteration to assist you in the 2</a:t>
            </a:r>
            <a:r>
              <a:rPr lang="en-US" b="1" baseline="30000" dirty="0" smtClean="0"/>
              <a:t>nd</a:t>
            </a:r>
            <a:r>
              <a:rPr lang="en-US" b="1" dirty="0" smtClean="0"/>
              <a:t>  iteration.</a:t>
            </a:r>
          </a:p>
          <a:p>
            <a:r>
              <a:rPr lang="en-US" b="1" dirty="0" smtClean="0"/>
              <a:t>C. Your interviewer is here to assist you at any point in the interview process.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6200" y="38100"/>
            <a:ext cx="8610600" cy="609600"/>
          </a:xfrm>
        </p:spPr>
        <p:txBody>
          <a:bodyPr/>
          <a:lstStyle/>
          <a:p>
            <a:pPr algn="l" eaLnBrk="1" hangingPunct="1"/>
            <a:r>
              <a:rPr lang="en-US" sz="3600" b="1" i="1" dirty="0" smtClean="0"/>
              <a:t>EE Phase 3: </a:t>
            </a:r>
            <a:r>
              <a:rPr lang="en-US" sz="3600" b="1" i="1" dirty="0" smtClean="0">
                <a:solidFill>
                  <a:srgbClr val="990000"/>
                </a:solidFill>
              </a:rPr>
              <a:t>Commute Time </a:t>
            </a:r>
            <a:r>
              <a:rPr lang="en-US" sz="3600" b="1" i="1" dirty="0" smtClean="0">
                <a:solidFill>
                  <a:schemeClr val="tx1"/>
                </a:solidFill>
              </a:rPr>
              <a:t>(cont’d)</a:t>
            </a:r>
          </a:p>
        </p:txBody>
      </p:sp>
      <p:sp>
        <p:nvSpPr>
          <p:cNvPr id="4" name="Slide Number Placeholder 3"/>
          <p:cNvSpPr>
            <a:spLocks noGrp="1"/>
          </p:cNvSpPr>
          <p:nvPr>
            <p:ph type="sldNum" sz="quarter" idx="10"/>
          </p:nvPr>
        </p:nvSpPr>
        <p:spPr>
          <a:xfrm>
            <a:off x="8172450" y="6543675"/>
            <a:ext cx="914400" cy="390525"/>
          </a:xfrm>
        </p:spPr>
        <p:txBody>
          <a:bodyPr/>
          <a:lstStyle/>
          <a:p>
            <a:pPr>
              <a:defRPr/>
            </a:pPr>
            <a:r>
              <a:rPr lang="en-US" dirty="0" smtClean="0">
                <a:solidFill>
                  <a:schemeClr val="tx1">
                    <a:lumMod val="95000"/>
                    <a:lumOff val="5000"/>
                  </a:schemeClr>
                </a:solidFill>
              </a:rPr>
              <a:t>Slide </a:t>
            </a:r>
            <a:fld id="{D092699F-9959-446D-9B44-79AB8057BEB0}" type="slidenum">
              <a:rPr lang="en-US" smtClean="0">
                <a:solidFill>
                  <a:schemeClr val="tx1">
                    <a:lumMod val="95000"/>
                    <a:lumOff val="5000"/>
                  </a:schemeClr>
                </a:solidFill>
              </a:rPr>
              <a:pPr>
                <a:defRPr/>
              </a:pPr>
              <a:t>14</a:t>
            </a:fld>
            <a:endParaRPr lang="en-US" dirty="0">
              <a:solidFill>
                <a:schemeClr val="tx1">
                  <a:lumMod val="95000"/>
                  <a:lumOff val="5000"/>
                </a:schemeClr>
              </a:solidFill>
            </a:endParaRPr>
          </a:p>
        </p:txBody>
      </p:sp>
      <p:sp>
        <p:nvSpPr>
          <p:cNvPr id="5" name="Rectangle 3"/>
          <p:cNvSpPr txBox="1">
            <a:spLocks noChangeArrowheads="1"/>
          </p:cNvSpPr>
          <p:nvPr/>
        </p:nvSpPr>
        <p:spPr bwMode="auto">
          <a:xfrm>
            <a:off x="152400" y="838200"/>
            <a:ext cx="8839200" cy="457200"/>
          </a:xfrm>
          <a:prstGeom prst="rect">
            <a:avLst/>
          </a:prstGeom>
          <a:solidFill>
            <a:schemeClr val="bg1">
              <a:lumMod val="85000"/>
            </a:schemeClr>
          </a:solid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514350" lvl="0" indent="-514350" eaLnBrk="0" hangingPunct="0">
              <a:spcBef>
                <a:spcPct val="20000"/>
              </a:spcBef>
              <a:buFont typeface="+mj-lt"/>
              <a:buAutoNum type="arabicPeriod" startAt="3"/>
              <a:defRPr/>
            </a:pPr>
            <a:r>
              <a:rPr lang="en-US" sz="2400" b="1" kern="0" dirty="0" smtClean="0">
                <a:latin typeface="+mn-lt"/>
              </a:rPr>
              <a:t>Training the expert (continued)</a:t>
            </a:r>
          </a:p>
        </p:txBody>
      </p:sp>
      <p:sp>
        <p:nvSpPr>
          <p:cNvPr id="6" name="TextBox 5"/>
          <p:cNvSpPr txBox="1"/>
          <p:nvPr/>
        </p:nvSpPr>
        <p:spPr>
          <a:xfrm>
            <a:off x="180536" y="1352490"/>
            <a:ext cx="8686800" cy="400110"/>
          </a:xfrm>
          <a:prstGeom prst="rect">
            <a:avLst/>
          </a:prstGeom>
          <a:noFill/>
        </p:spPr>
        <p:txBody>
          <a:bodyPr wrap="square" rtlCol="0">
            <a:spAutoFit/>
          </a:bodyPr>
          <a:lstStyle/>
          <a:p>
            <a:r>
              <a:rPr lang="en-US" sz="2000" b="1" i="1" dirty="0" smtClean="0"/>
              <a:t>For 2 Questions, you’ll need to provide your assessment of likelihood: </a:t>
            </a:r>
          </a:p>
        </p:txBody>
      </p:sp>
      <p:pic>
        <p:nvPicPr>
          <p:cNvPr id="67586" name="Picture 2"/>
          <p:cNvPicPr>
            <a:picLocks noChangeAspect="1" noChangeArrowheads="1"/>
          </p:cNvPicPr>
          <p:nvPr/>
        </p:nvPicPr>
        <p:blipFill>
          <a:blip r:embed="rId3" cstate="print"/>
          <a:srcRect/>
          <a:stretch>
            <a:fillRect/>
          </a:stretch>
        </p:blipFill>
        <p:spPr bwMode="auto">
          <a:xfrm>
            <a:off x="907627" y="4975558"/>
            <a:ext cx="8083973" cy="1196641"/>
          </a:xfrm>
          <a:prstGeom prst="rect">
            <a:avLst/>
          </a:prstGeom>
          <a:noFill/>
          <a:ln w="9525">
            <a:noFill/>
            <a:miter lim="800000"/>
            <a:headEnd/>
            <a:tailEnd/>
          </a:ln>
          <a:effectLst/>
        </p:spPr>
      </p:pic>
      <p:pic>
        <p:nvPicPr>
          <p:cNvPr id="8" name="Picture 2"/>
          <p:cNvPicPr>
            <a:picLocks noChangeAspect="1" noChangeArrowheads="1"/>
          </p:cNvPicPr>
          <p:nvPr/>
        </p:nvPicPr>
        <p:blipFill>
          <a:blip r:embed="rId4" cstate="print"/>
          <a:srcRect/>
          <a:stretch>
            <a:fillRect/>
          </a:stretch>
        </p:blipFill>
        <p:spPr bwMode="auto">
          <a:xfrm>
            <a:off x="934328" y="1913466"/>
            <a:ext cx="8001000" cy="2963334"/>
          </a:xfrm>
          <a:prstGeom prst="rect">
            <a:avLst/>
          </a:prstGeom>
          <a:noFill/>
          <a:ln w="9525">
            <a:noFill/>
            <a:miter lim="800000"/>
            <a:headEnd/>
            <a:tailEnd/>
          </a:ln>
          <a:effectLst/>
        </p:spPr>
      </p:pic>
      <p:sp>
        <p:nvSpPr>
          <p:cNvPr id="10" name="Rectangle 9"/>
          <p:cNvSpPr/>
          <p:nvPr/>
        </p:nvSpPr>
        <p:spPr bwMode="auto">
          <a:xfrm>
            <a:off x="7820464" y="2209800"/>
            <a:ext cx="1066800" cy="2618936"/>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tab pos="6286500" algn="l"/>
              </a:tabLst>
            </a:pPr>
            <a:r>
              <a:rPr lang="en-US" sz="1400" b="1" dirty="0" smtClean="0">
                <a:latin typeface="Verdana" pitchFamily="34" charset="0"/>
              </a:rPr>
              <a:t>Values will be defined by SME</a:t>
            </a:r>
            <a:endParaRPr kumimoji="0" lang="en-US" sz="1400" b="1" i="0" u="none" strike="noStrike" cap="none" normalizeH="0" baseline="0" dirty="0" smtClean="0">
              <a:ln>
                <a:noFill/>
              </a:ln>
              <a:solidFill>
                <a:schemeClr val="tx1"/>
              </a:solidFill>
              <a:effectLst/>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dissolv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67586"/>
                                        </p:tgtEl>
                                        <p:attrNameLst>
                                          <p:attrName>style.visibility</p:attrName>
                                        </p:attrNameLst>
                                      </p:cBhvr>
                                      <p:to>
                                        <p:strVal val="visible"/>
                                      </p:to>
                                    </p:set>
                                    <p:anim calcmode="lin" valueType="num">
                                      <p:cBhvr additive="base">
                                        <p:cTn id="15" dur="500" fill="hold"/>
                                        <p:tgtEl>
                                          <p:spTgt spid="67586"/>
                                        </p:tgtEl>
                                        <p:attrNameLst>
                                          <p:attrName>ppt_x</p:attrName>
                                        </p:attrNameLst>
                                      </p:cBhvr>
                                      <p:tavLst>
                                        <p:tav tm="0">
                                          <p:val>
                                            <p:strVal val="#ppt_x"/>
                                          </p:val>
                                        </p:tav>
                                        <p:tav tm="100000">
                                          <p:val>
                                            <p:strVal val="#ppt_x"/>
                                          </p:val>
                                        </p:tav>
                                      </p:tavLst>
                                    </p:anim>
                                    <p:anim calcmode="lin" valueType="num">
                                      <p:cBhvr additive="base">
                                        <p:cTn id="16" dur="500" fill="hold"/>
                                        <p:tgtEl>
                                          <p:spTgt spid="675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5" name="Picture 3"/>
          <p:cNvPicPr>
            <a:picLocks noChangeAspect="1" noChangeArrowheads="1"/>
          </p:cNvPicPr>
          <p:nvPr/>
        </p:nvPicPr>
        <p:blipFill>
          <a:blip r:embed="rId3" cstate="print"/>
          <a:srcRect/>
          <a:stretch>
            <a:fillRect/>
          </a:stretch>
        </p:blipFill>
        <p:spPr bwMode="auto">
          <a:xfrm>
            <a:off x="762000" y="1447800"/>
            <a:ext cx="6705600" cy="3971305"/>
          </a:xfrm>
          <a:prstGeom prst="rect">
            <a:avLst/>
          </a:prstGeom>
          <a:noFill/>
          <a:ln w="9525">
            <a:noFill/>
            <a:miter lim="800000"/>
            <a:headEnd/>
            <a:tailEnd/>
          </a:ln>
          <a:effectLst/>
        </p:spPr>
      </p:pic>
      <p:sp>
        <p:nvSpPr>
          <p:cNvPr id="8194" name="Title 1"/>
          <p:cNvSpPr>
            <a:spLocks noGrp="1"/>
          </p:cNvSpPr>
          <p:nvPr>
            <p:ph type="title"/>
          </p:nvPr>
        </p:nvSpPr>
        <p:spPr>
          <a:xfrm>
            <a:off x="76200" y="38100"/>
            <a:ext cx="9067800" cy="609600"/>
          </a:xfrm>
        </p:spPr>
        <p:txBody>
          <a:bodyPr/>
          <a:lstStyle/>
          <a:p>
            <a:pPr algn="l" eaLnBrk="1" hangingPunct="1"/>
            <a:r>
              <a:rPr lang="en-US" sz="3600" b="1" i="1" dirty="0" smtClean="0"/>
              <a:t>EE Phase 4: </a:t>
            </a:r>
            <a:r>
              <a:rPr lang="en-US" sz="3600" b="1" i="1" dirty="0" smtClean="0">
                <a:solidFill>
                  <a:srgbClr val="990000"/>
                </a:solidFill>
              </a:rPr>
              <a:t>Commute Time </a:t>
            </a:r>
            <a:r>
              <a:rPr lang="en-US" sz="3600" i="1" dirty="0" smtClean="0">
                <a:solidFill>
                  <a:schemeClr val="tx1"/>
                </a:solidFill>
              </a:rPr>
              <a:t>(iteration 1)</a:t>
            </a:r>
            <a:endParaRPr lang="en-US" sz="3600" b="1" i="1" dirty="0" smtClean="0">
              <a:solidFill>
                <a:schemeClr val="tx1"/>
              </a:solidFill>
            </a:endParaRPr>
          </a:p>
        </p:txBody>
      </p:sp>
      <p:sp>
        <p:nvSpPr>
          <p:cNvPr id="4" name="Slide Number Placeholder 3"/>
          <p:cNvSpPr>
            <a:spLocks noGrp="1"/>
          </p:cNvSpPr>
          <p:nvPr>
            <p:ph type="sldNum" sz="quarter" idx="10"/>
          </p:nvPr>
        </p:nvSpPr>
        <p:spPr>
          <a:xfrm>
            <a:off x="8172450" y="6543675"/>
            <a:ext cx="914400" cy="390525"/>
          </a:xfrm>
        </p:spPr>
        <p:txBody>
          <a:bodyPr/>
          <a:lstStyle/>
          <a:p>
            <a:pPr>
              <a:defRPr/>
            </a:pPr>
            <a:r>
              <a:rPr lang="en-US" dirty="0" smtClean="0">
                <a:solidFill>
                  <a:schemeClr val="tx1">
                    <a:lumMod val="95000"/>
                    <a:lumOff val="5000"/>
                  </a:schemeClr>
                </a:solidFill>
              </a:rPr>
              <a:t>Slide </a:t>
            </a:r>
            <a:fld id="{D092699F-9959-446D-9B44-79AB8057BEB0}" type="slidenum">
              <a:rPr lang="en-US" smtClean="0">
                <a:solidFill>
                  <a:schemeClr val="tx1">
                    <a:lumMod val="95000"/>
                    <a:lumOff val="5000"/>
                  </a:schemeClr>
                </a:solidFill>
              </a:rPr>
              <a:pPr>
                <a:defRPr/>
              </a:pPr>
              <a:t>15</a:t>
            </a:fld>
            <a:endParaRPr lang="en-US" dirty="0">
              <a:solidFill>
                <a:schemeClr val="tx1">
                  <a:lumMod val="95000"/>
                  <a:lumOff val="5000"/>
                </a:schemeClr>
              </a:solidFill>
            </a:endParaRPr>
          </a:p>
        </p:txBody>
      </p:sp>
      <p:sp>
        <p:nvSpPr>
          <p:cNvPr id="12" name="TextBox 11"/>
          <p:cNvSpPr txBox="1"/>
          <p:nvPr/>
        </p:nvSpPr>
        <p:spPr>
          <a:xfrm>
            <a:off x="3352800" y="4990572"/>
            <a:ext cx="533400" cy="338554"/>
          </a:xfrm>
          <a:prstGeom prst="rect">
            <a:avLst/>
          </a:prstGeom>
          <a:noFill/>
        </p:spPr>
        <p:txBody>
          <a:bodyPr wrap="square" rtlCol="0">
            <a:spAutoFit/>
          </a:bodyPr>
          <a:lstStyle/>
          <a:p>
            <a:pPr algn="ctr"/>
            <a:r>
              <a:rPr lang="en-US" sz="1600" b="1" i="1" dirty="0" smtClean="0">
                <a:solidFill>
                  <a:srgbClr val="A50021"/>
                </a:solidFill>
                <a:latin typeface="Times New Roman" pitchFamily="18" charset="0"/>
                <a:cs typeface="Times New Roman" pitchFamily="18" charset="0"/>
              </a:rPr>
              <a:t>L </a:t>
            </a:r>
            <a:endParaRPr lang="en-US" sz="1600" b="1" i="1" dirty="0">
              <a:solidFill>
                <a:srgbClr val="A50021"/>
              </a:solidFill>
              <a:latin typeface="Times New Roman" pitchFamily="18" charset="0"/>
              <a:cs typeface="Times New Roman" pitchFamily="18" charset="0"/>
            </a:endParaRPr>
          </a:p>
        </p:txBody>
      </p:sp>
      <p:sp>
        <p:nvSpPr>
          <p:cNvPr id="15" name="TextBox 14"/>
          <p:cNvSpPr txBox="1"/>
          <p:nvPr/>
        </p:nvSpPr>
        <p:spPr>
          <a:xfrm>
            <a:off x="1600200" y="4033425"/>
            <a:ext cx="533400" cy="461665"/>
          </a:xfrm>
          <a:prstGeom prst="rect">
            <a:avLst/>
          </a:prstGeom>
          <a:solidFill>
            <a:schemeClr val="bg1"/>
          </a:solidFill>
        </p:spPr>
        <p:txBody>
          <a:bodyPr wrap="square" rtlCol="0">
            <a:spAutoFit/>
          </a:bodyPr>
          <a:lstStyle/>
          <a:p>
            <a:pPr algn="ctr"/>
            <a:r>
              <a:rPr lang="en-US" sz="1200" i="1" dirty="0" smtClean="0">
                <a:latin typeface="Times New Roman" pitchFamily="18" charset="0"/>
                <a:cs typeface="Times New Roman" pitchFamily="18" charset="0"/>
              </a:rPr>
              <a:t>‘true’</a:t>
            </a:r>
          </a:p>
          <a:p>
            <a:pPr algn="ctr"/>
            <a:r>
              <a:rPr lang="en-US" sz="1200" b="1" i="1" dirty="0" smtClean="0">
                <a:latin typeface="Times New Roman" pitchFamily="18" charset="0"/>
                <a:cs typeface="Times New Roman" pitchFamily="18" charset="0"/>
              </a:rPr>
              <a:t>L</a:t>
            </a:r>
            <a:endParaRPr lang="en-US" sz="1200" b="1" i="1" dirty="0">
              <a:latin typeface="Times New Roman" pitchFamily="18" charset="0"/>
              <a:cs typeface="Times New Roman" pitchFamily="18" charset="0"/>
            </a:endParaRPr>
          </a:p>
        </p:txBody>
      </p:sp>
      <p:sp>
        <p:nvSpPr>
          <p:cNvPr id="16" name="TextBox 15"/>
          <p:cNvSpPr txBox="1"/>
          <p:nvPr/>
        </p:nvSpPr>
        <p:spPr>
          <a:xfrm>
            <a:off x="6310546" y="4398728"/>
            <a:ext cx="838200" cy="307777"/>
          </a:xfrm>
          <a:prstGeom prst="rect">
            <a:avLst/>
          </a:prstGeom>
          <a:solidFill>
            <a:schemeClr val="bg1"/>
          </a:solidFill>
        </p:spPr>
        <p:txBody>
          <a:bodyPr wrap="square" rtlCol="0">
            <a:spAutoFit/>
          </a:bodyPr>
          <a:lstStyle/>
          <a:p>
            <a:pPr algn="ctr"/>
            <a:r>
              <a:rPr lang="en-US" sz="1400" i="1" dirty="0" smtClean="0">
                <a:latin typeface="Times New Roman" pitchFamily="18" charset="0"/>
                <a:cs typeface="Times New Roman" pitchFamily="18" charset="0"/>
              </a:rPr>
              <a:t>‘true’ </a:t>
            </a:r>
            <a:r>
              <a:rPr lang="en-US" sz="1400" b="1" i="1" dirty="0" smtClean="0">
                <a:latin typeface="Times New Roman" pitchFamily="18" charset="0"/>
                <a:cs typeface="Times New Roman" pitchFamily="18" charset="0"/>
              </a:rPr>
              <a:t>H</a:t>
            </a:r>
            <a:endParaRPr lang="en-US" sz="1400" b="1" i="1" dirty="0">
              <a:latin typeface="Times New Roman" pitchFamily="18" charset="0"/>
              <a:cs typeface="Times New Roman" pitchFamily="18" charset="0"/>
            </a:endParaRPr>
          </a:p>
        </p:txBody>
      </p:sp>
      <p:sp>
        <p:nvSpPr>
          <p:cNvPr id="17" name="TextBox 16"/>
          <p:cNvSpPr txBox="1"/>
          <p:nvPr/>
        </p:nvSpPr>
        <p:spPr>
          <a:xfrm>
            <a:off x="4024546" y="2004132"/>
            <a:ext cx="304800" cy="338554"/>
          </a:xfrm>
          <a:prstGeom prst="rect">
            <a:avLst/>
          </a:prstGeom>
          <a:solidFill>
            <a:schemeClr val="bg1"/>
          </a:solidFill>
        </p:spPr>
        <p:txBody>
          <a:bodyPr wrap="square" rtlCol="0">
            <a:spAutoFit/>
          </a:bodyPr>
          <a:lstStyle/>
          <a:p>
            <a:pPr algn="ctr"/>
            <a:r>
              <a:rPr lang="en-US" sz="1600" b="1" i="1" dirty="0" smtClean="0">
                <a:solidFill>
                  <a:srgbClr val="A50021"/>
                </a:solidFill>
                <a:latin typeface="Times New Roman" pitchFamily="18" charset="0"/>
                <a:cs typeface="Times New Roman" pitchFamily="18" charset="0"/>
              </a:rPr>
              <a:t>M</a:t>
            </a:r>
            <a:endParaRPr lang="en-US" sz="1600" b="1" i="1" dirty="0">
              <a:solidFill>
                <a:srgbClr val="A50021"/>
              </a:solidFill>
              <a:latin typeface="Times New Roman" pitchFamily="18" charset="0"/>
              <a:cs typeface="Times New Roman" pitchFamily="18" charset="0"/>
            </a:endParaRPr>
          </a:p>
        </p:txBody>
      </p:sp>
      <p:sp>
        <p:nvSpPr>
          <p:cNvPr id="19" name="Right Triangle 18"/>
          <p:cNvSpPr/>
          <p:nvPr/>
        </p:nvSpPr>
        <p:spPr bwMode="auto">
          <a:xfrm>
            <a:off x="5305864" y="3743236"/>
            <a:ext cx="852268" cy="1004668"/>
          </a:xfrm>
          <a:prstGeom prst="rtTriangle">
            <a:avLst/>
          </a:prstGeom>
          <a:solidFill>
            <a:schemeClr val="bg1">
              <a:lumMod val="85000"/>
            </a:schemeClr>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tab pos="6286500" algn="l"/>
              </a:tabLst>
            </a:pPr>
            <a:endParaRPr kumimoji="0" lang="en-US" sz="1600" b="1" i="1" u="none" strike="noStrike" cap="none" normalizeH="0" baseline="0" dirty="0" smtClean="0">
              <a:ln>
                <a:noFill/>
              </a:ln>
              <a:solidFill>
                <a:srgbClr val="A50021"/>
              </a:solidFill>
              <a:effectLst/>
              <a:latin typeface="Times New Roman" pitchFamily="18" charset="0"/>
              <a:cs typeface="Times New Roman" pitchFamily="18" charset="0"/>
            </a:endParaRPr>
          </a:p>
        </p:txBody>
      </p:sp>
      <p:sp>
        <p:nvSpPr>
          <p:cNvPr id="20" name="Right Triangle 19"/>
          <p:cNvSpPr/>
          <p:nvPr/>
        </p:nvSpPr>
        <p:spPr bwMode="auto">
          <a:xfrm flipH="1">
            <a:off x="1998780" y="3057436"/>
            <a:ext cx="1600200" cy="1684608"/>
          </a:xfrm>
          <a:prstGeom prst="rtTriangle">
            <a:avLst/>
          </a:prstGeom>
          <a:solidFill>
            <a:schemeClr val="bg1">
              <a:lumMod val="85000"/>
            </a:schemeClr>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tab pos="6286500" algn="l"/>
              </a:tabLst>
            </a:pPr>
            <a:endParaRPr kumimoji="0" lang="en-US" sz="1400" b="1" i="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 name="TextBox 12"/>
          <p:cNvSpPr txBox="1"/>
          <p:nvPr/>
        </p:nvSpPr>
        <p:spPr>
          <a:xfrm>
            <a:off x="2273406" y="4349859"/>
            <a:ext cx="914400" cy="307777"/>
          </a:xfrm>
          <a:prstGeom prst="rect">
            <a:avLst/>
          </a:prstGeom>
          <a:noFill/>
        </p:spPr>
        <p:txBody>
          <a:bodyPr wrap="square" rtlCol="0">
            <a:spAutoFit/>
          </a:bodyPr>
          <a:lstStyle/>
          <a:p>
            <a:pPr algn="ctr"/>
            <a:r>
              <a:rPr lang="en-US" sz="1400" b="1" i="1" dirty="0" smtClean="0">
                <a:solidFill>
                  <a:srgbClr val="A50021"/>
                </a:solidFill>
                <a:latin typeface="Times New Roman" pitchFamily="18" charset="0"/>
                <a:cs typeface="Times New Roman" pitchFamily="18" charset="0"/>
              </a:rPr>
              <a:t>P(x&lt;L)</a:t>
            </a:r>
            <a:endParaRPr lang="en-US" sz="1400" b="1" i="1" dirty="0">
              <a:solidFill>
                <a:srgbClr val="A50021"/>
              </a:solidFill>
              <a:latin typeface="Times New Roman" pitchFamily="18" charset="0"/>
              <a:cs typeface="Times New Roman" pitchFamily="18" charset="0"/>
            </a:endParaRPr>
          </a:p>
        </p:txBody>
      </p:sp>
      <p:sp>
        <p:nvSpPr>
          <p:cNvPr id="21" name="TextBox 20"/>
          <p:cNvSpPr txBox="1"/>
          <p:nvPr/>
        </p:nvSpPr>
        <p:spPr>
          <a:xfrm>
            <a:off x="3008144" y="2738568"/>
            <a:ext cx="457200" cy="369332"/>
          </a:xfrm>
          <a:prstGeom prst="rect">
            <a:avLst/>
          </a:prstGeom>
          <a:solidFill>
            <a:schemeClr val="bg1"/>
          </a:solidFill>
        </p:spPr>
        <p:txBody>
          <a:bodyPr wrap="square" rtlCol="0">
            <a:spAutoFit/>
          </a:bodyPr>
          <a:lstStyle/>
          <a:p>
            <a:pPr algn="ctr"/>
            <a:endParaRPr lang="en-US" b="1" dirty="0">
              <a:latin typeface="Times New Roman" pitchFamily="18" charset="0"/>
              <a:cs typeface="Times New Roman" pitchFamily="18" charset="0"/>
            </a:endParaRPr>
          </a:p>
        </p:txBody>
      </p:sp>
      <p:sp>
        <p:nvSpPr>
          <p:cNvPr id="24" name="TextBox 23"/>
          <p:cNvSpPr txBox="1"/>
          <p:nvPr/>
        </p:nvSpPr>
        <p:spPr>
          <a:xfrm>
            <a:off x="5472332" y="3424368"/>
            <a:ext cx="533400" cy="369332"/>
          </a:xfrm>
          <a:prstGeom prst="rect">
            <a:avLst/>
          </a:prstGeom>
          <a:solidFill>
            <a:schemeClr val="bg1"/>
          </a:solidFill>
        </p:spPr>
        <p:txBody>
          <a:bodyPr wrap="square" rtlCol="0">
            <a:spAutoFit/>
          </a:bodyPr>
          <a:lstStyle/>
          <a:p>
            <a:pPr algn="ctr"/>
            <a:endParaRPr lang="en-US" b="1" dirty="0">
              <a:latin typeface="Times New Roman" pitchFamily="18" charset="0"/>
              <a:cs typeface="Times New Roman" pitchFamily="18" charset="0"/>
            </a:endParaRPr>
          </a:p>
        </p:txBody>
      </p:sp>
      <p:sp>
        <p:nvSpPr>
          <p:cNvPr id="11" name="TextBox 10"/>
          <p:cNvSpPr txBox="1"/>
          <p:nvPr/>
        </p:nvSpPr>
        <p:spPr>
          <a:xfrm>
            <a:off x="4481732" y="5018708"/>
            <a:ext cx="1600200" cy="338554"/>
          </a:xfrm>
          <a:prstGeom prst="rect">
            <a:avLst/>
          </a:prstGeom>
          <a:solidFill>
            <a:schemeClr val="bg1"/>
          </a:solidFill>
        </p:spPr>
        <p:txBody>
          <a:bodyPr wrap="square" rtlCol="0">
            <a:spAutoFit/>
          </a:bodyPr>
          <a:lstStyle/>
          <a:p>
            <a:pPr algn="ctr"/>
            <a:r>
              <a:rPr lang="en-US" sz="1600" b="1" i="1" dirty="0" smtClean="0">
                <a:solidFill>
                  <a:srgbClr val="A50021"/>
                </a:solidFill>
                <a:latin typeface="Times New Roman" pitchFamily="18" charset="0"/>
                <a:cs typeface="Times New Roman" pitchFamily="18" charset="0"/>
              </a:rPr>
              <a:t>H</a:t>
            </a:r>
            <a:endParaRPr lang="en-US" sz="1600" b="1" i="1" dirty="0">
              <a:solidFill>
                <a:srgbClr val="A50021"/>
              </a:solidFill>
              <a:latin typeface="Times New Roman" pitchFamily="18" charset="0"/>
              <a:cs typeface="Times New Roman" pitchFamily="18" charset="0"/>
            </a:endParaRPr>
          </a:p>
        </p:txBody>
      </p:sp>
      <p:sp>
        <p:nvSpPr>
          <p:cNvPr id="32" name="TextBox 31"/>
          <p:cNvSpPr txBox="1"/>
          <p:nvPr/>
        </p:nvSpPr>
        <p:spPr>
          <a:xfrm>
            <a:off x="2438400" y="4352836"/>
            <a:ext cx="685800" cy="307777"/>
          </a:xfrm>
          <a:prstGeom prst="rect">
            <a:avLst/>
          </a:prstGeom>
          <a:solidFill>
            <a:schemeClr val="bg1">
              <a:lumMod val="85000"/>
            </a:schemeClr>
          </a:solidFill>
        </p:spPr>
        <p:txBody>
          <a:bodyPr wrap="square" rtlCol="0">
            <a:spAutoFit/>
          </a:bodyPr>
          <a:lstStyle/>
          <a:p>
            <a:pPr algn="ctr"/>
            <a:r>
              <a:rPr lang="en-US" sz="1400" b="1" i="1" dirty="0" smtClean="0">
                <a:solidFill>
                  <a:srgbClr val="A50021"/>
                </a:solidFill>
                <a:latin typeface="Times New Roman" pitchFamily="18" charset="0"/>
                <a:cs typeface="Times New Roman" pitchFamily="18" charset="0"/>
              </a:rPr>
              <a:t>0.29</a:t>
            </a:r>
            <a:endParaRPr lang="en-US" sz="1400" b="1" i="1" dirty="0">
              <a:solidFill>
                <a:srgbClr val="A50021"/>
              </a:solidFill>
              <a:latin typeface="Times New Roman" pitchFamily="18" charset="0"/>
              <a:cs typeface="Times New Roman" pitchFamily="18" charset="0"/>
            </a:endParaRPr>
          </a:p>
        </p:txBody>
      </p:sp>
      <p:sp>
        <p:nvSpPr>
          <p:cNvPr id="34" name="TextBox 33"/>
          <p:cNvSpPr txBox="1"/>
          <p:nvPr/>
        </p:nvSpPr>
        <p:spPr>
          <a:xfrm>
            <a:off x="685800" y="5495836"/>
            <a:ext cx="8001000" cy="600164"/>
          </a:xfrm>
          <a:prstGeom prst="rect">
            <a:avLst/>
          </a:prstGeom>
          <a:noFill/>
        </p:spPr>
        <p:txBody>
          <a:bodyPr wrap="square" rtlCol="0">
            <a:spAutoFit/>
          </a:bodyPr>
          <a:lstStyle/>
          <a:p>
            <a:pPr algn="ctr">
              <a:spcBef>
                <a:spcPts val="600"/>
              </a:spcBef>
              <a:spcAft>
                <a:spcPts val="0"/>
              </a:spcAft>
            </a:pPr>
            <a:r>
              <a:rPr lang="en-US" sz="1400" b="1" u="sng" dirty="0" smtClean="0">
                <a:latin typeface="+mn-lt"/>
                <a:cs typeface="Times New Roman" pitchFamily="18" charset="0"/>
              </a:rPr>
              <a:t>Given from Expert</a:t>
            </a:r>
            <a:r>
              <a:rPr lang="en-US" sz="1400" b="1" dirty="0" smtClean="0">
                <a:latin typeface="+mn-lt"/>
                <a:cs typeface="Times New Roman" pitchFamily="18" charset="0"/>
              </a:rPr>
              <a:t>: </a:t>
            </a:r>
            <a:r>
              <a:rPr lang="en-US" sz="1400" b="1" i="1" dirty="0" smtClean="0">
                <a:latin typeface="+mn-lt"/>
                <a:cs typeface="Times New Roman" pitchFamily="18" charset="0"/>
              </a:rPr>
              <a:t>L=42, M=55, H=80</a:t>
            </a:r>
            <a:r>
              <a:rPr lang="en-US" sz="1400" b="1" dirty="0" smtClean="0">
                <a:latin typeface="+mn-lt"/>
                <a:cs typeface="Times New Roman" pitchFamily="18" charset="0"/>
              </a:rPr>
              <a:t>, </a:t>
            </a:r>
            <a:r>
              <a:rPr lang="en-US" sz="1400" b="1" i="1" dirty="0" smtClean="0">
                <a:latin typeface="+mn-lt"/>
                <a:cs typeface="Times New Roman" pitchFamily="18" charset="0"/>
              </a:rPr>
              <a:t> p(x&lt;L)=0.29 </a:t>
            </a:r>
            <a:r>
              <a:rPr lang="en-US" sz="1400" dirty="0" smtClean="0">
                <a:latin typeface="+mn-lt"/>
                <a:cs typeface="Times New Roman" pitchFamily="18" charset="0"/>
              </a:rPr>
              <a:t>and</a:t>
            </a:r>
            <a:r>
              <a:rPr lang="en-US" sz="1400" b="1" dirty="0" smtClean="0">
                <a:latin typeface="+mn-lt"/>
                <a:cs typeface="Times New Roman" pitchFamily="18" charset="0"/>
              </a:rPr>
              <a:t> </a:t>
            </a:r>
            <a:r>
              <a:rPr lang="en-US" sz="1400" b="1" i="1" dirty="0" smtClean="0">
                <a:latin typeface="+mn-lt"/>
                <a:cs typeface="Times New Roman" pitchFamily="18" charset="0"/>
              </a:rPr>
              <a:t>p(x&gt;H)=0.10</a:t>
            </a:r>
          </a:p>
          <a:p>
            <a:pPr algn="ctr">
              <a:spcBef>
                <a:spcPts val="600"/>
              </a:spcBef>
              <a:spcAft>
                <a:spcPts val="0"/>
              </a:spcAft>
            </a:pPr>
            <a:r>
              <a:rPr lang="en-US" sz="1400" b="1" u="sng" dirty="0" smtClean="0">
                <a:latin typeface="+mn-lt"/>
                <a:cs typeface="Times New Roman" pitchFamily="18" charset="0"/>
              </a:rPr>
              <a:t>Calculation of ‘true’ L and H </a:t>
            </a:r>
            <a:r>
              <a:rPr lang="en-US" sz="1400" b="1" baseline="30000" dirty="0" smtClean="0">
                <a:cs typeface="Times New Roman" pitchFamily="18" charset="0"/>
              </a:rPr>
              <a:t>(a) </a:t>
            </a:r>
            <a:r>
              <a:rPr lang="en-US" sz="1400" b="1" dirty="0" smtClean="0">
                <a:latin typeface="+mn-lt"/>
                <a:cs typeface="Times New Roman" pitchFamily="18" charset="0"/>
              </a:rPr>
              <a:t>:  </a:t>
            </a:r>
            <a:r>
              <a:rPr lang="en-US" sz="1400" b="1" i="1" dirty="0" smtClean="0">
                <a:latin typeface="+mn-lt"/>
                <a:cs typeface="Times New Roman" pitchFamily="18" charset="0"/>
              </a:rPr>
              <a:t>L = 4.22 </a:t>
            </a:r>
            <a:r>
              <a:rPr lang="en-US" sz="1400" dirty="0" smtClean="0">
                <a:latin typeface="+mn-lt"/>
                <a:cs typeface="Times New Roman" pitchFamily="18" charset="0"/>
              </a:rPr>
              <a:t>and</a:t>
            </a:r>
            <a:r>
              <a:rPr lang="en-US" sz="1400" b="1" dirty="0" smtClean="0">
                <a:latin typeface="+mn-lt"/>
                <a:cs typeface="Times New Roman" pitchFamily="18" charset="0"/>
              </a:rPr>
              <a:t> </a:t>
            </a:r>
            <a:r>
              <a:rPr lang="en-US" sz="1400" b="1" i="1" dirty="0" smtClean="0">
                <a:latin typeface="+mn-lt"/>
                <a:cs typeface="Times New Roman" pitchFamily="18" charset="0"/>
              </a:rPr>
              <a:t>H = 101.15 … </a:t>
            </a:r>
            <a:r>
              <a:rPr lang="en-US" sz="1400" b="1" i="1" dirty="0" smtClean="0">
                <a:solidFill>
                  <a:srgbClr val="3333CC"/>
                </a:solidFill>
                <a:latin typeface="+mn-lt"/>
                <a:cs typeface="Times New Roman" pitchFamily="18" charset="0"/>
              </a:rPr>
              <a:t>Do these #’s appear reasonable?  </a:t>
            </a:r>
            <a:endParaRPr lang="en-US" sz="1400" b="1" i="1" baseline="30000" dirty="0" smtClean="0">
              <a:solidFill>
                <a:srgbClr val="3333CC"/>
              </a:solidFill>
              <a:latin typeface="+mn-lt"/>
              <a:cs typeface="Times New Roman" pitchFamily="18" charset="0"/>
            </a:endParaRPr>
          </a:p>
        </p:txBody>
      </p:sp>
      <p:sp>
        <p:nvSpPr>
          <p:cNvPr id="35" name="TextBox 34"/>
          <p:cNvSpPr txBox="1"/>
          <p:nvPr/>
        </p:nvSpPr>
        <p:spPr>
          <a:xfrm>
            <a:off x="798344" y="6522087"/>
            <a:ext cx="7620000" cy="307777"/>
          </a:xfrm>
          <a:prstGeom prst="rect">
            <a:avLst/>
          </a:prstGeom>
          <a:noFill/>
        </p:spPr>
        <p:txBody>
          <a:bodyPr wrap="square" rtlCol="0">
            <a:spAutoFit/>
          </a:bodyPr>
          <a:lstStyle/>
          <a:p>
            <a:r>
              <a:rPr lang="en-US" sz="1400" dirty="0" smtClean="0"/>
              <a:t>(a)  Method to solve for </a:t>
            </a:r>
            <a:r>
              <a:rPr lang="en-US" sz="1400" i="1" dirty="0" smtClean="0"/>
              <a:t>L </a:t>
            </a:r>
            <a:r>
              <a:rPr lang="en-US" sz="1400" dirty="0" smtClean="0"/>
              <a:t>and </a:t>
            </a:r>
            <a:r>
              <a:rPr lang="en-US" sz="1400" i="1" dirty="0" smtClean="0"/>
              <a:t>H</a:t>
            </a:r>
            <a:r>
              <a:rPr lang="en-US" sz="1400" dirty="0" smtClean="0"/>
              <a:t> presented in “</a:t>
            </a:r>
            <a:r>
              <a:rPr lang="en-US" sz="1400" i="1" dirty="0" smtClean="0"/>
              <a:t>Beyond Beta</a:t>
            </a:r>
            <a:r>
              <a:rPr lang="en-US" sz="1400" dirty="0" smtClean="0"/>
              <a:t>,” Ch1 (The Triangular Distribution)</a:t>
            </a:r>
          </a:p>
        </p:txBody>
      </p:sp>
      <p:sp>
        <p:nvSpPr>
          <p:cNvPr id="25" name="TextBox 24"/>
          <p:cNvSpPr txBox="1"/>
          <p:nvPr/>
        </p:nvSpPr>
        <p:spPr>
          <a:xfrm>
            <a:off x="5181600" y="4349859"/>
            <a:ext cx="914400" cy="307777"/>
          </a:xfrm>
          <a:prstGeom prst="rect">
            <a:avLst/>
          </a:prstGeom>
          <a:noFill/>
        </p:spPr>
        <p:txBody>
          <a:bodyPr wrap="square" rtlCol="0">
            <a:spAutoFit/>
          </a:bodyPr>
          <a:lstStyle/>
          <a:p>
            <a:pPr algn="ctr"/>
            <a:r>
              <a:rPr lang="en-US" sz="1400" b="1" i="1" dirty="0" smtClean="0">
                <a:solidFill>
                  <a:srgbClr val="A50021"/>
                </a:solidFill>
                <a:latin typeface="Times New Roman" pitchFamily="18" charset="0"/>
                <a:cs typeface="Times New Roman" pitchFamily="18" charset="0"/>
              </a:rPr>
              <a:t>P(x&gt;H)</a:t>
            </a:r>
            <a:endParaRPr lang="en-US" sz="1400" b="1" i="1" dirty="0">
              <a:solidFill>
                <a:srgbClr val="A50021"/>
              </a:solidFill>
              <a:latin typeface="Times New Roman" pitchFamily="18" charset="0"/>
              <a:cs typeface="Times New Roman" pitchFamily="18" charset="0"/>
            </a:endParaRPr>
          </a:p>
        </p:txBody>
      </p:sp>
      <p:sp>
        <p:nvSpPr>
          <p:cNvPr id="33" name="TextBox 32"/>
          <p:cNvSpPr txBox="1"/>
          <p:nvPr/>
        </p:nvSpPr>
        <p:spPr>
          <a:xfrm>
            <a:off x="5305864" y="4395040"/>
            <a:ext cx="609600" cy="307777"/>
          </a:xfrm>
          <a:prstGeom prst="rect">
            <a:avLst/>
          </a:prstGeom>
          <a:solidFill>
            <a:schemeClr val="bg1">
              <a:lumMod val="85000"/>
            </a:schemeClr>
          </a:solidFill>
        </p:spPr>
        <p:txBody>
          <a:bodyPr wrap="square" rtlCol="0">
            <a:spAutoFit/>
          </a:bodyPr>
          <a:lstStyle/>
          <a:p>
            <a:pPr algn="ctr"/>
            <a:r>
              <a:rPr lang="en-US" sz="1400" b="1" i="1" dirty="0" smtClean="0">
                <a:solidFill>
                  <a:srgbClr val="A50021"/>
                </a:solidFill>
                <a:latin typeface="Times New Roman" pitchFamily="18" charset="0"/>
                <a:cs typeface="Times New Roman" pitchFamily="18" charset="0"/>
              </a:rPr>
              <a:t>0.10</a:t>
            </a:r>
            <a:endParaRPr lang="en-US" sz="1400" b="1" i="1" dirty="0">
              <a:solidFill>
                <a:srgbClr val="A50021"/>
              </a:solidFill>
              <a:latin typeface="Times New Roman" pitchFamily="18" charset="0"/>
              <a:cs typeface="Times New Roman" pitchFamily="18" charset="0"/>
            </a:endParaRPr>
          </a:p>
        </p:txBody>
      </p:sp>
      <p:sp>
        <p:nvSpPr>
          <p:cNvPr id="26" name="Right Brace 25"/>
          <p:cNvSpPr/>
          <p:nvPr/>
        </p:nvSpPr>
        <p:spPr bwMode="auto">
          <a:xfrm>
            <a:off x="7467600" y="1990636"/>
            <a:ext cx="381000" cy="2895600"/>
          </a:xfrm>
          <a:prstGeom prst="rightBrac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tab pos="6286500" algn="l"/>
              </a:tabLst>
            </a:pPr>
            <a:endParaRPr kumimoji="0" lang="en-US" sz="1400" b="1" i="0" u="none" strike="noStrike" cap="none" normalizeH="0" baseline="0" smtClean="0">
              <a:ln>
                <a:noFill/>
              </a:ln>
              <a:solidFill>
                <a:schemeClr val="tx1"/>
              </a:solidFill>
              <a:effectLst/>
              <a:latin typeface="Verdana" pitchFamily="34" charset="0"/>
            </a:endParaRPr>
          </a:p>
        </p:txBody>
      </p:sp>
      <p:sp>
        <p:nvSpPr>
          <p:cNvPr id="27" name="TextBox 26"/>
          <p:cNvSpPr txBox="1"/>
          <p:nvPr/>
        </p:nvSpPr>
        <p:spPr>
          <a:xfrm>
            <a:off x="7820464" y="2752636"/>
            <a:ext cx="1219200" cy="1600438"/>
          </a:xfrm>
          <a:prstGeom prst="rect">
            <a:avLst/>
          </a:prstGeom>
          <a:noFill/>
        </p:spPr>
        <p:txBody>
          <a:bodyPr wrap="square" rtlCol="0">
            <a:spAutoFit/>
          </a:bodyPr>
          <a:lstStyle/>
          <a:p>
            <a:pPr algn="ctr"/>
            <a:r>
              <a:rPr lang="en-US" sz="1400" b="1" i="1" dirty="0" smtClean="0">
                <a:latin typeface="+mj-lt"/>
              </a:rPr>
              <a:t>PDF created based upon Expert’s responses to Questions 1 through 8.</a:t>
            </a:r>
          </a:p>
        </p:txBody>
      </p:sp>
      <p:sp>
        <p:nvSpPr>
          <p:cNvPr id="28" name="Rectangle 3"/>
          <p:cNvSpPr txBox="1">
            <a:spLocks noChangeArrowheads="1"/>
          </p:cNvSpPr>
          <p:nvPr/>
        </p:nvSpPr>
        <p:spPr bwMode="auto">
          <a:xfrm>
            <a:off x="152400" y="838200"/>
            <a:ext cx="6248400" cy="457200"/>
          </a:xfrm>
          <a:prstGeom prst="rect">
            <a:avLst/>
          </a:prstGeom>
          <a:solidFill>
            <a:schemeClr val="bg1">
              <a:lumMod val="85000"/>
            </a:schemeClr>
          </a:solid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514350" lvl="0" indent="-514350" eaLnBrk="0" hangingPunct="0">
              <a:spcBef>
                <a:spcPct val="20000"/>
              </a:spcBef>
              <a:buFont typeface="+mj-lt"/>
              <a:buAutoNum type="arabicPeriod" startAt="4"/>
              <a:defRPr/>
            </a:pPr>
            <a:r>
              <a:rPr lang="en-US" sz="2400" b="1" kern="0" dirty="0" smtClean="0">
                <a:latin typeface="+mn-lt"/>
              </a:rPr>
              <a:t>Assessing expert’s responses (Q&amp;A)</a:t>
            </a:r>
          </a:p>
        </p:txBody>
      </p:sp>
      <p:cxnSp>
        <p:nvCxnSpPr>
          <p:cNvPr id="29" name="Straight Arrow Connector 28"/>
          <p:cNvCxnSpPr>
            <a:stCxn id="15" idx="2"/>
          </p:cNvCxnSpPr>
          <p:nvPr/>
        </p:nvCxnSpPr>
        <p:spPr bwMode="auto">
          <a:xfrm rot="16200000" flipH="1">
            <a:off x="1770501" y="4591489"/>
            <a:ext cx="230104" cy="37306"/>
          </a:xfrm>
          <a:prstGeom prst="straightConnector1">
            <a:avLst/>
          </a:prstGeom>
          <a:noFill/>
          <a:ln w="12700" cap="flat" cmpd="sng" algn="ctr">
            <a:solidFill>
              <a:schemeClr val="tx1"/>
            </a:solidFill>
            <a:prstDash val="solid"/>
            <a:round/>
            <a:headEnd type="none" w="med" len="med"/>
            <a:tailEnd type="stealth"/>
          </a:ln>
          <a:effectLst/>
        </p:spPr>
      </p:cxnSp>
      <p:cxnSp>
        <p:nvCxnSpPr>
          <p:cNvPr id="40" name="Straight Arrow Connector 39"/>
          <p:cNvCxnSpPr/>
          <p:nvPr/>
        </p:nvCxnSpPr>
        <p:spPr bwMode="auto">
          <a:xfrm rot="5400000">
            <a:off x="6324600" y="4572000"/>
            <a:ext cx="152400" cy="152400"/>
          </a:xfrm>
          <a:prstGeom prst="straightConnector1">
            <a:avLst/>
          </a:prstGeom>
          <a:noFill/>
          <a:ln w="12700" cap="flat" cmpd="sng" algn="ctr">
            <a:solidFill>
              <a:schemeClr val="tx1"/>
            </a:solidFill>
            <a:prstDash val="solid"/>
            <a:round/>
            <a:headEnd type="none" w="med" len="med"/>
            <a:tailEnd type="stealth"/>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9" presetClass="exit" presetSubtype="0" fill="hold" grpId="0" nodeType="withEffect">
                                  <p:stCondLst>
                                    <p:cond delay="0"/>
                                  </p:stCondLst>
                                  <p:childTnLst>
                                    <p:animEffect transition="out" filter="dissolve">
                                      <p:cBhvr>
                                        <p:cTn id="16" dur="500"/>
                                        <p:tgtEl>
                                          <p:spTgt spid="21"/>
                                        </p:tgtEl>
                                      </p:cBhvr>
                                    </p:animEffect>
                                    <p:set>
                                      <p:cBhvr>
                                        <p:cTn id="17" dur="1" fill="hold">
                                          <p:stCondLst>
                                            <p:cond delay="499"/>
                                          </p:stCondLst>
                                        </p:cTn>
                                        <p:tgtEl>
                                          <p:spTgt spid="21"/>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dissolve">
                                      <p:cBhvr>
                                        <p:cTn id="22" dur="500"/>
                                        <p:tgtEl>
                                          <p:spTgt spid="20"/>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dissolve">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dissolve">
                                      <p:cBhvr>
                                        <p:cTn id="30" dur="500"/>
                                        <p:tgtEl>
                                          <p:spTgt spid="32"/>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9" presetClass="exit" presetSubtype="0" fill="hold" grpId="0" nodeType="withEffect">
                                  <p:stCondLst>
                                    <p:cond delay="0"/>
                                  </p:stCondLst>
                                  <p:childTnLst>
                                    <p:animEffect transition="out" filter="dissolve">
                                      <p:cBhvr>
                                        <p:cTn id="36" dur="500"/>
                                        <p:tgtEl>
                                          <p:spTgt spid="24"/>
                                        </p:tgtEl>
                                      </p:cBhvr>
                                    </p:animEffect>
                                    <p:set>
                                      <p:cBhvr>
                                        <p:cTn id="37" dur="1" fill="hold">
                                          <p:stCondLst>
                                            <p:cond delay="499"/>
                                          </p:stCondLst>
                                        </p:cTn>
                                        <p:tgtEl>
                                          <p:spTgt spid="24"/>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dissolve">
                                      <p:cBhvr>
                                        <p:cTn id="42" dur="500"/>
                                        <p:tgtEl>
                                          <p:spTgt spid="19"/>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dissolve">
                                      <p:cBhvr>
                                        <p:cTn id="45" dur="500"/>
                                        <p:tgtEl>
                                          <p:spTgt spid="25"/>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33"/>
                                        </p:tgtEl>
                                        <p:attrNameLst>
                                          <p:attrName>style.visibility</p:attrName>
                                        </p:attrNameLst>
                                      </p:cBhvr>
                                      <p:to>
                                        <p:strVal val="visible"/>
                                      </p:to>
                                    </p:set>
                                    <p:animEffect transition="in" filter="dissolve">
                                      <p:cBhvr>
                                        <p:cTn id="50" dur="500"/>
                                        <p:tgtEl>
                                          <p:spTgt spid="33"/>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34">
                                            <p:txEl>
                                              <p:pRg st="0" end="0"/>
                                            </p:txEl>
                                          </p:spTgt>
                                        </p:tgtEl>
                                        <p:attrNameLst>
                                          <p:attrName>style.visibility</p:attrName>
                                        </p:attrNameLst>
                                      </p:cBhvr>
                                      <p:to>
                                        <p:strVal val="visible"/>
                                      </p:to>
                                    </p:set>
                                    <p:animEffect transition="in" filter="dissolve">
                                      <p:cBhvr>
                                        <p:cTn id="55" dur="500"/>
                                        <p:tgtEl>
                                          <p:spTgt spid="34">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34">
                                            <p:txEl>
                                              <p:pRg st="1" end="1"/>
                                            </p:txEl>
                                          </p:spTgt>
                                        </p:tgtEl>
                                        <p:attrNameLst>
                                          <p:attrName>style.visibility</p:attrName>
                                        </p:attrNameLst>
                                      </p:cBhvr>
                                      <p:to>
                                        <p:strVal val="visible"/>
                                      </p:to>
                                    </p:set>
                                    <p:animEffect transition="in" filter="dissolve">
                                      <p:cBhvr>
                                        <p:cTn id="60" dur="500"/>
                                        <p:tgtEl>
                                          <p:spTgt spid="34">
                                            <p:txEl>
                                              <p:pRg st="1" end="1"/>
                                            </p:txEl>
                                          </p:spTgt>
                                        </p:tgtEl>
                                      </p:cBhvr>
                                    </p:animEffect>
                                  </p:childTnLst>
                                </p:cTn>
                              </p:par>
                              <p:par>
                                <p:cTn id="61" presetID="35" presetClass="path" presetSubtype="0" accel="50000" decel="50000" fill="hold" grpId="0" nodeType="withEffect">
                                  <p:stCondLst>
                                    <p:cond delay="0"/>
                                  </p:stCondLst>
                                  <p:childTnLst>
                                    <p:animMotion origin="layout" path="M -0.0125 -1.79463E-6 L -0.1875 -1.79463E-6 " pathEditMode="relative" rAng="0" ptsTypes="AA">
                                      <p:cBhvr>
                                        <p:cTn id="62" dur="2000" fill="hold"/>
                                        <p:tgtEl>
                                          <p:spTgt spid="12"/>
                                        </p:tgtEl>
                                        <p:attrNameLst>
                                          <p:attrName>ppt_x</p:attrName>
                                          <p:attrName>ppt_y</p:attrName>
                                        </p:attrNameLst>
                                      </p:cBhvr>
                                      <p:rCtr x="-87" y="0"/>
                                    </p:animMotion>
                                  </p:childTnLst>
                                </p:cTn>
                              </p:par>
                              <p:par>
                                <p:cTn id="63" presetID="63" presetClass="path" presetSubtype="0" accel="50000" decel="50000" fill="hold" grpId="1" nodeType="withEffect">
                                  <p:stCondLst>
                                    <p:cond delay="0"/>
                                  </p:stCondLst>
                                  <p:childTnLst>
                                    <p:animMotion origin="layout" path="M 0 -3.88529E-7 L 0.12083 -0.00023 " pathEditMode="relative" rAng="0" ptsTypes="AA">
                                      <p:cBhvr>
                                        <p:cTn id="64" dur="2000" fill="hold"/>
                                        <p:tgtEl>
                                          <p:spTgt spid="11"/>
                                        </p:tgtEl>
                                        <p:attrNameLst>
                                          <p:attrName>ppt_x</p:attrName>
                                          <p:attrName>ppt_y</p:attrName>
                                        </p:attrNameLst>
                                      </p:cBhvr>
                                      <p:rCtr x="60" y="0"/>
                                    </p:animMotion>
                                  </p:childTnLst>
                                </p:cTn>
                              </p:par>
                            </p:childTnLst>
                          </p:cTn>
                        </p:par>
                        <p:par>
                          <p:cTn id="65" fill="hold">
                            <p:stCondLst>
                              <p:cond delay="2000"/>
                            </p:stCondLst>
                            <p:childTnLst>
                              <p:par>
                                <p:cTn id="66" presetID="9" presetClass="exit" presetSubtype="0" fill="hold" grpId="1" nodeType="afterEffect">
                                  <p:stCondLst>
                                    <p:cond delay="0"/>
                                  </p:stCondLst>
                                  <p:childTnLst>
                                    <p:animEffect transition="out" filter="dissolve">
                                      <p:cBhvr>
                                        <p:cTn id="67" dur="500"/>
                                        <p:tgtEl>
                                          <p:spTgt spid="15"/>
                                        </p:tgtEl>
                                      </p:cBhvr>
                                    </p:animEffect>
                                    <p:set>
                                      <p:cBhvr>
                                        <p:cTn id="68" dur="1" fill="hold">
                                          <p:stCondLst>
                                            <p:cond delay="499"/>
                                          </p:stCondLst>
                                        </p:cTn>
                                        <p:tgtEl>
                                          <p:spTgt spid="15"/>
                                        </p:tgtEl>
                                        <p:attrNameLst>
                                          <p:attrName>style.visibility</p:attrName>
                                        </p:attrNameLst>
                                      </p:cBhvr>
                                      <p:to>
                                        <p:strVal val="hidden"/>
                                      </p:to>
                                    </p:set>
                                  </p:childTnLst>
                                </p:cTn>
                              </p:par>
                              <p:par>
                                <p:cTn id="69" presetID="9" presetClass="exit" presetSubtype="0" fill="hold" nodeType="withEffect">
                                  <p:stCondLst>
                                    <p:cond delay="0"/>
                                  </p:stCondLst>
                                  <p:childTnLst>
                                    <p:animEffect transition="out" filter="dissolve">
                                      <p:cBhvr>
                                        <p:cTn id="70" dur="500"/>
                                        <p:tgtEl>
                                          <p:spTgt spid="29"/>
                                        </p:tgtEl>
                                      </p:cBhvr>
                                    </p:animEffect>
                                    <p:set>
                                      <p:cBhvr>
                                        <p:cTn id="71" dur="1" fill="hold">
                                          <p:stCondLst>
                                            <p:cond delay="499"/>
                                          </p:stCondLst>
                                        </p:cTn>
                                        <p:tgtEl>
                                          <p:spTgt spid="29"/>
                                        </p:tgtEl>
                                        <p:attrNameLst>
                                          <p:attrName>style.visibility</p:attrName>
                                        </p:attrNameLst>
                                      </p:cBhvr>
                                      <p:to>
                                        <p:strVal val="hidden"/>
                                      </p:to>
                                    </p:set>
                                  </p:childTnLst>
                                </p:cTn>
                              </p:par>
                              <p:par>
                                <p:cTn id="72" presetID="9" presetClass="exit" presetSubtype="0" fill="hold" grpId="1" nodeType="withEffect">
                                  <p:stCondLst>
                                    <p:cond delay="0"/>
                                  </p:stCondLst>
                                  <p:childTnLst>
                                    <p:animEffect transition="out" filter="dissolve">
                                      <p:cBhvr>
                                        <p:cTn id="73" dur="500"/>
                                        <p:tgtEl>
                                          <p:spTgt spid="16"/>
                                        </p:tgtEl>
                                      </p:cBhvr>
                                    </p:animEffect>
                                    <p:set>
                                      <p:cBhvr>
                                        <p:cTn id="74" dur="1" fill="hold">
                                          <p:stCondLst>
                                            <p:cond delay="499"/>
                                          </p:stCondLst>
                                        </p:cTn>
                                        <p:tgtEl>
                                          <p:spTgt spid="16"/>
                                        </p:tgtEl>
                                        <p:attrNameLst>
                                          <p:attrName>style.visibility</p:attrName>
                                        </p:attrNameLst>
                                      </p:cBhvr>
                                      <p:to>
                                        <p:strVal val="hidden"/>
                                      </p:to>
                                    </p:set>
                                  </p:childTnLst>
                                </p:cTn>
                              </p:par>
                              <p:par>
                                <p:cTn id="75" presetID="9" presetClass="exit" presetSubtype="0" fill="hold" nodeType="withEffect">
                                  <p:stCondLst>
                                    <p:cond delay="0"/>
                                  </p:stCondLst>
                                  <p:childTnLst>
                                    <p:animEffect transition="out" filter="dissolve">
                                      <p:cBhvr>
                                        <p:cTn id="76" dur="500"/>
                                        <p:tgtEl>
                                          <p:spTgt spid="40"/>
                                        </p:tgtEl>
                                      </p:cBhvr>
                                    </p:animEffect>
                                    <p:set>
                                      <p:cBhvr>
                                        <p:cTn id="77" dur="1" fill="hold">
                                          <p:stCondLst>
                                            <p:cond delay="499"/>
                                          </p:stCondLst>
                                        </p:cTn>
                                        <p:tgtEl>
                                          <p:spTgt spid="40"/>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2" presetClass="entr" presetSubtype="2" fill="hold" grpId="0" nodeType="clickEffect">
                                  <p:stCondLst>
                                    <p:cond delay="0"/>
                                  </p:stCondLst>
                                  <p:childTnLst>
                                    <p:set>
                                      <p:cBhvr>
                                        <p:cTn id="81" dur="1" fill="hold">
                                          <p:stCondLst>
                                            <p:cond delay="0"/>
                                          </p:stCondLst>
                                        </p:cTn>
                                        <p:tgtEl>
                                          <p:spTgt spid="26"/>
                                        </p:tgtEl>
                                        <p:attrNameLst>
                                          <p:attrName>style.visibility</p:attrName>
                                        </p:attrNameLst>
                                      </p:cBhvr>
                                      <p:to>
                                        <p:strVal val="visible"/>
                                      </p:to>
                                    </p:set>
                                    <p:anim calcmode="lin" valueType="num">
                                      <p:cBhvr additive="base">
                                        <p:cTn id="82" dur="500" fill="hold"/>
                                        <p:tgtEl>
                                          <p:spTgt spid="26"/>
                                        </p:tgtEl>
                                        <p:attrNameLst>
                                          <p:attrName>ppt_x</p:attrName>
                                        </p:attrNameLst>
                                      </p:cBhvr>
                                      <p:tavLst>
                                        <p:tav tm="0">
                                          <p:val>
                                            <p:strVal val="1+#ppt_w/2"/>
                                          </p:val>
                                        </p:tav>
                                        <p:tav tm="100000">
                                          <p:val>
                                            <p:strVal val="#ppt_x"/>
                                          </p:val>
                                        </p:tav>
                                      </p:tavLst>
                                    </p:anim>
                                    <p:anim calcmode="lin" valueType="num">
                                      <p:cBhvr additive="base">
                                        <p:cTn id="83" dur="500" fill="hold"/>
                                        <p:tgtEl>
                                          <p:spTgt spid="26"/>
                                        </p:tgtEl>
                                        <p:attrNameLst>
                                          <p:attrName>ppt_y</p:attrName>
                                        </p:attrNameLst>
                                      </p:cBhvr>
                                      <p:tavLst>
                                        <p:tav tm="0">
                                          <p:val>
                                            <p:strVal val="#ppt_y"/>
                                          </p:val>
                                        </p:tav>
                                        <p:tav tm="100000">
                                          <p:val>
                                            <p:strVal val="#ppt_y"/>
                                          </p:val>
                                        </p:tav>
                                      </p:tavLst>
                                    </p:anim>
                                  </p:childTnLst>
                                </p:cTn>
                              </p:par>
                              <p:par>
                                <p:cTn id="84" presetID="2" presetClass="entr" presetSubtype="2" fill="hold" grpId="0" nodeType="with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additive="base">
                                        <p:cTn id="86" dur="500" fill="hold"/>
                                        <p:tgtEl>
                                          <p:spTgt spid="27"/>
                                        </p:tgtEl>
                                        <p:attrNameLst>
                                          <p:attrName>ppt_x</p:attrName>
                                        </p:attrNameLst>
                                      </p:cBhvr>
                                      <p:tavLst>
                                        <p:tav tm="0">
                                          <p:val>
                                            <p:strVal val="1+#ppt_w/2"/>
                                          </p:val>
                                        </p:tav>
                                        <p:tav tm="100000">
                                          <p:val>
                                            <p:strVal val="#ppt_x"/>
                                          </p:val>
                                        </p:tav>
                                      </p:tavLst>
                                    </p:anim>
                                    <p:anim calcmode="lin" valueType="num">
                                      <p:cBhvr additive="base">
                                        <p:cTn id="87"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P spid="15" grpId="0" animBg="1"/>
      <p:bldP spid="15" grpId="1" animBg="1"/>
      <p:bldP spid="16" grpId="0" animBg="1"/>
      <p:bldP spid="16" grpId="1" animBg="1"/>
      <p:bldP spid="17" grpId="0" animBg="1"/>
      <p:bldP spid="19" grpId="0" animBg="1"/>
      <p:bldP spid="20" grpId="0" animBg="1"/>
      <p:bldP spid="13" grpId="0"/>
      <p:bldP spid="21" grpId="0" animBg="1"/>
      <p:bldP spid="24" grpId="0" animBg="1"/>
      <p:bldP spid="11" grpId="0" animBg="1"/>
      <p:bldP spid="11" grpId="1" animBg="1"/>
      <p:bldP spid="32" grpId="0" animBg="1"/>
      <p:bldP spid="34" grpId="0" build="p"/>
      <p:bldP spid="25" grpId="0"/>
      <p:bldP spid="33" grpId="0" animBg="1"/>
      <p:bldP spid="26" grpId="0" animBg="1"/>
      <p:bldP spid="2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6200" y="38100"/>
            <a:ext cx="9067800" cy="609600"/>
          </a:xfrm>
        </p:spPr>
        <p:txBody>
          <a:bodyPr/>
          <a:lstStyle/>
          <a:p>
            <a:pPr algn="l" eaLnBrk="1" hangingPunct="1"/>
            <a:r>
              <a:rPr lang="en-US" sz="3600" b="1" i="1" dirty="0" smtClean="0"/>
              <a:t>EE Phase 4: </a:t>
            </a:r>
            <a:r>
              <a:rPr lang="en-US" sz="3600" b="1" i="1" dirty="0" smtClean="0">
                <a:solidFill>
                  <a:srgbClr val="990000"/>
                </a:solidFill>
              </a:rPr>
              <a:t>Commute Time </a:t>
            </a:r>
            <a:r>
              <a:rPr lang="en-US" sz="3600" i="1" dirty="0" smtClean="0"/>
              <a:t>(Iteration 1)</a:t>
            </a:r>
          </a:p>
        </p:txBody>
      </p:sp>
      <p:sp>
        <p:nvSpPr>
          <p:cNvPr id="4" name="Slide Number Placeholder 3"/>
          <p:cNvSpPr>
            <a:spLocks noGrp="1"/>
          </p:cNvSpPr>
          <p:nvPr>
            <p:ph type="sldNum" sz="quarter" idx="10"/>
          </p:nvPr>
        </p:nvSpPr>
        <p:spPr>
          <a:xfrm>
            <a:off x="8172450" y="6543675"/>
            <a:ext cx="914400" cy="390525"/>
          </a:xfrm>
        </p:spPr>
        <p:txBody>
          <a:bodyPr/>
          <a:lstStyle/>
          <a:p>
            <a:pPr>
              <a:defRPr/>
            </a:pPr>
            <a:r>
              <a:rPr lang="en-US" dirty="0" smtClean="0">
                <a:solidFill>
                  <a:schemeClr val="tx1">
                    <a:lumMod val="95000"/>
                    <a:lumOff val="5000"/>
                  </a:schemeClr>
                </a:solidFill>
              </a:rPr>
              <a:t>Slide </a:t>
            </a:r>
            <a:fld id="{D092699F-9959-446D-9B44-79AB8057BEB0}" type="slidenum">
              <a:rPr lang="en-US" smtClean="0">
                <a:solidFill>
                  <a:schemeClr val="tx1">
                    <a:lumMod val="95000"/>
                    <a:lumOff val="5000"/>
                  </a:schemeClr>
                </a:solidFill>
              </a:rPr>
              <a:pPr>
                <a:defRPr/>
              </a:pPr>
              <a:t>16</a:t>
            </a:fld>
            <a:endParaRPr lang="en-US" dirty="0">
              <a:solidFill>
                <a:schemeClr val="tx1">
                  <a:lumMod val="95000"/>
                  <a:lumOff val="5000"/>
                </a:schemeClr>
              </a:solidFill>
            </a:endParaRPr>
          </a:p>
        </p:txBody>
      </p:sp>
      <p:sp>
        <p:nvSpPr>
          <p:cNvPr id="7" name="Content Placeholder 2"/>
          <p:cNvSpPr>
            <a:spLocks noGrp="1"/>
          </p:cNvSpPr>
          <p:nvPr>
            <p:ph idx="1"/>
          </p:nvPr>
        </p:nvSpPr>
        <p:spPr>
          <a:xfrm>
            <a:off x="152400" y="1295400"/>
            <a:ext cx="8991600" cy="3962400"/>
          </a:xfrm>
        </p:spPr>
        <p:txBody>
          <a:bodyPr/>
          <a:lstStyle/>
          <a:p>
            <a:pPr marL="457200" indent="-457200" eaLnBrk="1" hangingPunct="1">
              <a:buNone/>
            </a:pPr>
            <a:r>
              <a:rPr lang="en-US" sz="2400" b="1" dirty="0" smtClean="0"/>
              <a:t>Given the objective and assumptions …</a:t>
            </a:r>
          </a:p>
          <a:p>
            <a:pPr marL="457200" indent="-457200" eaLnBrk="1" hangingPunct="1">
              <a:buFont typeface="+mj-lt"/>
              <a:buAutoNum type="arabicPeriod"/>
            </a:pPr>
            <a:r>
              <a:rPr lang="en-US" sz="2400" dirty="0" smtClean="0"/>
              <a:t>Characterize input parameter (e.g. WBS4: Commute Time)</a:t>
            </a:r>
          </a:p>
          <a:p>
            <a:pPr marL="457200" indent="-457200" eaLnBrk="1" hangingPunct="1">
              <a:buFont typeface="+mj-lt"/>
              <a:buAutoNum type="arabicPeriod"/>
            </a:pPr>
            <a:r>
              <a:rPr lang="en-US" sz="2400" dirty="0" smtClean="0"/>
              <a:t>What’s the Most Likely value, </a:t>
            </a:r>
            <a:r>
              <a:rPr lang="en-US" sz="2400" i="1" dirty="0" smtClean="0"/>
              <a:t>M?   </a:t>
            </a:r>
            <a:endParaRPr lang="en-US" sz="2400" dirty="0" smtClean="0"/>
          </a:p>
          <a:p>
            <a:pPr marL="457200" indent="-457200" eaLnBrk="1" hangingPunct="1">
              <a:buFont typeface="+mj-lt"/>
              <a:buAutoNum type="arabicPeriod"/>
            </a:pPr>
            <a:r>
              <a:rPr lang="en-US" sz="2400" dirty="0" smtClean="0"/>
              <a:t>Adjust </a:t>
            </a:r>
            <a:r>
              <a:rPr lang="en-US" sz="2400" i="1" dirty="0" smtClean="0"/>
              <a:t>M</a:t>
            </a:r>
            <a:r>
              <a:rPr lang="en-US" sz="2400" dirty="0" smtClean="0"/>
              <a:t> (if applicable)</a:t>
            </a:r>
          </a:p>
          <a:p>
            <a:pPr marL="457200" indent="-457200" eaLnBrk="1" hangingPunct="1">
              <a:buFont typeface="+mj-lt"/>
              <a:buAutoNum type="arabicPeriod"/>
            </a:pPr>
            <a:r>
              <a:rPr lang="en-US" sz="2400" dirty="0" smtClean="0"/>
              <a:t>What’s the chance the actual value could exceed </a:t>
            </a:r>
            <a:r>
              <a:rPr lang="en-US" sz="2400" i="1" dirty="0" smtClean="0"/>
              <a:t>M?</a:t>
            </a:r>
          </a:p>
          <a:p>
            <a:pPr marL="457200" indent="-457200" eaLnBrk="1" hangingPunct="1">
              <a:buFont typeface="+mj-lt"/>
              <a:buAutoNum type="arabicPeriod"/>
            </a:pPr>
            <a:r>
              <a:rPr lang="en-US" sz="2400" dirty="0" smtClean="0"/>
              <a:t>What’s the Lowest value, </a:t>
            </a:r>
            <a:r>
              <a:rPr lang="en-US" sz="2400" i="1" dirty="0" smtClean="0"/>
              <a:t>L</a:t>
            </a:r>
            <a:endParaRPr lang="en-US" sz="2400" dirty="0" smtClean="0"/>
          </a:p>
          <a:p>
            <a:pPr marL="457200" indent="-457200" eaLnBrk="1" hangingPunct="1">
              <a:buFont typeface="+mj-lt"/>
              <a:buAutoNum type="arabicPeriod"/>
            </a:pPr>
            <a:r>
              <a:rPr lang="en-US" sz="2400" dirty="0" smtClean="0"/>
              <a:t>What’s the chance the actual value could be less than </a:t>
            </a:r>
            <a:r>
              <a:rPr lang="en-US" sz="2400" i="1" dirty="0" smtClean="0"/>
              <a:t>L?</a:t>
            </a:r>
          </a:p>
          <a:p>
            <a:pPr marL="457200" indent="-457200" eaLnBrk="1" hangingPunct="1">
              <a:buFont typeface="+mj-lt"/>
              <a:buAutoNum type="arabicPeriod"/>
            </a:pPr>
            <a:r>
              <a:rPr lang="en-US" sz="2400" dirty="0" smtClean="0"/>
              <a:t>What’s the Highest value, </a:t>
            </a:r>
            <a:r>
              <a:rPr lang="en-US" sz="2400" i="1" dirty="0" smtClean="0"/>
              <a:t>H   </a:t>
            </a:r>
            <a:endParaRPr lang="en-US" sz="2400" dirty="0" smtClean="0"/>
          </a:p>
          <a:p>
            <a:pPr marL="457200" indent="-457200" eaLnBrk="1" hangingPunct="1">
              <a:buFont typeface="+mj-lt"/>
              <a:buAutoNum type="arabicPeriod"/>
            </a:pPr>
            <a:r>
              <a:rPr lang="en-US" sz="2400" dirty="0" smtClean="0"/>
              <a:t>What’s the chance the actual value could be higher than </a:t>
            </a:r>
            <a:r>
              <a:rPr lang="en-US" sz="2400" i="1" dirty="0" smtClean="0"/>
              <a:t>H?</a:t>
            </a:r>
          </a:p>
          <a:p>
            <a:pPr marL="457200" indent="-457200" eaLnBrk="1" hangingPunct="1">
              <a:buNone/>
            </a:pPr>
            <a:endParaRPr lang="en-US" sz="2400" i="1" dirty="0" smtClean="0"/>
          </a:p>
          <a:p>
            <a:pPr marL="457200" indent="-457200" eaLnBrk="1" hangingPunct="1">
              <a:buFont typeface="+mj-lt"/>
              <a:buAutoNum type="arabicPeriod"/>
            </a:pPr>
            <a:endParaRPr lang="en-US" sz="2400" dirty="0" smtClean="0"/>
          </a:p>
        </p:txBody>
      </p:sp>
      <p:sp>
        <p:nvSpPr>
          <p:cNvPr id="8" name="TextBox 7"/>
          <p:cNvSpPr txBox="1"/>
          <p:nvPr/>
        </p:nvSpPr>
        <p:spPr>
          <a:xfrm>
            <a:off x="838200" y="5257800"/>
            <a:ext cx="8229600" cy="830997"/>
          </a:xfrm>
          <a:prstGeom prst="rect">
            <a:avLst/>
          </a:prstGeom>
          <a:solidFill>
            <a:schemeClr val="accent3">
              <a:lumMod val="85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pPr algn="ctr">
              <a:defRPr/>
            </a:pPr>
            <a:r>
              <a:rPr lang="en-US" sz="2400" b="1" dirty="0" smtClean="0"/>
              <a:t>This 1</a:t>
            </a:r>
            <a:r>
              <a:rPr lang="en-US" sz="2400" b="1" baseline="30000" dirty="0" smtClean="0"/>
              <a:t>st</a:t>
            </a:r>
            <a:r>
              <a:rPr lang="en-US" sz="2400" b="1" dirty="0" smtClean="0"/>
              <a:t> iteration tends to result in anchoring bias on </a:t>
            </a:r>
            <a:r>
              <a:rPr lang="en-US" sz="2400" b="1" i="1" dirty="0" smtClean="0"/>
              <a:t>M</a:t>
            </a:r>
            <a:r>
              <a:rPr lang="en-US" sz="2400" b="1" dirty="0" smtClean="0"/>
              <a:t>, over-confidence on </a:t>
            </a:r>
            <a:r>
              <a:rPr lang="en-US" sz="2400" b="1" i="1" dirty="0" smtClean="0"/>
              <a:t>L</a:t>
            </a:r>
            <a:r>
              <a:rPr lang="en-US" sz="2400" b="1" dirty="0" smtClean="0"/>
              <a:t> and </a:t>
            </a:r>
            <a:r>
              <a:rPr lang="en-US" sz="2400" b="1" i="1" dirty="0" smtClean="0"/>
              <a:t>H, </a:t>
            </a:r>
            <a:r>
              <a:rPr lang="en-US" sz="2400" b="1" dirty="0" smtClean="0"/>
              <a:t>and</a:t>
            </a:r>
            <a:r>
              <a:rPr lang="en-US" sz="2400" b="1" i="1" dirty="0" smtClean="0"/>
              <a:t> </a:t>
            </a:r>
            <a:r>
              <a:rPr lang="en-US" sz="2400" b="1" dirty="0" smtClean="0"/>
              <a:t>poor rationale</a:t>
            </a:r>
            <a:endParaRPr lang="en-US" sz="2400" b="1" dirty="0"/>
          </a:p>
        </p:txBody>
      </p:sp>
      <p:sp>
        <p:nvSpPr>
          <p:cNvPr id="6" name="Rectangle 3"/>
          <p:cNvSpPr txBox="1">
            <a:spLocks noChangeArrowheads="1"/>
          </p:cNvSpPr>
          <p:nvPr/>
        </p:nvSpPr>
        <p:spPr bwMode="auto">
          <a:xfrm>
            <a:off x="152400" y="838200"/>
            <a:ext cx="6248400" cy="457200"/>
          </a:xfrm>
          <a:prstGeom prst="rect">
            <a:avLst/>
          </a:prstGeom>
          <a:solidFill>
            <a:schemeClr val="bg1">
              <a:lumMod val="85000"/>
            </a:schemeClr>
          </a:solid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514350" lvl="0" indent="-514350" eaLnBrk="0" hangingPunct="0">
              <a:spcBef>
                <a:spcPct val="20000"/>
              </a:spcBef>
              <a:buFont typeface="+mj-lt"/>
              <a:buAutoNum type="arabicPeriod" startAt="4"/>
              <a:defRPr/>
            </a:pPr>
            <a:r>
              <a:rPr lang="en-US" sz="2400" b="1" kern="0" dirty="0" smtClean="0">
                <a:latin typeface="+mn-lt"/>
              </a:rPr>
              <a:t>Assessing expert’s responses (Q&amp;A)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6200" y="38100"/>
            <a:ext cx="9067800" cy="609600"/>
          </a:xfrm>
        </p:spPr>
        <p:txBody>
          <a:bodyPr/>
          <a:lstStyle/>
          <a:p>
            <a:pPr algn="l" eaLnBrk="1" hangingPunct="1"/>
            <a:r>
              <a:rPr lang="en-US" sz="3600" b="1" i="1" dirty="0" smtClean="0"/>
              <a:t>EE Phase 4: </a:t>
            </a:r>
            <a:r>
              <a:rPr lang="en-US" sz="3600" b="1" i="1" dirty="0" smtClean="0">
                <a:solidFill>
                  <a:srgbClr val="990000"/>
                </a:solidFill>
              </a:rPr>
              <a:t>Commute Time </a:t>
            </a:r>
            <a:r>
              <a:rPr lang="en-US" sz="3600" i="1" dirty="0" smtClean="0">
                <a:solidFill>
                  <a:schemeClr val="tx1"/>
                </a:solidFill>
              </a:rPr>
              <a:t>(iteration 1)</a:t>
            </a:r>
            <a:endParaRPr lang="en-US" sz="3600" b="1" i="1" dirty="0" smtClean="0"/>
          </a:p>
        </p:txBody>
      </p:sp>
      <p:sp>
        <p:nvSpPr>
          <p:cNvPr id="4" name="Slide Number Placeholder 3"/>
          <p:cNvSpPr>
            <a:spLocks noGrp="1"/>
          </p:cNvSpPr>
          <p:nvPr>
            <p:ph type="sldNum" sz="quarter" idx="10"/>
          </p:nvPr>
        </p:nvSpPr>
        <p:spPr>
          <a:xfrm>
            <a:off x="8172450" y="6543675"/>
            <a:ext cx="914400" cy="390525"/>
          </a:xfrm>
        </p:spPr>
        <p:txBody>
          <a:bodyPr/>
          <a:lstStyle/>
          <a:p>
            <a:pPr>
              <a:defRPr/>
            </a:pPr>
            <a:r>
              <a:rPr lang="en-US" dirty="0" smtClean="0">
                <a:solidFill>
                  <a:schemeClr val="tx1">
                    <a:lumMod val="95000"/>
                    <a:lumOff val="5000"/>
                  </a:schemeClr>
                </a:solidFill>
              </a:rPr>
              <a:t>Slide </a:t>
            </a:r>
            <a:fld id="{D092699F-9959-446D-9B44-79AB8057BEB0}" type="slidenum">
              <a:rPr lang="en-US" smtClean="0">
                <a:solidFill>
                  <a:schemeClr val="tx1">
                    <a:lumMod val="95000"/>
                    <a:lumOff val="5000"/>
                  </a:schemeClr>
                </a:solidFill>
              </a:rPr>
              <a:pPr>
                <a:defRPr/>
              </a:pPr>
              <a:t>17</a:t>
            </a:fld>
            <a:endParaRPr lang="en-US" dirty="0">
              <a:solidFill>
                <a:schemeClr val="tx1">
                  <a:lumMod val="95000"/>
                  <a:lumOff val="5000"/>
                </a:schemeClr>
              </a:solidFill>
            </a:endParaRPr>
          </a:p>
        </p:txBody>
      </p:sp>
      <p:sp>
        <p:nvSpPr>
          <p:cNvPr id="11" name="Content Placeholder 2"/>
          <p:cNvSpPr>
            <a:spLocks noGrp="1"/>
          </p:cNvSpPr>
          <p:nvPr>
            <p:ph idx="1"/>
          </p:nvPr>
        </p:nvSpPr>
        <p:spPr>
          <a:xfrm>
            <a:off x="228600" y="762000"/>
            <a:ext cx="8763000" cy="1219200"/>
          </a:xfrm>
        </p:spPr>
        <p:txBody>
          <a:bodyPr/>
          <a:lstStyle/>
          <a:p>
            <a:pPr marL="457200" indent="-457200" eaLnBrk="1" hangingPunct="1">
              <a:buNone/>
            </a:pPr>
            <a:r>
              <a:rPr lang="en-US" sz="2000" dirty="0" smtClean="0"/>
              <a:t>Question 9: Expert creates “value-scale” tailored his/her bias …</a:t>
            </a:r>
          </a:p>
          <a:p>
            <a:pPr marL="857250" lvl="1" indent="-457200" eaLnBrk="1" hangingPunct="1">
              <a:buNone/>
            </a:pPr>
            <a:r>
              <a:rPr lang="en-US" sz="2000" i="1" dirty="0" smtClean="0"/>
              <a:t>What probability would you assign to a value that's "Very Unlikely" </a:t>
            </a:r>
          </a:p>
          <a:p>
            <a:pPr marL="857250" lvl="1" indent="-457200" eaLnBrk="1" hangingPunct="1">
              <a:buNone/>
            </a:pPr>
            <a:r>
              <a:rPr lang="en-US" sz="2000" i="1" dirty="0" smtClean="0"/>
              <a:t>What probability would you assign to a value that's "Extremely Unlikely" </a:t>
            </a:r>
          </a:p>
          <a:p>
            <a:pPr marL="457200" indent="-457200" eaLnBrk="1" hangingPunct="1">
              <a:buNone/>
            </a:pPr>
            <a:endParaRPr lang="en-US" sz="2000" dirty="0" smtClean="0"/>
          </a:p>
        </p:txBody>
      </p:sp>
      <p:sp>
        <p:nvSpPr>
          <p:cNvPr id="17" name="TextBox 16"/>
          <p:cNvSpPr txBox="1"/>
          <p:nvPr/>
        </p:nvSpPr>
        <p:spPr>
          <a:xfrm>
            <a:off x="76200" y="2209800"/>
            <a:ext cx="9067800" cy="369332"/>
          </a:xfrm>
          <a:prstGeom prst="rect">
            <a:avLst/>
          </a:prstGeom>
          <a:noFill/>
        </p:spPr>
        <p:txBody>
          <a:bodyPr wrap="square" rtlCol="0">
            <a:spAutoFit/>
          </a:bodyPr>
          <a:lstStyle/>
          <a:p>
            <a:r>
              <a:rPr lang="en-US" b="1" dirty="0" smtClean="0">
                <a:latin typeface="+mj-lt"/>
              </a:rPr>
              <a:t>Available Selection of Values to the Expert </a:t>
            </a:r>
            <a:r>
              <a:rPr lang="en-US" dirty="0" smtClean="0">
                <a:latin typeface="+mj-lt"/>
              </a:rPr>
              <a:t>(shaded cells were selected by expert)</a:t>
            </a:r>
            <a:r>
              <a:rPr lang="en-US" b="1" dirty="0" smtClean="0">
                <a:latin typeface="+mj-lt"/>
              </a:rPr>
              <a:t>:</a:t>
            </a:r>
          </a:p>
        </p:txBody>
      </p:sp>
      <p:pic>
        <p:nvPicPr>
          <p:cNvPr id="36867" name="Picture 3"/>
          <p:cNvPicPr>
            <a:picLocks noChangeAspect="1" noChangeArrowheads="1"/>
          </p:cNvPicPr>
          <p:nvPr/>
        </p:nvPicPr>
        <p:blipFill>
          <a:blip r:embed="rId3" cstate="print"/>
          <a:srcRect/>
          <a:stretch>
            <a:fillRect/>
          </a:stretch>
        </p:blipFill>
        <p:spPr bwMode="auto">
          <a:xfrm>
            <a:off x="1024280" y="2819400"/>
            <a:ext cx="7052920" cy="3106031"/>
          </a:xfrm>
          <a:prstGeom prst="rect">
            <a:avLst/>
          </a:prstGeom>
          <a:noFill/>
          <a:ln w="9525">
            <a:noFill/>
            <a:miter lim="800000"/>
            <a:headEnd/>
            <a:tailEnd/>
          </a:ln>
          <a:effectLst/>
        </p:spPr>
      </p:pic>
      <p:sp>
        <p:nvSpPr>
          <p:cNvPr id="20" name="Oval 19"/>
          <p:cNvSpPr/>
          <p:nvPr/>
        </p:nvSpPr>
        <p:spPr bwMode="auto">
          <a:xfrm>
            <a:off x="6629400" y="3380936"/>
            <a:ext cx="1143000" cy="2362200"/>
          </a:xfrm>
          <a:prstGeom prst="ellipse">
            <a:avLst/>
          </a:prstGeom>
          <a:noFill/>
          <a:ln w="12700" cap="flat" cmpd="sng" algn="ctr">
            <a:solidFill>
              <a:schemeClr val="tx1">
                <a:alpha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hangingPunct="0">
              <a:tabLst>
                <a:tab pos="6286500" algn="l"/>
              </a:tabLst>
            </a:pPr>
            <a:endParaRPr lang="en-US" sz="1400" b="1" smtClean="0">
              <a:latin typeface="Verdana" pitchFamily="34" charset="0"/>
            </a:endParaRPr>
          </a:p>
        </p:txBody>
      </p:sp>
      <p:sp>
        <p:nvSpPr>
          <p:cNvPr id="19" name="Oval 18"/>
          <p:cNvSpPr/>
          <p:nvPr/>
        </p:nvSpPr>
        <p:spPr bwMode="auto">
          <a:xfrm>
            <a:off x="3087540" y="3380936"/>
            <a:ext cx="1219200" cy="2286000"/>
          </a:xfrm>
          <a:prstGeom prst="ellipse">
            <a:avLst/>
          </a:prstGeom>
          <a:noFill/>
          <a:ln w="12700" cap="flat" cmpd="sng" algn="ctr">
            <a:solidFill>
              <a:schemeClr val="tx1">
                <a:alpha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eaLnBrk="0" latinLnBrk="0" hangingPunct="0">
              <a:lnSpc>
                <a:spcPct val="100000"/>
              </a:lnSpc>
              <a:buClrTx/>
              <a:buSzTx/>
              <a:buFontTx/>
              <a:buNone/>
              <a:tabLst>
                <a:tab pos="6286500" algn="l"/>
              </a:tabLst>
            </a:pPr>
            <a:endParaRPr lang="en-US" sz="1400" b="1" smtClean="0">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
                                            <p:txEl>
                                              <p:pRg st="1" end="1"/>
                                            </p:txEl>
                                          </p:spTgt>
                                        </p:tgtEl>
                                        <p:attrNameLst>
                                          <p:attrName>style.visibility</p:attrName>
                                        </p:attrNameLst>
                                      </p:cBhvr>
                                      <p:to>
                                        <p:strVal val="visible"/>
                                      </p:to>
                                    </p:set>
                                    <p:animEffect transition="in" filter="blinds(horizontal)">
                                      <p:cBhvr>
                                        <p:cTn id="10" dur="500"/>
                                        <p:tgtEl>
                                          <p:spTgt spid="11">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animEffect transition="in" filter="blinds(horizontal)">
                                      <p:cBhvr>
                                        <p:cTn id="13" dur="500"/>
                                        <p:tgtEl>
                                          <p:spTgt spid="11">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dissolve">
                                      <p:cBhvr>
                                        <p:cTn id="18" dur="5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6867"/>
                                        </p:tgtEl>
                                        <p:attrNameLst>
                                          <p:attrName>style.visibility</p:attrName>
                                        </p:attrNameLst>
                                      </p:cBhvr>
                                      <p:to>
                                        <p:strVal val="visible"/>
                                      </p:to>
                                    </p:set>
                                    <p:animEffect transition="in" filter="dissolve">
                                      <p:cBhvr>
                                        <p:cTn id="23" dur="500"/>
                                        <p:tgtEl>
                                          <p:spTgt spid="36867"/>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dissolve">
                                      <p:cBhvr>
                                        <p:cTn id="28" dur="500"/>
                                        <p:tgtEl>
                                          <p:spTgt spid="19"/>
                                        </p:tgtEl>
                                      </p:cBhvr>
                                    </p:animEffect>
                                  </p:childTnLst>
                                </p:cTn>
                              </p:par>
                            </p:childTnLst>
                          </p:cTn>
                        </p:par>
                        <p:par>
                          <p:cTn id="29" fill="hold">
                            <p:stCondLst>
                              <p:cond delay="500"/>
                            </p:stCondLst>
                            <p:childTnLst>
                              <p:par>
                                <p:cTn id="30" presetID="9" presetClass="entr" presetSubtype="0" fill="hold" grpId="0" nodeType="after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dissolve">
                                      <p:cBhvr>
                                        <p:cTn id="3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7" grpId="0"/>
      <p:bldP spid="20" grpId="0" animBg="1"/>
      <p:bldP spid="1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3" cstate="print"/>
          <a:srcRect/>
          <a:stretch>
            <a:fillRect/>
          </a:stretch>
        </p:blipFill>
        <p:spPr bwMode="auto">
          <a:xfrm>
            <a:off x="350520" y="2209800"/>
            <a:ext cx="8229600" cy="3048000"/>
          </a:xfrm>
          <a:prstGeom prst="rect">
            <a:avLst/>
          </a:prstGeom>
          <a:noFill/>
          <a:ln w="9525">
            <a:noFill/>
            <a:miter lim="800000"/>
            <a:headEnd/>
            <a:tailEnd/>
          </a:ln>
          <a:effectLst/>
        </p:spPr>
      </p:pic>
      <p:sp>
        <p:nvSpPr>
          <p:cNvPr id="8194" name="Title 1"/>
          <p:cNvSpPr>
            <a:spLocks noGrp="1"/>
          </p:cNvSpPr>
          <p:nvPr>
            <p:ph type="title"/>
          </p:nvPr>
        </p:nvSpPr>
        <p:spPr>
          <a:xfrm>
            <a:off x="76200" y="38100"/>
            <a:ext cx="9067800" cy="609600"/>
          </a:xfrm>
        </p:spPr>
        <p:txBody>
          <a:bodyPr/>
          <a:lstStyle/>
          <a:p>
            <a:pPr algn="l" eaLnBrk="1" hangingPunct="1"/>
            <a:r>
              <a:rPr lang="en-US" sz="3600" b="1" i="1" dirty="0" smtClean="0"/>
              <a:t>EE Phase 4: </a:t>
            </a:r>
            <a:r>
              <a:rPr lang="en-US" sz="3600" b="1" i="1" dirty="0" smtClean="0">
                <a:solidFill>
                  <a:srgbClr val="990000"/>
                </a:solidFill>
              </a:rPr>
              <a:t>Commute Time </a:t>
            </a:r>
            <a:r>
              <a:rPr lang="en-US" sz="3600" i="1" dirty="0" smtClean="0">
                <a:solidFill>
                  <a:schemeClr val="tx1"/>
                </a:solidFill>
              </a:rPr>
              <a:t>(iteration 1)</a:t>
            </a:r>
            <a:endParaRPr lang="en-US" sz="3600" b="1" i="1" dirty="0" smtClean="0"/>
          </a:p>
        </p:txBody>
      </p:sp>
      <p:sp>
        <p:nvSpPr>
          <p:cNvPr id="4" name="Slide Number Placeholder 3"/>
          <p:cNvSpPr>
            <a:spLocks noGrp="1"/>
          </p:cNvSpPr>
          <p:nvPr>
            <p:ph type="sldNum" sz="quarter" idx="10"/>
          </p:nvPr>
        </p:nvSpPr>
        <p:spPr>
          <a:xfrm>
            <a:off x="8172450" y="6543675"/>
            <a:ext cx="914400" cy="390525"/>
          </a:xfrm>
        </p:spPr>
        <p:txBody>
          <a:bodyPr/>
          <a:lstStyle/>
          <a:p>
            <a:pPr>
              <a:defRPr/>
            </a:pPr>
            <a:r>
              <a:rPr lang="en-US" dirty="0" smtClean="0">
                <a:solidFill>
                  <a:schemeClr val="tx1">
                    <a:lumMod val="95000"/>
                    <a:lumOff val="5000"/>
                  </a:schemeClr>
                </a:solidFill>
              </a:rPr>
              <a:t>Slide </a:t>
            </a:r>
            <a:fld id="{D092699F-9959-446D-9B44-79AB8057BEB0}" type="slidenum">
              <a:rPr lang="en-US" smtClean="0">
                <a:solidFill>
                  <a:schemeClr val="tx1">
                    <a:lumMod val="95000"/>
                    <a:lumOff val="5000"/>
                  </a:schemeClr>
                </a:solidFill>
              </a:rPr>
              <a:pPr>
                <a:defRPr/>
              </a:pPr>
              <a:t>18</a:t>
            </a:fld>
            <a:endParaRPr lang="en-US" dirty="0">
              <a:solidFill>
                <a:schemeClr val="tx1">
                  <a:lumMod val="95000"/>
                  <a:lumOff val="5000"/>
                </a:schemeClr>
              </a:solidFill>
            </a:endParaRPr>
          </a:p>
        </p:txBody>
      </p:sp>
      <p:sp>
        <p:nvSpPr>
          <p:cNvPr id="11" name="Content Placeholder 2"/>
          <p:cNvSpPr>
            <a:spLocks noGrp="1"/>
          </p:cNvSpPr>
          <p:nvPr>
            <p:ph idx="1"/>
          </p:nvPr>
        </p:nvSpPr>
        <p:spPr>
          <a:xfrm>
            <a:off x="228600" y="838200"/>
            <a:ext cx="8763000" cy="1295400"/>
          </a:xfrm>
        </p:spPr>
        <p:txBody>
          <a:bodyPr/>
          <a:lstStyle/>
          <a:p>
            <a:pPr marL="457200" indent="-457200" eaLnBrk="1" hangingPunct="1">
              <a:buNone/>
            </a:pPr>
            <a:r>
              <a:rPr lang="en-US" sz="2000" dirty="0" smtClean="0"/>
              <a:t>Revised Question 9: Expert creates “value-scale” tailored his/her bias …</a:t>
            </a:r>
          </a:p>
          <a:p>
            <a:pPr marL="857250" lvl="1" indent="-457200" eaLnBrk="1" hangingPunct="1">
              <a:buNone/>
            </a:pPr>
            <a:r>
              <a:rPr lang="en-US" sz="2000" i="1" dirty="0" smtClean="0"/>
              <a:t>What probability would you assign to a value that's "Very Unlikely" </a:t>
            </a:r>
          </a:p>
          <a:p>
            <a:pPr marL="857250" lvl="1" indent="-457200" eaLnBrk="1" hangingPunct="1">
              <a:buNone/>
            </a:pPr>
            <a:r>
              <a:rPr lang="en-US" sz="2000" i="1" dirty="0" smtClean="0"/>
              <a:t>What probability would you assign to a value that's "Extremely Unlikely" </a:t>
            </a:r>
          </a:p>
          <a:p>
            <a:pPr marL="457200" indent="-457200" eaLnBrk="1" hangingPunct="1">
              <a:buNone/>
            </a:pPr>
            <a:endParaRPr lang="en-US" sz="2000" dirty="0" smtClean="0"/>
          </a:p>
        </p:txBody>
      </p:sp>
      <p:sp>
        <p:nvSpPr>
          <p:cNvPr id="8" name="TextBox 7"/>
          <p:cNvSpPr txBox="1"/>
          <p:nvPr/>
        </p:nvSpPr>
        <p:spPr>
          <a:xfrm>
            <a:off x="914400" y="5486400"/>
            <a:ext cx="7848600" cy="830997"/>
          </a:xfrm>
          <a:prstGeom prst="rect">
            <a:avLst/>
          </a:prstGeom>
          <a:solidFill>
            <a:schemeClr val="accent3">
              <a:lumMod val="85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pPr algn="ctr">
              <a:defRPr/>
            </a:pPr>
            <a:r>
              <a:rPr lang="en-US" sz="2400" b="1" dirty="0" smtClean="0"/>
              <a:t>Only 2 probabilities needed to be elicited in order to create a Value-Scale that has 9 categories!</a:t>
            </a:r>
          </a:p>
        </p:txBody>
      </p:sp>
      <p:sp>
        <p:nvSpPr>
          <p:cNvPr id="7" name="Right Arrow 6"/>
          <p:cNvSpPr/>
          <p:nvPr/>
        </p:nvSpPr>
        <p:spPr bwMode="auto">
          <a:xfrm>
            <a:off x="7035024" y="2861604"/>
            <a:ext cx="609600" cy="228600"/>
          </a:xfrm>
          <a:prstGeom prst="rightArrow">
            <a:avLst/>
          </a:prstGeom>
          <a:solidFill>
            <a:srgbClr val="990000">
              <a:alpha val="50000"/>
            </a:srgb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tab pos="6286500" algn="l"/>
              </a:tabLst>
            </a:pPr>
            <a:endParaRPr kumimoji="0" lang="en-US" sz="1400" b="1" i="0" u="none" strike="noStrike" cap="none" normalizeH="0" baseline="0" smtClean="0">
              <a:ln>
                <a:noFill/>
              </a:ln>
              <a:solidFill>
                <a:schemeClr val="tx1"/>
              </a:solidFill>
              <a:effectLst/>
              <a:latin typeface="Verdana" pitchFamily="34" charset="0"/>
            </a:endParaRPr>
          </a:p>
        </p:txBody>
      </p:sp>
      <p:sp>
        <p:nvSpPr>
          <p:cNvPr id="9" name="Right Arrow 8"/>
          <p:cNvSpPr/>
          <p:nvPr/>
        </p:nvSpPr>
        <p:spPr bwMode="auto">
          <a:xfrm>
            <a:off x="7028278" y="3172264"/>
            <a:ext cx="609600" cy="228600"/>
          </a:xfrm>
          <a:prstGeom prst="rightArrow">
            <a:avLst/>
          </a:prstGeom>
          <a:solidFill>
            <a:srgbClr val="990000">
              <a:alpha val="50000"/>
            </a:srgb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tab pos="6286500" algn="l"/>
              </a:tabLst>
            </a:pPr>
            <a:endParaRPr kumimoji="0" lang="en-US" sz="1400" b="1" i="0" u="none" strike="noStrike" cap="none" normalizeH="0" baseline="0" smtClean="0">
              <a:ln>
                <a:noFill/>
              </a:ln>
              <a:solidFill>
                <a:schemeClr val="tx1"/>
              </a:solidFill>
              <a:effectLst/>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
                                            <p:txEl>
                                              <p:pRg st="1" end="1"/>
                                            </p:txEl>
                                          </p:spTgt>
                                        </p:tgtEl>
                                        <p:attrNameLst>
                                          <p:attrName>style.visibility</p:attrName>
                                        </p:attrNameLst>
                                      </p:cBhvr>
                                      <p:to>
                                        <p:strVal val="visible"/>
                                      </p:to>
                                    </p:set>
                                    <p:animEffect transition="in" filter="blinds(horizontal)">
                                      <p:cBhvr>
                                        <p:cTn id="10" dur="500"/>
                                        <p:tgtEl>
                                          <p:spTgt spid="11">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animEffect transition="in" filter="blinds(horizontal)">
                                      <p:cBhvr>
                                        <p:cTn id="13" dur="500"/>
                                        <p:tgtEl>
                                          <p:spTgt spid="11">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5842"/>
                                        </p:tgtEl>
                                        <p:attrNameLst>
                                          <p:attrName>style.visibility</p:attrName>
                                        </p:attrNameLst>
                                      </p:cBhvr>
                                      <p:to>
                                        <p:strVal val="visible"/>
                                      </p:to>
                                    </p:set>
                                    <p:animEffect transition="in" filter="blinds(horizontal)">
                                      <p:cBhvr>
                                        <p:cTn id="18" dur="500"/>
                                        <p:tgtEl>
                                          <p:spTgt spid="3584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500"/>
                                        <p:tgtEl>
                                          <p:spTgt spid="7"/>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left)">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dissolve">
                                      <p:cBhvr>
                                        <p:cTn id="3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8" grpId="0" animBg="1"/>
      <p:bldP spid="7"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6200" y="38100"/>
            <a:ext cx="9067800" cy="609600"/>
          </a:xfrm>
        </p:spPr>
        <p:txBody>
          <a:bodyPr/>
          <a:lstStyle/>
          <a:p>
            <a:pPr algn="l" eaLnBrk="1" hangingPunct="1"/>
            <a:r>
              <a:rPr lang="en-US" sz="3600" b="1" i="1" dirty="0" smtClean="0"/>
              <a:t>EE Phase 4: </a:t>
            </a:r>
            <a:r>
              <a:rPr lang="en-US" sz="3600" b="1" i="1" dirty="0" smtClean="0">
                <a:solidFill>
                  <a:srgbClr val="990000"/>
                </a:solidFill>
              </a:rPr>
              <a:t>Commute Time </a:t>
            </a:r>
            <a:r>
              <a:rPr lang="en-US" sz="3600" i="1" dirty="0" smtClean="0">
                <a:solidFill>
                  <a:schemeClr val="tx1"/>
                </a:solidFill>
              </a:rPr>
              <a:t>(iteration 1)</a:t>
            </a:r>
            <a:endParaRPr lang="en-US" sz="3600" b="1" i="1" dirty="0" smtClean="0"/>
          </a:p>
        </p:txBody>
      </p:sp>
      <p:sp>
        <p:nvSpPr>
          <p:cNvPr id="4" name="Slide Number Placeholder 3"/>
          <p:cNvSpPr>
            <a:spLocks noGrp="1"/>
          </p:cNvSpPr>
          <p:nvPr>
            <p:ph type="sldNum" sz="quarter" idx="10"/>
          </p:nvPr>
        </p:nvSpPr>
        <p:spPr>
          <a:xfrm>
            <a:off x="8172450" y="6543675"/>
            <a:ext cx="914400" cy="390525"/>
          </a:xfrm>
        </p:spPr>
        <p:txBody>
          <a:bodyPr/>
          <a:lstStyle/>
          <a:p>
            <a:pPr>
              <a:defRPr/>
            </a:pPr>
            <a:r>
              <a:rPr lang="en-US" dirty="0" smtClean="0">
                <a:solidFill>
                  <a:schemeClr val="tx1">
                    <a:lumMod val="95000"/>
                    <a:lumOff val="5000"/>
                  </a:schemeClr>
                </a:solidFill>
              </a:rPr>
              <a:t>Slide </a:t>
            </a:r>
            <a:fld id="{D092699F-9959-446D-9B44-79AB8057BEB0}" type="slidenum">
              <a:rPr lang="en-US" smtClean="0">
                <a:solidFill>
                  <a:schemeClr val="tx1">
                    <a:lumMod val="95000"/>
                    <a:lumOff val="5000"/>
                  </a:schemeClr>
                </a:solidFill>
              </a:rPr>
              <a:pPr>
                <a:defRPr/>
              </a:pPr>
              <a:t>19</a:t>
            </a:fld>
            <a:endParaRPr lang="en-US" dirty="0">
              <a:solidFill>
                <a:schemeClr val="tx1">
                  <a:lumMod val="95000"/>
                  <a:lumOff val="5000"/>
                </a:schemeClr>
              </a:solidFill>
            </a:endParaRPr>
          </a:p>
        </p:txBody>
      </p:sp>
      <p:sp>
        <p:nvSpPr>
          <p:cNvPr id="12" name="Content Placeholder 2"/>
          <p:cNvSpPr txBox="1">
            <a:spLocks/>
          </p:cNvSpPr>
          <p:nvPr/>
        </p:nvSpPr>
        <p:spPr bwMode="auto">
          <a:xfrm>
            <a:off x="304800" y="762000"/>
            <a:ext cx="88392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Tx/>
              <a:buSzTx/>
              <a:buFontTx/>
              <a:buNone/>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Question 10: Expert &amp; Interviewer brainstorm risk factors …</a:t>
            </a:r>
          </a:p>
          <a:p>
            <a:pPr marL="457200" lvl="0" indent="-457200">
              <a:spcBef>
                <a:spcPct val="20000"/>
              </a:spcBef>
            </a:pPr>
            <a:r>
              <a:rPr lang="en-US" sz="2000" i="1" kern="0" dirty="0" smtClean="0">
                <a:latin typeface="+mn-lt"/>
              </a:rPr>
              <a:t>What risk factors contributed to the uncertainty in your estimate?</a:t>
            </a:r>
            <a:endParaRPr kumimoji="0" lang="en-US" sz="2000" b="0" i="1" u="none" strike="noStrike" kern="0" cap="none" spc="0" normalizeH="0" baseline="0" noProof="0" dirty="0" smtClean="0">
              <a:ln>
                <a:noFill/>
              </a:ln>
              <a:solidFill>
                <a:schemeClr val="tx1"/>
              </a:solidFill>
              <a:effectLst/>
              <a:uLnTx/>
              <a:uFillTx/>
              <a:latin typeface="+mn-lt"/>
              <a:ea typeface="+mn-ea"/>
              <a:cs typeface="+mn-cs"/>
            </a:endParaRPr>
          </a:p>
        </p:txBody>
      </p:sp>
      <p:sp>
        <p:nvSpPr>
          <p:cNvPr id="13" name="Right Arrow 12"/>
          <p:cNvSpPr/>
          <p:nvPr/>
        </p:nvSpPr>
        <p:spPr bwMode="auto">
          <a:xfrm>
            <a:off x="2353992" y="2127740"/>
            <a:ext cx="1752600" cy="1143000"/>
          </a:xfrm>
          <a:prstGeom prst="rightArrow">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tab pos="6286500" algn="l"/>
              </a:tabLst>
            </a:pPr>
            <a:r>
              <a:rPr kumimoji="0" lang="en-US" sz="1100" b="1" i="0" u="none" strike="noStrike" cap="none" normalizeH="0" baseline="0" dirty="0" smtClean="0">
                <a:ln>
                  <a:noFill/>
                </a:ln>
                <a:solidFill>
                  <a:schemeClr val="tx1"/>
                </a:solidFill>
                <a:effectLst/>
                <a:latin typeface="Verdana" pitchFamily="34" charset="0"/>
              </a:rPr>
              <a:t>Create Risk Breakdown Structure (RBS)</a:t>
            </a:r>
          </a:p>
        </p:txBody>
      </p:sp>
      <p:pic>
        <p:nvPicPr>
          <p:cNvPr id="68610" name="Picture 2"/>
          <p:cNvPicPr>
            <a:picLocks noChangeAspect="1" noChangeArrowheads="1"/>
          </p:cNvPicPr>
          <p:nvPr/>
        </p:nvPicPr>
        <p:blipFill>
          <a:blip r:embed="rId3" cstate="print"/>
          <a:srcRect/>
          <a:stretch>
            <a:fillRect/>
          </a:stretch>
        </p:blipFill>
        <p:spPr bwMode="auto">
          <a:xfrm>
            <a:off x="4218432" y="1557996"/>
            <a:ext cx="4773168" cy="2209800"/>
          </a:xfrm>
          <a:prstGeom prst="rect">
            <a:avLst/>
          </a:prstGeom>
          <a:noFill/>
          <a:ln w="9525">
            <a:noFill/>
            <a:miter lim="800000"/>
            <a:headEnd/>
            <a:tailEnd/>
          </a:ln>
          <a:effectLst/>
        </p:spPr>
      </p:pic>
      <p:pic>
        <p:nvPicPr>
          <p:cNvPr id="68611" name="Picture 3"/>
          <p:cNvPicPr>
            <a:picLocks noChangeAspect="1" noChangeArrowheads="1"/>
          </p:cNvPicPr>
          <p:nvPr/>
        </p:nvPicPr>
        <p:blipFill>
          <a:blip r:embed="rId4" cstate="print"/>
          <a:srcRect/>
          <a:stretch>
            <a:fillRect/>
          </a:stretch>
        </p:blipFill>
        <p:spPr bwMode="auto">
          <a:xfrm>
            <a:off x="276664" y="1761541"/>
            <a:ext cx="1981200" cy="1935915"/>
          </a:xfrm>
          <a:prstGeom prst="rect">
            <a:avLst/>
          </a:prstGeom>
          <a:noFill/>
          <a:ln w="9525">
            <a:noFill/>
            <a:miter lim="800000"/>
            <a:headEnd/>
            <a:tailEnd/>
          </a:ln>
          <a:effectLst/>
        </p:spPr>
      </p:pic>
      <p:sp>
        <p:nvSpPr>
          <p:cNvPr id="15" name="Content Placeholder 2"/>
          <p:cNvSpPr txBox="1">
            <a:spLocks/>
          </p:cNvSpPr>
          <p:nvPr/>
        </p:nvSpPr>
        <p:spPr bwMode="auto">
          <a:xfrm>
            <a:off x="228600" y="3920196"/>
            <a:ext cx="89154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Tx/>
              <a:buSzTx/>
              <a:buFontTx/>
              <a:buNone/>
              <a:tabLst/>
              <a:defRPr/>
            </a:pPr>
            <a:r>
              <a:rPr lang="en-US" sz="2000" kern="0" dirty="0" smtClean="0">
                <a:latin typeface="+mn-lt"/>
              </a:rPr>
              <a:t>Question</a:t>
            </a:r>
            <a:r>
              <a:rPr kumimoji="0" lang="en-US" sz="2000" b="0" u="none" strike="noStrike" kern="0" cap="none" spc="0" normalizeH="0" baseline="0" noProof="0" dirty="0" smtClean="0">
                <a:ln>
                  <a:noFill/>
                </a:ln>
                <a:solidFill>
                  <a:schemeClr val="tx1"/>
                </a:solidFill>
                <a:effectLst/>
                <a:uLnTx/>
                <a:uFillTx/>
                <a:latin typeface="+mn-lt"/>
                <a:ea typeface="+mn-ea"/>
                <a:cs typeface="+mn-cs"/>
              </a:rPr>
              <a:t> 11: Expert </a:t>
            </a:r>
            <a:r>
              <a:rPr kumimoji="0" lang="en-US" sz="2000" b="0" i="0" u="none" strike="noStrike" kern="0" cap="none" spc="0" normalizeH="0" baseline="0" noProof="0" dirty="0" smtClean="0">
                <a:ln>
                  <a:noFill/>
                </a:ln>
                <a:solidFill>
                  <a:schemeClr val="tx1"/>
                </a:solidFill>
                <a:effectLst/>
                <a:uLnTx/>
                <a:uFillTx/>
                <a:latin typeface="+mn-lt"/>
                <a:ea typeface="+mn-ea"/>
                <a:cs typeface="+mn-cs"/>
              </a:rPr>
              <a:t>selects top 6 risk factors …</a:t>
            </a:r>
          </a:p>
          <a:p>
            <a:pPr marL="457200" lvl="0" indent="-457200">
              <a:spcBef>
                <a:spcPct val="20000"/>
              </a:spcBef>
            </a:pPr>
            <a:r>
              <a:rPr lang="en-US" sz="2000" i="1" kern="0" dirty="0" smtClean="0">
                <a:latin typeface="+mn-lt"/>
              </a:rPr>
              <a:t>What are the top 6 risk factors that contributed to </a:t>
            </a:r>
            <a:r>
              <a:rPr lang="en-US" sz="2000" i="1" kern="0" dirty="0" smtClean="0"/>
              <a:t>your estimate uncertainty?</a:t>
            </a:r>
            <a:endParaRPr kumimoji="0" lang="en-US" sz="2000" b="0" i="1" u="none" strike="noStrike" kern="0" cap="none" spc="0" normalizeH="0" baseline="0" noProof="0" dirty="0" smtClean="0">
              <a:ln>
                <a:noFill/>
              </a:ln>
              <a:solidFill>
                <a:schemeClr val="tx1"/>
              </a:solidFill>
              <a:effectLst/>
              <a:uLnTx/>
              <a:uFillTx/>
              <a:latin typeface="+mn-lt"/>
              <a:ea typeface="+mn-ea"/>
              <a:cs typeface="+mn-cs"/>
            </a:endParaRPr>
          </a:p>
        </p:txBody>
      </p:sp>
      <p:pic>
        <p:nvPicPr>
          <p:cNvPr id="69636" name="Picture 4"/>
          <p:cNvPicPr>
            <a:picLocks noChangeAspect="1" noChangeArrowheads="1"/>
          </p:cNvPicPr>
          <p:nvPr/>
        </p:nvPicPr>
        <p:blipFill>
          <a:blip r:embed="rId5" cstate="print"/>
          <a:srcRect/>
          <a:stretch>
            <a:fillRect/>
          </a:stretch>
        </p:blipFill>
        <p:spPr bwMode="auto">
          <a:xfrm>
            <a:off x="1022860" y="4648200"/>
            <a:ext cx="7816340" cy="17526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linds(horizontal)">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blinds(horizontal)">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8611"/>
                                        </p:tgtEl>
                                        <p:attrNameLst>
                                          <p:attrName>style.visibility</p:attrName>
                                        </p:attrNameLst>
                                      </p:cBhvr>
                                      <p:to>
                                        <p:strVal val="visible"/>
                                      </p:to>
                                    </p:set>
                                    <p:anim calcmode="lin" valueType="num">
                                      <p:cBhvr additive="base">
                                        <p:cTn id="17" dur="500" fill="hold"/>
                                        <p:tgtEl>
                                          <p:spTgt spid="68611"/>
                                        </p:tgtEl>
                                        <p:attrNameLst>
                                          <p:attrName>ppt_x</p:attrName>
                                        </p:attrNameLst>
                                      </p:cBhvr>
                                      <p:tavLst>
                                        <p:tav tm="0">
                                          <p:val>
                                            <p:strVal val="0-#ppt_w/2"/>
                                          </p:val>
                                        </p:tav>
                                        <p:tav tm="100000">
                                          <p:val>
                                            <p:strVal val="#ppt_x"/>
                                          </p:val>
                                        </p:tav>
                                      </p:tavLst>
                                    </p:anim>
                                    <p:anim calcmode="lin" valueType="num">
                                      <p:cBhvr additive="base">
                                        <p:cTn id="18" dur="500" fill="hold"/>
                                        <p:tgtEl>
                                          <p:spTgt spid="68611"/>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left)">
                                      <p:cBhvr>
                                        <p:cTn id="23" dur="500"/>
                                        <p:tgtEl>
                                          <p:spTgt spid="13"/>
                                        </p:tgtEl>
                                      </p:cBhvr>
                                    </p:animEffect>
                                  </p:childTnLst>
                                </p:cTn>
                              </p:par>
                            </p:childTnLst>
                          </p:cTn>
                        </p:par>
                        <p:par>
                          <p:cTn id="24" fill="hold">
                            <p:stCondLst>
                              <p:cond delay="500"/>
                            </p:stCondLst>
                            <p:childTnLst>
                              <p:par>
                                <p:cTn id="25" presetID="9" presetClass="entr" presetSubtype="0" fill="hold" nodeType="afterEffect">
                                  <p:stCondLst>
                                    <p:cond delay="0"/>
                                  </p:stCondLst>
                                  <p:childTnLst>
                                    <p:set>
                                      <p:cBhvr>
                                        <p:cTn id="26" dur="1" fill="hold">
                                          <p:stCondLst>
                                            <p:cond delay="0"/>
                                          </p:stCondLst>
                                        </p:cTn>
                                        <p:tgtEl>
                                          <p:spTgt spid="68610"/>
                                        </p:tgtEl>
                                        <p:attrNameLst>
                                          <p:attrName>style.visibility</p:attrName>
                                        </p:attrNameLst>
                                      </p:cBhvr>
                                      <p:to>
                                        <p:strVal val="visible"/>
                                      </p:to>
                                    </p:set>
                                    <p:animEffect transition="in" filter="dissolve">
                                      <p:cBhvr>
                                        <p:cTn id="27" dur="500"/>
                                        <p:tgtEl>
                                          <p:spTgt spid="6861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5">
                                            <p:txEl>
                                              <p:pRg st="0" end="0"/>
                                            </p:txEl>
                                          </p:spTgt>
                                        </p:tgtEl>
                                        <p:attrNameLst>
                                          <p:attrName>style.visibility</p:attrName>
                                        </p:attrNameLst>
                                      </p:cBhvr>
                                      <p:to>
                                        <p:strVal val="visible"/>
                                      </p:to>
                                    </p:set>
                                    <p:animEffect transition="in" filter="blinds(horizontal)">
                                      <p:cBhvr>
                                        <p:cTn id="32" dur="500"/>
                                        <p:tgtEl>
                                          <p:spTgt spid="1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5">
                                            <p:txEl>
                                              <p:pRg st="1" end="1"/>
                                            </p:txEl>
                                          </p:spTgt>
                                        </p:tgtEl>
                                        <p:attrNameLst>
                                          <p:attrName>style.visibility</p:attrName>
                                        </p:attrNameLst>
                                      </p:cBhvr>
                                      <p:to>
                                        <p:strVal val="visible"/>
                                      </p:to>
                                    </p:set>
                                    <p:animEffect transition="in" filter="blinds(horizontal)">
                                      <p:cBhvr>
                                        <p:cTn id="37" dur="500"/>
                                        <p:tgtEl>
                                          <p:spTgt spid="15">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69636"/>
                                        </p:tgtEl>
                                        <p:attrNameLst>
                                          <p:attrName>style.visibility</p:attrName>
                                        </p:attrNameLst>
                                      </p:cBhvr>
                                      <p:to>
                                        <p:strVal val="visible"/>
                                      </p:to>
                                    </p:set>
                                    <p:anim calcmode="lin" valueType="num">
                                      <p:cBhvr additive="base">
                                        <p:cTn id="42" dur="500" fill="hold"/>
                                        <p:tgtEl>
                                          <p:spTgt spid="69636"/>
                                        </p:tgtEl>
                                        <p:attrNameLst>
                                          <p:attrName>ppt_x</p:attrName>
                                        </p:attrNameLst>
                                      </p:cBhvr>
                                      <p:tavLst>
                                        <p:tav tm="0">
                                          <p:val>
                                            <p:strVal val="#ppt_x"/>
                                          </p:val>
                                        </p:tav>
                                        <p:tav tm="100000">
                                          <p:val>
                                            <p:strVal val="#ppt_x"/>
                                          </p:val>
                                        </p:tav>
                                      </p:tavLst>
                                    </p:anim>
                                    <p:anim calcmode="lin" valueType="num">
                                      <p:cBhvr additive="base">
                                        <p:cTn id="43" dur="500" fill="hold"/>
                                        <p:tgtEl>
                                          <p:spTgt spid="696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3" grpId="0" animBg="1"/>
      <p:bldP spid="1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93663"/>
            <a:ext cx="7239000" cy="563562"/>
          </a:xfrm>
        </p:spPr>
        <p:txBody>
          <a:bodyPr/>
          <a:lstStyle/>
          <a:p>
            <a:pPr algn="l"/>
            <a:r>
              <a:rPr lang="en-US" sz="3600" b="1" i="1" dirty="0" smtClean="0"/>
              <a:t>Risk, Uncertainty &amp; Estimating</a:t>
            </a:r>
            <a:endParaRPr lang="en-US" sz="3600" b="1" i="1" dirty="0"/>
          </a:p>
        </p:txBody>
      </p:sp>
      <p:sp>
        <p:nvSpPr>
          <p:cNvPr id="4" name="Content Placeholder 2"/>
          <p:cNvSpPr txBox="1">
            <a:spLocks/>
          </p:cNvSpPr>
          <p:nvPr/>
        </p:nvSpPr>
        <p:spPr bwMode="auto">
          <a:xfrm>
            <a:off x="1066800" y="2362200"/>
            <a:ext cx="6629400" cy="2209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lang="en-US" sz="2800" b="1" i="1" kern="0" dirty="0" smtClean="0">
                <a:latin typeface="+mn-lt"/>
              </a:rPr>
              <a:t>“It is </a:t>
            </a:r>
            <a:r>
              <a:rPr kumimoji="0" lang="en-US" sz="2800" b="1" i="1" u="none" strike="noStrike" kern="0" cap="none" spc="0" normalizeH="0" baseline="0" noProof="0" dirty="0" smtClean="0">
                <a:ln>
                  <a:noFill/>
                </a:ln>
                <a:solidFill>
                  <a:schemeClr val="tx1"/>
                </a:solidFill>
                <a:effectLst/>
                <a:uLnTx/>
                <a:uFillTx/>
                <a:latin typeface="+mn-lt"/>
                <a:ea typeface="+mn-ea"/>
                <a:cs typeface="+mn-cs"/>
              </a:rPr>
              <a:t>better to be approximately right rather</a:t>
            </a:r>
            <a:r>
              <a:rPr kumimoji="0" lang="en-US" sz="2800" b="1" i="1" u="none" strike="noStrike" kern="0" cap="none" spc="0" normalizeH="0" noProof="0" dirty="0" smtClean="0">
                <a:ln>
                  <a:noFill/>
                </a:ln>
                <a:solidFill>
                  <a:schemeClr val="tx1"/>
                </a:solidFill>
                <a:effectLst/>
                <a:uLnTx/>
                <a:uFillTx/>
                <a:latin typeface="+mn-lt"/>
                <a:ea typeface="+mn-ea"/>
                <a:cs typeface="+mn-cs"/>
              </a:rPr>
              <a:t> </a:t>
            </a:r>
            <a:r>
              <a:rPr kumimoji="0" lang="en-US" sz="2800" b="1" i="1" u="none" strike="noStrike" kern="0" cap="none" spc="0" normalizeH="0" baseline="0" noProof="0" dirty="0" smtClean="0">
                <a:ln>
                  <a:noFill/>
                </a:ln>
                <a:solidFill>
                  <a:schemeClr val="tx1"/>
                </a:solidFill>
                <a:effectLst/>
                <a:uLnTx/>
                <a:uFillTx/>
                <a:latin typeface="+mn-lt"/>
                <a:ea typeface="+mn-ea"/>
                <a:cs typeface="+mn-cs"/>
              </a:rPr>
              <a:t>than precisely wrong.</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2000" b="0" i="1" u="none" strike="noStrike" kern="0" cap="none" spc="0" normalizeH="0" baseline="0" noProof="0" dirty="0" smtClean="0">
                <a:ln>
                  <a:noFill/>
                </a:ln>
                <a:solidFill>
                  <a:schemeClr val="tx1"/>
                </a:solidFill>
                <a:effectLst/>
                <a:uLnTx/>
                <a:uFillTx/>
                <a:latin typeface="+mn-lt"/>
              </a:rPr>
              <a:t>                    </a:t>
            </a:r>
          </a:p>
          <a:p>
            <a:pPr marL="742950" marR="0" lvl="1" indent="-285750" algn="r" defTabSz="914400" rtl="0" eaLnBrk="0" fontAlgn="base" latinLnBrk="0" hangingPunct="0">
              <a:lnSpc>
                <a:spcPct val="100000"/>
              </a:lnSpc>
              <a:spcBef>
                <a:spcPct val="20000"/>
              </a:spcBef>
              <a:spcAft>
                <a:spcPct val="0"/>
              </a:spcAft>
              <a:buClrTx/>
              <a:buSzTx/>
              <a:buFontTx/>
              <a:buNone/>
              <a:tabLst/>
              <a:defRPr/>
            </a:pPr>
            <a:r>
              <a:rPr kumimoji="0" lang="en-US" sz="1800" b="0" i="1" u="none" strike="noStrike" kern="0" cap="none" spc="0" normalizeH="0" baseline="0" noProof="0" dirty="0" smtClean="0">
                <a:ln>
                  <a:noFill/>
                </a:ln>
                <a:solidFill>
                  <a:schemeClr val="tx1"/>
                </a:solidFill>
                <a:effectLst/>
                <a:uLnTx/>
                <a:uFillTx/>
                <a:latin typeface="+mn-lt"/>
              </a:rPr>
              <a:t>Warren</a:t>
            </a:r>
            <a:r>
              <a:rPr kumimoji="0" lang="en-US" sz="1800" b="0" i="1" u="none" strike="noStrike" kern="0" cap="none" spc="0" normalizeH="0" noProof="0" dirty="0" smtClean="0">
                <a:ln>
                  <a:noFill/>
                </a:ln>
                <a:solidFill>
                  <a:schemeClr val="tx1"/>
                </a:solidFill>
                <a:effectLst/>
                <a:uLnTx/>
                <a:uFillTx/>
                <a:latin typeface="+mn-lt"/>
              </a:rPr>
              <a:t> Buffett</a:t>
            </a:r>
            <a:endParaRPr kumimoji="0" lang="en-US" sz="1800" b="0" i="1" u="none" strike="noStrike" kern="0" cap="none" spc="0" normalizeH="0" baseline="0" noProof="0" dirty="0" smtClean="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800" b="0" i="1" u="none" strike="noStrike" kern="0" cap="none" spc="0" normalizeH="0" baseline="0" noProof="0" dirty="0" smtClean="0">
                <a:ln>
                  <a:noFill/>
                </a:ln>
                <a:solidFill>
                  <a:schemeClr val="tx1"/>
                </a:solidFill>
                <a:effectLst/>
                <a:uLnTx/>
                <a:uFillTx/>
                <a:latin typeface="+mn-lt"/>
              </a:rPr>
              <a:t>        </a:t>
            </a:r>
            <a:r>
              <a:rPr kumimoji="0" lang="en-US" sz="1800" b="0" i="1" u="none" strike="noStrike" kern="0" cap="none" spc="0" normalizeH="0" noProof="0" dirty="0" smtClean="0">
                <a:ln>
                  <a:noFill/>
                </a:ln>
                <a:solidFill>
                  <a:schemeClr val="tx1"/>
                </a:solidFill>
                <a:effectLst/>
                <a:uLnTx/>
                <a:uFillTx/>
                <a:latin typeface="+mn-lt"/>
              </a:rPr>
              <a:t>             </a:t>
            </a:r>
            <a:endParaRPr kumimoji="0" lang="en-US" sz="1800" b="1" i="1" u="none" strike="noStrike" kern="0" cap="none" spc="0" normalizeH="0" baseline="0" noProof="0" dirty="0">
              <a:ln>
                <a:noFill/>
              </a:ln>
              <a:solidFill>
                <a:schemeClr val="tx1"/>
              </a:solidFill>
              <a:effectLst/>
              <a:uLnTx/>
              <a:uFillTx/>
              <a:latin typeface="+mn-lt"/>
            </a:endParaRPr>
          </a:p>
        </p:txBody>
      </p:sp>
      <p:sp>
        <p:nvSpPr>
          <p:cNvPr id="5" name="Slide Number Placeholder 3"/>
          <p:cNvSpPr>
            <a:spLocks noGrp="1"/>
          </p:cNvSpPr>
          <p:nvPr>
            <p:ph type="sldNum" sz="quarter" idx="10"/>
          </p:nvPr>
        </p:nvSpPr>
        <p:spPr>
          <a:xfrm>
            <a:off x="8172450" y="6543675"/>
            <a:ext cx="914400" cy="390525"/>
          </a:xfrm>
        </p:spPr>
        <p:txBody>
          <a:bodyPr/>
          <a:lstStyle/>
          <a:p>
            <a:pPr>
              <a:defRPr/>
            </a:pPr>
            <a:r>
              <a:rPr lang="en-US" dirty="0" smtClean="0">
                <a:solidFill>
                  <a:schemeClr val="tx1">
                    <a:lumMod val="95000"/>
                    <a:lumOff val="5000"/>
                  </a:schemeClr>
                </a:solidFill>
              </a:rPr>
              <a:t>Slide </a:t>
            </a:r>
            <a:fld id="{314DA2EF-FA29-4375-B624-5D989056B81D}" type="slidenum">
              <a:rPr lang="en-US" smtClean="0">
                <a:solidFill>
                  <a:schemeClr val="tx1">
                    <a:lumMod val="95000"/>
                    <a:lumOff val="5000"/>
                  </a:schemeClr>
                </a:solidFill>
              </a:rPr>
              <a:pPr>
                <a:defRPr/>
              </a:pPr>
              <a:t>2</a:t>
            </a:fld>
            <a:endParaRPr 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6200" y="38100"/>
            <a:ext cx="9067800" cy="609600"/>
          </a:xfrm>
        </p:spPr>
        <p:txBody>
          <a:bodyPr/>
          <a:lstStyle/>
          <a:p>
            <a:pPr algn="l" eaLnBrk="1" hangingPunct="1"/>
            <a:r>
              <a:rPr lang="en-US" sz="3600" b="1" i="1" dirty="0" smtClean="0"/>
              <a:t>EE Phase 4: </a:t>
            </a:r>
            <a:r>
              <a:rPr lang="en-US" sz="3600" b="1" i="1" dirty="0" smtClean="0">
                <a:solidFill>
                  <a:srgbClr val="990000"/>
                </a:solidFill>
              </a:rPr>
              <a:t>Commute Time </a:t>
            </a:r>
            <a:r>
              <a:rPr lang="en-US" sz="3600" i="1" dirty="0" smtClean="0">
                <a:solidFill>
                  <a:schemeClr val="tx1"/>
                </a:solidFill>
              </a:rPr>
              <a:t>(iteration 1)</a:t>
            </a:r>
            <a:endParaRPr lang="en-US" sz="3600" b="1" i="1" dirty="0" smtClean="0"/>
          </a:p>
        </p:txBody>
      </p:sp>
      <p:sp>
        <p:nvSpPr>
          <p:cNvPr id="8" name="TextBox 7"/>
          <p:cNvSpPr txBox="1"/>
          <p:nvPr/>
        </p:nvSpPr>
        <p:spPr>
          <a:xfrm>
            <a:off x="1066800" y="5783759"/>
            <a:ext cx="7620000" cy="769441"/>
          </a:xfrm>
          <a:prstGeom prst="rect">
            <a:avLst/>
          </a:prstGeom>
          <a:solidFill>
            <a:schemeClr val="accent3">
              <a:lumMod val="85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pPr algn="ctr">
              <a:defRPr/>
            </a:pPr>
            <a:r>
              <a:rPr lang="en-US" sz="2200" b="1" dirty="0" smtClean="0"/>
              <a:t>The 1st iteration of Q&amp;A is complete. Recommend the expert take a 15 minute break before re-starting Q&amp;A  </a:t>
            </a:r>
            <a:endParaRPr lang="en-US" sz="2200" b="1" dirty="0"/>
          </a:p>
        </p:txBody>
      </p:sp>
      <p:sp>
        <p:nvSpPr>
          <p:cNvPr id="12" name="Content Placeholder 2"/>
          <p:cNvSpPr txBox="1">
            <a:spLocks/>
          </p:cNvSpPr>
          <p:nvPr/>
        </p:nvSpPr>
        <p:spPr bwMode="auto">
          <a:xfrm>
            <a:off x="220392" y="705728"/>
            <a:ext cx="88392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Tx/>
              <a:buSzTx/>
              <a:buFontTx/>
              <a:buNone/>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Question 12: Expert scores each risk factor’s contribution to uncertainty</a:t>
            </a:r>
            <a:r>
              <a:rPr kumimoji="0" lang="en-US" sz="2000" b="0" i="0" u="none" strike="noStrike" kern="0" cap="none" spc="0" normalizeH="0" noProof="0" dirty="0" smtClean="0">
                <a:ln>
                  <a:noFill/>
                </a:ln>
                <a:solidFill>
                  <a:schemeClr val="tx1"/>
                </a:solidFill>
                <a:effectLst/>
                <a:uLnTx/>
                <a:uFillTx/>
                <a:latin typeface="+mn-lt"/>
                <a:ea typeface="+mn-ea"/>
                <a:cs typeface="+mn-cs"/>
              </a:rPr>
              <a:t> </a:t>
            </a:r>
            <a:r>
              <a:rPr kumimoji="0" lang="en-US" sz="2000" b="0" i="0" u="none" strike="noStrike" kern="0" cap="none" spc="0" normalizeH="0" baseline="0" noProof="0" dirty="0" smtClean="0">
                <a:ln>
                  <a:noFill/>
                </a:ln>
                <a:solidFill>
                  <a:schemeClr val="tx1"/>
                </a:solidFill>
                <a:effectLst/>
                <a:uLnTx/>
                <a:uFillTx/>
                <a:latin typeface="+mn-lt"/>
                <a:ea typeface="+mn-ea"/>
                <a:cs typeface="+mn-cs"/>
              </a:rPr>
              <a:t>…</a:t>
            </a:r>
          </a:p>
          <a:p>
            <a:pPr marL="457200" lvl="0" indent="-457200">
              <a:spcBef>
                <a:spcPct val="20000"/>
              </a:spcBef>
            </a:pPr>
            <a:r>
              <a:rPr lang="en-US" sz="2000" i="1" kern="0" dirty="0" smtClean="0">
                <a:latin typeface="+mn-lt"/>
              </a:rPr>
              <a:t>Score each risk factor a value based upon the following instruction:</a:t>
            </a:r>
            <a:endParaRPr kumimoji="0" lang="en-US" sz="2000" b="0" i="1" u="none" strike="noStrike" kern="0" cap="none" spc="0" normalizeH="0" baseline="0" noProof="0" dirty="0" smtClean="0">
              <a:ln>
                <a:noFill/>
              </a:ln>
              <a:solidFill>
                <a:schemeClr val="tx1"/>
              </a:solidFill>
              <a:effectLst/>
              <a:uLnTx/>
              <a:uFillTx/>
              <a:latin typeface="+mn-lt"/>
              <a:ea typeface="+mn-ea"/>
              <a:cs typeface="+mn-cs"/>
            </a:endParaRPr>
          </a:p>
        </p:txBody>
      </p:sp>
      <p:sp>
        <p:nvSpPr>
          <p:cNvPr id="14" name="Bent Arrow 13"/>
          <p:cNvSpPr/>
          <p:nvPr/>
        </p:nvSpPr>
        <p:spPr bwMode="auto">
          <a:xfrm flipV="1">
            <a:off x="1371600" y="4038600"/>
            <a:ext cx="609600" cy="914400"/>
          </a:xfrm>
          <a:prstGeom prst="bentArrow">
            <a:avLst/>
          </a:prstGeom>
          <a:solidFill>
            <a:schemeClr val="accent3">
              <a:lumMod val="9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tab pos="6286500" algn="l"/>
              </a:tabLst>
            </a:pPr>
            <a:endParaRPr kumimoji="0" lang="en-US" sz="1400" b="1" i="0" u="none" strike="noStrike" cap="none" normalizeH="0" baseline="0" smtClean="0">
              <a:ln>
                <a:noFill/>
              </a:ln>
              <a:solidFill>
                <a:schemeClr val="tx1"/>
              </a:solidFill>
              <a:effectLst/>
              <a:latin typeface="Verdana" pitchFamily="34" charset="0"/>
            </a:endParaRPr>
          </a:p>
        </p:txBody>
      </p:sp>
      <p:sp>
        <p:nvSpPr>
          <p:cNvPr id="15" name="TextBox 14"/>
          <p:cNvSpPr txBox="1"/>
          <p:nvPr/>
        </p:nvSpPr>
        <p:spPr>
          <a:xfrm>
            <a:off x="5105400" y="4267200"/>
            <a:ext cx="1447800" cy="1384995"/>
          </a:xfrm>
          <a:prstGeom prst="rect">
            <a:avLst/>
          </a:prstGeom>
          <a:noFill/>
        </p:spPr>
        <p:txBody>
          <a:bodyPr wrap="square" rtlCol="0">
            <a:spAutoFit/>
          </a:bodyPr>
          <a:lstStyle/>
          <a:p>
            <a:r>
              <a:rPr lang="en-US" sz="1400" b="1" i="1" dirty="0" smtClean="0">
                <a:latin typeface="+mj-lt"/>
              </a:rPr>
              <a:t>Expert provides a score for each risk factor (rationale not shown).</a:t>
            </a:r>
          </a:p>
        </p:txBody>
      </p:sp>
      <p:sp>
        <p:nvSpPr>
          <p:cNvPr id="16" name="Right Brace 15"/>
          <p:cNvSpPr/>
          <p:nvPr/>
        </p:nvSpPr>
        <p:spPr bwMode="auto">
          <a:xfrm>
            <a:off x="4800600" y="4267200"/>
            <a:ext cx="228600" cy="1371600"/>
          </a:xfrm>
          <a:prstGeom prst="rightBrac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tab pos="6286500" algn="l"/>
              </a:tabLst>
            </a:pPr>
            <a:endParaRPr kumimoji="0" lang="en-US" sz="1400" b="1" i="0" u="none" strike="noStrike" cap="none" normalizeH="0" baseline="0" smtClean="0">
              <a:ln>
                <a:noFill/>
              </a:ln>
              <a:solidFill>
                <a:schemeClr val="tx1"/>
              </a:solidFill>
              <a:effectLst/>
              <a:latin typeface="Verdana" pitchFamily="34" charset="0"/>
            </a:endParaRPr>
          </a:p>
        </p:txBody>
      </p:sp>
      <p:sp>
        <p:nvSpPr>
          <p:cNvPr id="17" name="Slide Number Placeholder 3"/>
          <p:cNvSpPr txBox="1">
            <a:spLocks/>
          </p:cNvSpPr>
          <p:nvPr/>
        </p:nvSpPr>
        <p:spPr bwMode="auto">
          <a:xfrm>
            <a:off x="8229600" y="6553200"/>
            <a:ext cx="914400" cy="390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t>Slide </a:t>
            </a:r>
            <a:fld id="{314DA2EF-FA29-4375-B624-5D989056B81D}" type="slidenum">
              <a:rPr kumimoji="0" lang="en-US" sz="1000" b="0" i="0" u="none" strike="noStrike" kern="1200" cap="none" spc="0" normalizeH="0" baseline="0" noProof="0" smtClean="0">
                <a:ln>
                  <a:noFill/>
                </a:ln>
                <a:solidFill>
                  <a:schemeClr val="tx1">
                    <a:lumMod val="95000"/>
                    <a:lumOff val="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000" b="0" i="0" u="none" strike="noStrike" kern="1200" cap="none" spc="0" normalizeH="0" baseline="0" noProof="0" dirty="0">
              <a:ln>
                <a:noFill/>
              </a:ln>
              <a:solidFill>
                <a:schemeClr val="tx1">
                  <a:lumMod val="95000"/>
                  <a:lumOff val="5000"/>
                </a:schemeClr>
              </a:solidFill>
              <a:effectLst/>
              <a:uLnTx/>
              <a:uFillTx/>
              <a:latin typeface="+mn-lt"/>
              <a:ea typeface="+mn-ea"/>
              <a:cs typeface="+mn-cs"/>
            </a:endParaRPr>
          </a:p>
        </p:txBody>
      </p:sp>
      <p:pic>
        <p:nvPicPr>
          <p:cNvPr id="56323" name="Picture 3"/>
          <p:cNvPicPr>
            <a:picLocks noChangeAspect="1" noChangeArrowheads="1"/>
          </p:cNvPicPr>
          <p:nvPr/>
        </p:nvPicPr>
        <p:blipFill>
          <a:blip r:embed="rId3" cstate="print"/>
          <a:srcRect/>
          <a:stretch>
            <a:fillRect/>
          </a:stretch>
        </p:blipFill>
        <p:spPr bwMode="auto">
          <a:xfrm>
            <a:off x="2051540" y="4026920"/>
            <a:ext cx="2718188" cy="1625948"/>
          </a:xfrm>
          <a:prstGeom prst="rect">
            <a:avLst/>
          </a:prstGeom>
          <a:noFill/>
          <a:ln w="9525">
            <a:noFill/>
            <a:miter lim="800000"/>
            <a:headEnd/>
            <a:tailEnd/>
          </a:ln>
          <a:effectLst/>
        </p:spPr>
      </p:pic>
      <p:pic>
        <p:nvPicPr>
          <p:cNvPr id="56324" name="Picture 4"/>
          <p:cNvPicPr>
            <a:picLocks noChangeAspect="1" noChangeArrowheads="1"/>
          </p:cNvPicPr>
          <p:nvPr/>
        </p:nvPicPr>
        <p:blipFill>
          <a:blip r:embed="rId4" cstate="print"/>
          <a:srcRect/>
          <a:stretch>
            <a:fillRect/>
          </a:stretch>
        </p:blipFill>
        <p:spPr bwMode="auto">
          <a:xfrm>
            <a:off x="844060" y="1467727"/>
            <a:ext cx="6324600" cy="2581469"/>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linds(horizontal)">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blinds(horizontal)">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6324"/>
                                        </p:tgtEl>
                                        <p:attrNameLst>
                                          <p:attrName>style.visibility</p:attrName>
                                        </p:attrNameLst>
                                      </p:cBhvr>
                                      <p:to>
                                        <p:strVal val="visible"/>
                                      </p:to>
                                    </p:set>
                                    <p:animEffect transition="in" filter="dissolve">
                                      <p:cBhvr>
                                        <p:cTn id="17" dur="500"/>
                                        <p:tgtEl>
                                          <p:spTgt spid="5632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up)">
                                      <p:cBhvr>
                                        <p:cTn id="22" dur="500"/>
                                        <p:tgtEl>
                                          <p:spTgt spid="14"/>
                                        </p:tgtEl>
                                      </p:cBhvr>
                                    </p:animEffect>
                                  </p:childTnLst>
                                </p:cTn>
                              </p:par>
                            </p:childTnLst>
                          </p:cTn>
                        </p:par>
                        <p:par>
                          <p:cTn id="23" fill="hold">
                            <p:stCondLst>
                              <p:cond delay="500"/>
                            </p:stCondLst>
                            <p:childTnLst>
                              <p:par>
                                <p:cTn id="24" presetID="9" presetClass="entr" presetSubtype="0" fill="hold" nodeType="afterEffect">
                                  <p:stCondLst>
                                    <p:cond delay="0"/>
                                  </p:stCondLst>
                                  <p:childTnLst>
                                    <p:set>
                                      <p:cBhvr>
                                        <p:cTn id="25" dur="1" fill="hold">
                                          <p:stCondLst>
                                            <p:cond delay="0"/>
                                          </p:stCondLst>
                                        </p:cTn>
                                        <p:tgtEl>
                                          <p:spTgt spid="56323"/>
                                        </p:tgtEl>
                                        <p:attrNameLst>
                                          <p:attrName>style.visibility</p:attrName>
                                        </p:attrNameLst>
                                      </p:cBhvr>
                                      <p:to>
                                        <p:strVal val="visible"/>
                                      </p:to>
                                    </p:set>
                                    <p:animEffect transition="in" filter="dissolve">
                                      <p:cBhvr>
                                        <p:cTn id="26" dur="500"/>
                                        <p:tgtEl>
                                          <p:spTgt spid="56323"/>
                                        </p:tgtEl>
                                      </p:cBhvr>
                                    </p:animEffect>
                                  </p:childTnLst>
                                </p:cTn>
                              </p:par>
                            </p:childTnLst>
                          </p:cTn>
                        </p:par>
                        <p:par>
                          <p:cTn id="27" fill="hold">
                            <p:stCondLst>
                              <p:cond delay="1000"/>
                            </p:stCondLst>
                            <p:childTnLst>
                              <p:par>
                                <p:cTn id="28" presetID="2" presetClass="entr" presetSubtype="2"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additive="base">
                                        <p:cTn id="30" dur="500" fill="hold"/>
                                        <p:tgtEl>
                                          <p:spTgt spid="16"/>
                                        </p:tgtEl>
                                        <p:attrNameLst>
                                          <p:attrName>ppt_x</p:attrName>
                                        </p:attrNameLst>
                                      </p:cBhvr>
                                      <p:tavLst>
                                        <p:tav tm="0">
                                          <p:val>
                                            <p:strVal val="1+#ppt_w/2"/>
                                          </p:val>
                                        </p:tav>
                                        <p:tav tm="100000">
                                          <p:val>
                                            <p:strVal val="#ppt_x"/>
                                          </p:val>
                                        </p:tav>
                                      </p:tavLst>
                                    </p:anim>
                                    <p:anim calcmode="lin" valueType="num">
                                      <p:cBhvr additive="base">
                                        <p:cTn id="31" dur="500" fill="hold"/>
                                        <p:tgtEl>
                                          <p:spTgt spid="16"/>
                                        </p:tgtEl>
                                        <p:attrNameLst>
                                          <p:attrName>ppt_y</p:attrName>
                                        </p:attrNameLst>
                                      </p:cBhvr>
                                      <p:tavLst>
                                        <p:tav tm="0">
                                          <p:val>
                                            <p:strVal val="#ppt_y"/>
                                          </p:val>
                                        </p:tav>
                                        <p:tav tm="100000">
                                          <p:val>
                                            <p:strVal val="#ppt_y"/>
                                          </p:val>
                                        </p:tav>
                                      </p:tavLst>
                                    </p:anim>
                                  </p:childTnLst>
                                </p:cTn>
                              </p:par>
                              <p:par>
                                <p:cTn id="32" presetID="2" presetClass="entr" presetSubtype="2"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additive="base">
                                        <p:cTn id="34" dur="500" fill="hold"/>
                                        <p:tgtEl>
                                          <p:spTgt spid="15"/>
                                        </p:tgtEl>
                                        <p:attrNameLst>
                                          <p:attrName>ppt_x</p:attrName>
                                        </p:attrNameLst>
                                      </p:cBhvr>
                                      <p:tavLst>
                                        <p:tav tm="0">
                                          <p:val>
                                            <p:strVal val="1+#ppt_w/2"/>
                                          </p:val>
                                        </p:tav>
                                        <p:tav tm="100000">
                                          <p:val>
                                            <p:strVal val="#ppt_x"/>
                                          </p:val>
                                        </p:tav>
                                      </p:tavLst>
                                    </p:anim>
                                    <p:anim calcmode="lin" valueType="num">
                                      <p:cBhvr additive="base">
                                        <p:cTn id="35"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dissolve">
                                      <p:cBhvr>
                                        <p:cTn id="4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build="p"/>
      <p:bldP spid="14" grpId="0" animBg="1"/>
      <p:bldP spid="15" grpId="0"/>
      <p:bldP spid="1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p:cNvPicPr>
            <a:picLocks noChangeAspect="1" noChangeArrowheads="1"/>
          </p:cNvPicPr>
          <p:nvPr/>
        </p:nvPicPr>
        <p:blipFill>
          <a:blip r:embed="rId3" cstate="print"/>
          <a:srcRect/>
          <a:stretch>
            <a:fillRect/>
          </a:stretch>
        </p:blipFill>
        <p:spPr bwMode="auto">
          <a:xfrm>
            <a:off x="857842" y="1219200"/>
            <a:ext cx="7133153" cy="4322763"/>
          </a:xfrm>
          <a:prstGeom prst="rect">
            <a:avLst/>
          </a:prstGeom>
          <a:noFill/>
          <a:ln w="9525">
            <a:noFill/>
            <a:miter lim="800000"/>
            <a:headEnd/>
            <a:tailEnd/>
          </a:ln>
          <a:effectLst/>
        </p:spPr>
      </p:pic>
      <p:sp>
        <p:nvSpPr>
          <p:cNvPr id="8194" name="Title 1"/>
          <p:cNvSpPr>
            <a:spLocks noGrp="1"/>
          </p:cNvSpPr>
          <p:nvPr>
            <p:ph type="title"/>
          </p:nvPr>
        </p:nvSpPr>
        <p:spPr>
          <a:xfrm>
            <a:off x="76200" y="38100"/>
            <a:ext cx="9067800" cy="609600"/>
          </a:xfrm>
        </p:spPr>
        <p:txBody>
          <a:bodyPr/>
          <a:lstStyle/>
          <a:p>
            <a:pPr algn="l" eaLnBrk="1" hangingPunct="1"/>
            <a:r>
              <a:rPr lang="en-US" sz="3600" b="1" i="1" dirty="0" smtClean="0"/>
              <a:t>EE Phase 4: </a:t>
            </a:r>
            <a:r>
              <a:rPr lang="en-US" sz="3600" b="1" i="1" dirty="0" smtClean="0">
                <a:solidFill>
                  <a:srgbClr val="990000"/>
                </a:solidFill>
              </a:rPr>
              <a:t>Commute Time </a:t>
            </a:r>
            <a:r>
              <a:rPr lang="en-US" sz="3600" i="1" dirty="0" smtClean="0">
                <a:solidFill>
                  <a:schemeClr val="tx1"/>
                </a:solidFill>
              </a:rPr>
              <a:t>(iteration 2)</a:t>
            </a:r>
            <a:endParaRPr lang="en-US" sz="3600" b="1" i="1" dirty="0" smtClean="0">
              <a:solidFill>
                <a:srgbClr val="990000"/>
              </a:solidFill>
            </a:endParaRPr>
          </a:p>
        </p:txBody>
      </p:sp>
      <p:sp>
        <p:nvSpPr>
          <p:cNvPr id="4" name="Slide Number Placeholder 3"/>
          <p:cNvSpPr>
            <a:spLocks noGrp="1"/>
          </p:cNvSpPr>
          <p:nvPr>
            <p:ph type="sldNum" sz="quarter" idx="10"/>
          </p:nvPr>
        </p:nvSpPr>
        <p:spPr>
          <a:xfrm>
            <a:off x="8229600" y="6543675"/>
            <a:ext cx="914400" cy="390525"/>
          </a:xfrm>
        </p:spPr>
        <p:txBody>
          <a:bodyPr/>
          <a:lstStyle/>
          <a:p>
            <a:pPr>
              <a:defRPr/>
            </a:pPr>
            <a:r>
              <a:rPr lang="en-US" dirty="0" smtClean="0">
                <a:solidFill>
                  <a:schemeClr val="tx1">
                    <a:lumMod val="95000"/>
                    <a:lumOff val="5000"/>
                  </a:schemeClr>
                </a:solidFill>
              </a:rPr>
              <a:t>Slide </a:t>
            </a:r>
            <a:fld id="{D092699F-9959-446D-9B44-79AB8057BEB0}" type="slidenum">
              <a:rPr lang="en-US" smtClean="0">
                <a:solidFill>
                  <a:schemeClr val="tx1">
                    <a:lumMod val="95000"/>
                    <a:lumOff val="5000"/>
                  </a:schemeClr>
                </a:solidFill>
              </a:rPr>
              <a:pPr>
                <a:defRPr/>
              </a:pPr>
              <a:t>21</a:t>
            </a:fld>
            <a:endParaRPr lang="en-US" dirty="0">
              <a:solidFill>
                <a:schemeClr val="tx1">
                  <a:lumMod val="95000"/>
                  <a:lumOff val="5000"/>
                </a:schemeClr>
              </a:solidFill>
            </a:endParaRPr>
          </a:p>
        </p:txBody>
      </p:sp>
      <p:sp>
        <p:nvSpPr>
          <p:cNvPr id="12" name="TextBox 11"/>
          <p:cNvSpPr txBox="1"/>
          <p:nvPr/>
        </p:nvSpPr>
        <p:spPr>
          <a:xfrm>
            <a:off x="3079330" y="5130912"/>
            <a:ext cx="533400" cy="338554"/>
          </a:xfrm>
          <a:prstGeom prst="rect">
            <a:avLst/>
          </a:prstGeom>
          <a:noFill/>
        </p:spPr>
        <p:txBody>
          <a:bodyPr wrap="square" rtlCol="0">
            <a:spAutoFit/>
          </a:bodyPr>
          <a:lstStyle/>
          <a:p>
            <a:pPr algn="ctr"/>
            <a:r>
              <a:rPr lang="en-US" sz="1600" b="1" i="1" dirty="0" smtClean="0">
                <a:solidFill>
                  <a:srgbClr val="A50021"/>
                </a:solidFill>
                <a:latin typeface="Times New Roman" pitchFamily="18" charset="0"/>
                <a:cs typeface="Times New Roman" pitchFamily="18" charset="0"/>
              </a:rPr>
              <a:t>L </a:t>
            </a:r>
            <a:endParaRPr lang="en-US" sz="1600" b="1" i="1" dirty="0">
              <a:solidFill>
                <a:srgbClr val="A50021"/>
              </a:solidFill>
              <a:latin typeface="Times New Roman" pitchFamily="18" charset="0"/>
              <a:cs typeface="Times New Roman" pitchFamily="18" charset="0"/>
            </a:endParaRPr>
          </a:p>
        </p:txBody>
      </p:sp>
      <p:sp>
        <p:nvSpPr>
          <p:cNvPr id="15" name="TextBox 14"/>
          <p:cNvSpPr txBox="1"/>
          <p:nvPr/>
        </p:nvSpPr>
        <p:spPr>
          <a:xfrm>
            <a:off x="2245312" y="4495800"/>
            <a:ext cx="840262" cy="307777"/>
          </a:xfrm>
          <a:prstGeom prst="rect">
            <a:avLst/>
          </a:prstGeom>
          <a:solidFill>
            <a:schemeClr val="bg1"/>
          </a:solidFill>
        </p:spPr>
        <p:txBody>
          <a:bodyPr wrap="square" rtlCol="0">
            <a:spAutoFit/>
          </a:bodyPr>
          <a:lstStyle/>
          <a:p>
            <a:pPr algn="ctr"/>
            <a:r>
              <a:rPr lang="en-US" sz="1400" i="1" dirty="0" smtClean="0">
                <a:latin typeface="Times New Roman" pitchFamily="18" charset="0"/>
                <a:cs typeface="Times New Roman" pitchFamily="18" charset="0"/>
              </a:rPr>
              <a:t>‘true’ </a:t>
            </a:r>
            <a:r>
              <a:rPr lang="en-US" sz="1400" b="1" i="1" dirty="0" smtClean="0">
                <a:latin typeface="Times New Roman" pitchFamily="18" charset="0"/>
                <a:cs typeface="Times New Roman" pitchFamily="18" charset="0"/>
              </a:rPr>
              <a:t>L</a:t>
            </a:r>
            <a:endParaRPr lang="en-US" sz="1400" b="1" i="1" dirty="0">
              <a:latin typeface="Times New Roman" pitchFamily="18" charset="0"/>
              <a:cs typeface="Times New Roman" pitchFamily="18" charset="0"/>
            </a:endParaRPr>
          </a:p>
        </p:txBody>
      </p:sp>
      <p:sp>
        <p:nvSpPr>
          <p:cNvPr id="16" name="TextBox 15"/>
          <p:cNvSpPr txBox="1"/>
          <p:nvPr/>
        </p:nvSpPr>
        <p:spPr>
          <a:xfrm>
            <a:off x="6996346" y="4470027"/>
            <a:ext cx="802688" cy="307777"/>
          </a:xfrm>
          <a:prstGeom prst="rect">
            <a:avLst/>
          </a:prstGeom>
          <a:solidFill>
            <a:schemeClr val="bg1"/>
          </a:solidFill>
        </p:spPr>
        <p:txBody>
          <a:bodyPr wrap="square" rtlCol="0">
            <a:spAutoFit/>
          </a:bodyPr>
          <a:lstStyle/>
          <a:p>
            <a:pPr algn="ctr"/>
            <a:r>
              <a:rPr lang="en-US" sz="1400" i="1" dirty="0" smtClean="0">
                <a:latin typeface="Times New Roman" pitchFamily="18" charset="0"/>
                <a:cs typeface="Times New Roman" pitchFamily="18" charset="0"/>
              </a:rPr>
              <a:t>‘true’ </a:t>
            </a:r>
            <a:r>
              <a:rPr lang="en-US" sz="1400" b="1" i="1" dirty="0" smtClean="0">
                <a:latin typeface="Times New Roman" pitchFamily="18" charset="0"/>
                <a:cs typeface="Times New Roman" pitchFamily="18" charset="0"/>
              </a:rPr>
              <a:t>H</a:t>
            </a:r>
            <a:endParaRPr lang="en-US" sz="1400" b="1" i="1" dirty="0">
              <a:latin typeface="Times New Roman" pitchFamily="18" charset="0"/>
              <a:cs typeface="Times New Roman" pitchFamily="18" charset="0"/>
            </a:endParaRPr>
          </a:p>
        </p:txBody>
      </p:sp>
      <p:sp>
        <p:nvSpPr>
          <p:cNvPr id="17" name="TextBox 16"/>
          <p:cNvSpPr txBox="1"/>
          <p:nvPr/>
        </p:nvSpPr>
        <p:spPr>
          <a:xfrm>
            <a:off x="3622088" y="2004132"/>
            <a:ext cx="533400" cy="338554"/>
          </a:xfrm>
          <a:prstGeom prst="rect">
            <a:avLst/>
          </a:prstGeom>
          <a:noFill/>
        </p:spPr>
        <p:txBody>
          <a:bodyPr wrap="square" rtlCol="0">
            <a:spAutoFit/>
          </a:bodyPr>
          <a:lstStyle/>
          <a:p>
            <a:pPr algn="ctr"/>
            <a:r>
              <a:rPr lang="en-US" sz="1600" b="1" i="1" dirty="0" smtClean="0">
                <a:solidFill>
                  <a:srgbClr val="A50021"/>
                </a:solidFill>
                <a:latin typeface="Times New Roman" pitchFamily="18" charset="0"/>
                <a:cs typeface="Times New Roman" pitchFamily="18" charset="0"/>
              </a:rPr>
              <a:t>M</a:t>
            </a:r>
            <a:endParaRPr lang="en-US" sz="1600" b="1" i="1" dirty="0">
              <a:solidFill>
                <a:srgbClr val="A50021"/>
              </a:solidFill>
              <a:latin typeface="Times New Roman" pitchFamily="18" charset="0"/>
              <a:cs typeface="Times New Roman" pitchFamily="18" charset="0"/>
            </a:endParaRPr>
          </a:p>
        </p:txBody>
      </p:sp>
      <p:sp>
        <p:nvSpPr>
          <p:cNvPr id="19" name="Right Triangle 18"/>
          <p:cNvSpPr/>
          <p:nvPr/>
        </p:nvSpPr>
        <p:spPr bwMode="auto">
          <a:xfrm>
            <a:off x="5119182" y="3491132"/>
            <a:ext cx="1676400" cy="1295400"/>
          </a:xfrm>
          <a:prstGeom prst="rtTriangle">
            <a:avLst/>
          </a:prstGeom>
          <a:solidFill>
            <a:schemeClr val="bg1">
              <a:lumMod val="85000"/>
            </a:schemeClr>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tab pos="6286500" algn="l"/>
              </a:tabLst>
            </a:pPr>
            <a:r>
              <a:rPr lang="en-US" sz="1600" b="1" i="1" dirty="0" smtClean="0">
                <a:solidFill>
                  <a:srgbClr val="A50021"/>
                </a:solidFill>
                <a:latin typeface="Times New Roman" pitchFamily="18" charset="0"/>
                <a:cs typeface="Times New Roman" pitchFamily="18" charset="0"/>
              </a:rPr>
              <a:t>P(x&gt;H)</a:t>
            </a:r>
            <a:endParaRPr kumimoji="0" lang="en-US" sz="1600" b="1" i="1" u="none" strike="noStrike" cap="none" normalizeH="0" baseline="0" dirty="0" smtClean="0">
              <a:ln>
                <a:noFill/>
              </a:ln>
              <a:solidFill>
                <a:srgbClr val="A50021"/>
              </a:solidFill>
              <a:effectLst/>
              <a:latin typeface="Times New Roman" pitchFamily="18" charset="0"/>
              <a:cs typeface="Times New Roman" pitchFamily="18" charset="0"/>
            </a:endParaRPr>
          </a:p>
        </p:txBody>
      </p:sp>
      <p:sp>
        <p:nvSpPr>
          <p:cNvPr id="20" name="Right Triangle 19"/>
          <p:cNvSpPr/>
          <p:nvPr/>
        </p:nvSpPr>
        <p:spPr bwMode="auto">
          <a:xfrm flipH="1">
            <a:off x="3157910" y="4357468"/>
            <a:ext cx="152400" cy="457200"/>
          </a:xfrm>
          <a:prstGeom prst="rtTriangle">
            <a:avLst/>
          </a:prstGeom>
          <a:solidFill>
            <a:schemeClr val="bg1">
              <a:lumMod val="85000"/>
            </a:schemeClr>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tab pos="6286500" algn="l"/>
              </a:tabLst>
            </a:pPr>
            <a:endParaRPr kumimoji="0" lang="en-US" sz="1400" b="1" i="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 name="TextBox 12"/>
          <p:cNvSpPr txBox="1"/>
          <p:nvPr/>
        </p:nvSpPr>
        <p:spPr>
          <a:xfrm>
            <a:off x="3143842" y="4572000"/>
            <a:ext cx="914400" cy="304800"/>
          </a:xfrm>
          <a:prstGeom prst="rect">
            <a:avLst/>
          </a:prstGeom>
          <a:noFill/>
        </p:spPr>
        <p:txBody>
          <a:bodyPr wrap="square" rtlCol="0">
            <a:spAutoFit/>
          </a:bodyPr>
          <a:lstStyle/>
          <a:p>
            <a:pPr algn="ctr"/>
            <a:r>
              <a:rPr lang="en-US" sz="1400" b="1" i="1" dirty="0" smtClean="0">
                <a:solidFill>
                  <a:srgbClr val="A50021"/>
                </a:solidFill>
                <a:latin typeface="Times New Roman" pitchFamily="18" charset="0"/>
                <a:cs typeface="Times New Roman" pitchFamily="18" charset="0"/>
              </a:rPr>
              <a:t>P(x&lt;L)</a:t>
            </a:r>
            <a:endParaRPr lang="en-US" sz="1400" b="1" i="1" dirty="0">
              <a:solidFill>
                <a:srgbClr val="A50021"/>
              </a:solidFill>
              <a:latin typeface="Times New Roman" pitchFamily="18" charset="0"/>
              <a:cs typeface="Times New Roman" pitchFamily="18" charset="0"/>
            </a:endParaRPr>
          </a:p>
        </p:txBody>
      </p:sp>
      <p:sp>
        <p:nvSpPr>
          <p:cNvPr id="21" name="TextBox 20"/>
          <p:cNvSpPr txBox="1"/>
          <p:nvPr/>
        </p:nvSpPr>
        <p:spPr>
          <a:xfrm>
            <a:off x="2781892" y="4001056"/>
            <a:ext cx="457200" cy="369332"/>
          </a:xfrm>
          <a:prstGeom prst="rect">
            <a:avLst/>
          </a:prstGeom>
          <a:solidFill>
            <a:schemeClr val="bg1"/>
          </a:solidFill>
        </p:spPr>
        <p:txBody>
          <a:bodyPr wrap="square" rtlCol="0">
            <a:spAutoFit/>
          </a:bodyPr>
          <a:lstStyle/>
          <a:p>
            <a:pPr algn="ctr"/>
            <a:endParaRPr lang="en-US" b="1" dirty="0">
              <a:latin typeface="Times New Roman" pitchFamily="18" charset="0"/>
              <a:cs typeface="Times New Roman" pitchFamily="18" charset="0"/>
            </a:endParaRPr>
          </a:p>
        </p:txBody>
      </p:sp>
      <p:sp>
        <p:nvSpPr>
          <p:cNvPr id="24" name="TextBox 23"/>
          <p:cNvSpPr txBox="1"/>
          <p:nvPr/>
        </p:nvSpPr>
        <p:spPr>
          <a:xfrm>
            <a:off x="5268356" y="3134720"/>
            <a:ext cx="533400" cy="369332"/>
          </a:xfrm>
          <a:prstGeom prst="rect">
            <a:avLst/>
          </a:prstGeom>
          <a:solidFill>
            <a:schemeClr val="bg1"/>
          </a:solidFill>
        </p:spPr>
        <p:txBody>
          <a:bodyPr wrap="square" rtlCol="0">
            <a:spAutoFit/>
          </a:bodyPr>
          <a:lstStyle/>
          <a:p>
            <a:pPr algn="ctr"/>
            <a:endParaRPr lang="en-US" b="1" dirty="0">
              <a:latin typeface="Times New Roman" pitchFamily="18" charset="0"/>
              <a:cs typeface="Times New Roman" pitchFamily="18" charset="0"/>
            </a:endParaRPr>
          </a:p>
        </p:txBody>
      </p:sp>
      <p:sp>
        <p:nvSpPr>
          <p:cNvPr id="11" name="TextBox 10"/>
          <p:cNvSpPr txBox="1"/>
          <p:nvPr/>
        </p:nvSpPr>
        <p:spPr>
          <a:xfrm>
            <a:off x="3924892" y="5106600"/>
            <a:ext cx="2209800" cy="338554"/>
          </a:xfrm>
          <a:prstGeom prst="rect">
            <a:avLst/>
          </a:prstGeom>
          <a:solidFill>
            <a:schemeClr val="bg1"/>
          </a:solidFill>
        </p:spPr>
        <p:txBody>
          <a:bodyPr wrap="square" rtlCol="0">
            <a:spAutoFit/>
          </a:bodyPr>
          <a:lstStyle/>
          <a:p>
            <a:pPr algn="ctr"/>
            <a:r>
              <a:rPr lang="en-US" sz="1600" b="1" i="1" dirty="0" smtClean="0">
                <a:solidFill>
                  <a:srgbClr val="A50021"/>
                </a:solidFill>
                <a:latin typeface="Times New Roman" pitchFamily="18" charset="0"/>
                <a:cs typeface="Times New Roman" pitchFamily="18" charset="0"/>
              </a:rPr>
              <a:t>H</a:t>
            </a:r>
            <a:endParaRPr lang="en-US" sz="1600" b="1" i="1" dirty="0">
              <a:solidFill>
                <a:srgbClr val="A50021"/>
              </a:solidFill>
              <a:latin typeface="Times New Roman" pitchFamily="18" charset="0"/>
              <a:cs typeface="Times New Roman" pitchFamily="18" charset="0"/>
            </a:endParaRPr>
          </a:p>
        </p:txBody>
      </p:sp>
      <p:sp>
        <p:nvSpPr>
          <p:cNvPr id="33" name="TextBox 32"/>
          <p:cNvSpPr txBox="1"/>
          <p:nvPr/>
        </p:nvSpPr>
        <p:spPr>
          <a:xfrm>
            <a:off x="5141458" y="4278291"/>
            <a:ext cx="914400" cy="307777"/>
          </a:xfrm>
          <a:prstGeom prst="rect">
            <a:avLst/>
          </a:prstGeom>
          <a:solidFill>
            <a:schemeClr val="bg1">
              <a:lumMod val="85000"/>
            </a:schemeClr>
          </a:solidFill>
        </p:spPr>
        <p:txBody>
          <a:bodyPr wrap="square" rtlCol="0">
            <a:spAutoFit/>
          </a:bodyPr>
          <a:lstStyle/>
          <a:p>
            <a:pPr algn="ctr"/>
            <a:r>
              <a:rPr lang="en-US" sz="1400" b="1" i="1" dirty="0" smtClean="0">
                <a:solidFill>
                  <a:srgbClr val="A50021"/>
                </a:solidFill>
                <a:latin typeface="Times New Roman" pitchFamily="18" charset="0"/>
                <a:cs typeface="Times New Roman" pitchFamily="18" charset="0"/>
              </a:rPr>
              <a:t>0.29</a:t>
            </a:r>
            <a:endParaRPr lang="en-US" sz="1400" b="1" i="1" dirty="0">
              <a:solidFill>
                <a:srgbClr val="A50021"/>
              </a:solidFill>
              <a:latin typeface="Times New Roman" pitchFamily="18" charset="0"/>
              <a:cs typeface="Times New Roman" pitchFamily="18" charset="0"/>
            </a:endParaRPr>
          </a:p>
        </p:txBody>
      </p:sp>
      <p:sp>
        <p:nvSpPr>
          <p:cNvPr id="34" name="TextBox 33"/>
          <p:cNvSpPr txBox="1"/>
          <p:nvPr/>
        </p:nvSpPr>
        <p:spPr>
          <a:xfrm>
            <a:off x="609600" y="5484247"/>
            <a:ext cx="8305800" cy="600164"/>
          </a:xfrm>
          <a:prstGeom prst="rect">
            <a:avLst/>
          </a:prstGeom>
          <a:noFill/>
        </p:spPr>
        <p:txBody>
          <a:bodyPr wrap="square" rtlCol="0">
            <a:spAutoFit/>
          </a:bodyPr>
          <a:lstStyle/>
          <a:p>
            <a:pPr algn="ctr">
              <a:spcBef>
                <a:spcPts val="600"/>
              </a:spcBef>
              <a:spcAft>
                <a:spcPts val="0"/>
              </a:spcAft>
            </a:pPr>
            <a:r>
              <a:rPr lang="en-US" sz="1400" b="1" u="sng" dirty="0" smtClean="0">
                <a:latin typeface="+mn-lt"/>
                <a:cs typeface="Times New Roman" pitchFamily="18" charset="0"/>
              </a:rPr>
              <a:t>Given from Expert</a:t>
            </a:r>
            <a:r>
              <a:rPr lang="en-US" sz="1400" b="1" dirty="0" smtClean="0">
                <a:latin typeface="+mn-lt"/>
                <a:cs typeface="Times New Roman" pitchFamily="18" charset="0"/>
              </a:rPr>
              <a:t>: </a:t>
            </a:r>
            <a:r>
              <a:rPr lang="en-US" sz="1400" b="1" i="1" dirty="0" smtClean="0">
                <a:latin typeface="+mn-lt"/>
                <a:cs typeface="Times New Roman" pitchFamily="18" charset="0"/>
              </a:rPr>
              <a:t>L=40, M=55, H=90</a:t>
            </a:r>
            <a:r>
              <a:rPr lang="en-US" sz="1400" b="1" dirty="0" smtClean="0">
                <a:latin typeface="+mn-lt"/>
                <a:cs typeface="Times New Roman" pitchFamily="18" charset="0"/>
              </a:rPr>
              <a:t>, </a:t>
            </a:r>
            <a:r>
              <a:rPr lang="en-US" sz="1400" b="1" i="1" dirty="0" smtClean="0">
                <a:latin typeface="+mn-lt"/>
                <a:cs typeface="Times New Roman" pitchFamily="18" charset="0"/>
              </a:rPr>
              <a:t> p(x&lt;L)=0.10 </a:t>
            </a:r>
            <a:r>
              <a:rPr lang="en-US" sz="1400" dirty="0" smtClean="0">
                <a:latin typeface="+mn-lt"/>
                <a:cs typeface="Times New Roman" pitchFamily="18" charset="0"/>
              </a:rPr>
              <a:t>and</a:t>
            </a:r>
            <a:r>
              <a:rPr lang="en-US" sz="1400" b="1" dirty="0" smtClean="0">
                <a:latin typeface="+mn-lt"/>
                <a:cs typeface="Times New Roman" pitchFamily="18" charset="0"/>
              </a:rPr>
              <a:t> </a:t>
            </a:r>
            <a:r>
              <a:rPr lang="en-US" sz="1400" b="1" i="1" dirty="0" smtClean="0">
                <a:latin typeface="+mn-lt"/>
                <a:cs typeface="Times New Roman" pitchFamily="18" charset="0"/>
              </a:rPr>
              <a:t>p(x&gt;H)=0.29</a:t>
            </a:r>
          </a:p>
          <a:p>
            <a:pPr algn="ctr">
              <a:spcBef>
                <a:spcPts val="600"/>
              </a:spcBef>
              <a:spcAft>
                <a:spcPts val="0"/>
              </a:spcAft>
            </a:pPr>
            <a:r>
              <a:rPr lang="en-US" sz="1400" b="1" u="sng" dirty="0" smtClean="0">
                <a:latin typeface="+mn-lt"/>
                <a:cs typeface="Times New Roman" pitchFamily="18" charset="0"/>
              </a:rPr>
              <a:t>Calculation of ‘true’ L and H </a:t>
            </a:r>
            <a:r>
              <a:rPr lang="en-US" sz="1400" b="1" baseline="30000" dirty="0" smtClean="0">
                <a:cs typeface="Times New Roman" pitchFamily="18" charset="0"/>
              </a:rPr>
              <a:t>(a) </a:t>
            </a:r>
            <a:r>
              <a:rPr lang="en-US" sz="1400" b="1" dirty="0" smtClean="0">
                <a:latin typeface="+mn-lt"/>
                <a:cs typeface="Times New Roman" pitchFamily="18" charset="0"/>
              </a:rPr>
              <a:t>:  </a:t>
            </a:r>
            <a:r>
              <a:rPr lang="en-US" sz="1400" b="1" i="1" dirty="0" smtClean="0">
                <a:latin typeface="+mn-lt"/>
                <a:cs typeface="Times New Roman" pitchFamily="18" charset="0"/>
              </a:rPr>
              <a:t>L = 35.44 </a:t>
            </a:r>
            <a:r>
              <a:rPr lang="en-US" sz="1400" dirty="0" smtClean="0">
                <a:latin typeface="+mn-lt"/>
                <a:cs typeface="Times New Roman" pitchFamily="18" charset="0"/>
              </a:rPr>
              <a:t>and</a:t>
            </a:r>
            <a:r>
              <a:rPr lang="en-US" sz="1400" b="1" dirty="0" smtClean="0">
                <a:latin typeface="+mn-lt"/>
                <a:cs typeface="Times New Roman" pitchFamily="18" charset="0"/>
              </a:rPr>
              <a:t> </a:t>
            </a:r>
            <a:r>
              <a:rPr lang="en-US" sz="1400" b="1" i="1" dirty="0" smtClean="0">
                <a:latin typeface="+mn-lt"/>
                <a:cs typeface="Times New Roman" pitchFamily="18" charset="0"/>
              </a:rPr>
              <a:t>H = 141.67 … </a:t>
            </a:r>
            <a:r>
              <a:rPr lang="en-US" sz="1400" b="1" i="1" dirty="0" smtClean="0">
                <a:solidFill>
                  <a:srgbClr val="3333CC"/>
                </a:solidFill>
                <a:cs typeface="Times New Roman" pitchFamily="18" charset="0"/>
              </a:rPr>
              <a:t>Do these #’s appear reasonable? </a:t>
            </a:r>
            <a:endParaRPr lang="en-US" sz="1400" b="1" i="1" baseline="30000" dirty="0" smtClean="0">
              <a:latin typeface="+mn-lt"/>
              <a:cs typeface="Times New Roman" pitchFamily="18" charset="0"/>
            </a:endParaRPr>
          </a:p>
        </p:txBody>
      </p:sp>
      <p:sp>
        <p:nvSpPr>
          <p:cNvPr id="35" name="TextBox 34"/>
          <p:cNvSpPr txBox="1"/>
          <p:nvPr/>
        </p:nvSpPr>
        <p:spPr>
          <a:xfrm>
            <a:off x="838200" y="6477000"/>
            <a:ext cx="7620000" cy="307777"/>
          </a:xfrm>
          <a:prstGeom prst="rect">
            <a:avLst/>
          </a:prstGeom>
          <a:noFill/>
        </p:spPr>
        <p:txBody>
          <a:bodyPr wrap="square" rtlCol="0">
            <a:spAutoFit/>
          </a:bodyPr>
          <a:lstStyle/>
          <a:p>
            <a:r>
              <a:rPr lang="en-US" sz="1400" dirty="0" smtClean="0"/>
              <a:t>(a)  Method to solve for </a:t>
            </a:r>
            <a:r>
              <a:rPr lang="en-US" sz="1400" i="1" dirty="0" smtClean="0"/>
              <a:t>L </a:t>
            </a:r>
            <a:r>
              <a:rPr lang="en-US" sz="1400" dirty="0" smtClean="0"/>
              <a:t>and </a:t>
            </a:r>
            <a:r>
              <a:rPr lang="en-US" sz="1400" i="1" dirty="0" smtClean="0"/>
              <a:t>H</a:t>
            </a:r>
            <a:r>
              <a:rPr lang="en-US" sz="1400" dirty="0" smtClean="0"/>
              <a:t> presented in “</a:t>
            </a:r>
            <a:r>
              <a:rPr lang="en-US" sz="1400" i="1" dirty="0" smtClean="0"/>
              <a:t>Beyond Beta</a:t>
            </a:r>
            <a:r>
              <a:rPr lang="en-US" sz="1400" dirty="0" smtClean="0"/>
              <a:t>,” Ch1 (The Triangular Distribution)</a:t>
            </a:r>
          </a:p>
        </p:txBody>
      </p:sp>
      <p:sp>
        <p:nvSpPr>
          <p:cNvPr id="32" name="TextBox 31"/>
          <p:cNvSpPr txBox="1"/>
          <p:nvPr/>
        </p:nvSpPr>
        <p:spPr>
          <a:xfrm>
            <a:off x="3344306" y="4529797"/>
            <a:ext cx="533400" cy="292388"/>
          </a:xfrm>
          <a:prstGeom prst="rect">
            <a:avLst/>
          </a:prstGeom>
          <a:solidFill>
            <a:schemeClr val="bg1"/>
          </a:solidFill>
        </p:spPr>
        <p:txBody>
          <a:bodyPr wrap="square" rtlCol="0">
            <a:spAutoFit/>
          </a:bodyPr>
          <a:lstStyle/>
          <a:p>
            <a:pPr algn="ctr"/>
            <a:r>
              <a:rPr lang="en-US" sz="1300" b="1" i="1" dirty="0" smtClean="0">
                <a:solidFill>
                  <a:srgbClr val="A50021"/>
                </a:solidFill>
                <a:latin typeface="Times New Roman" pitchFamily="18" charset="0"/>
                <a:cs typeface="Times New Roman" pitchFamily="18" charset="0"/>
              </a:rPr>
              <a:t>0.01</a:t>
            </a:r>
            <a:endParaRPr lang="en-US" sz="1300" b="1" i="1" dirty="0">
              <a:solidFill>
                <a:srgbClr val="A50021"/>
              </a:solidFill>
              <a:latin typeface="Times New Roman" pitchFamily="18" charset="0"/>
              <a:cs typeface="Times New Roman" pitchFamily="18" charset="0"/>
            </a:endParaRPr>
          </a:p>
        </p:txBody>
      </p:sp>
      <p:sp>
        <p:nvSpPr>
          <p:cNvPr id="38" name="Right Brace 37"/>
          <p:cNvSpPr/>
          <p:nvPr/>
        </p:nvSpPr>
        <p:spPr bwMode="auto">
          <a:xfrm>
            <a:off x="7582492" y="1931988"/>
            <a:ext cx="381000" cy="2895600"/>
          </a:xfrm>
          <a:prstGeom prst="rightBrac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tab pos="6286500" algn="l"/>
              </a:tabLst>
            </a:pPr>
            <a:endParaRPr kumimoji="0" lang="en-US" sz="1400" b="1" i="0" u="none" strike="noStrike" cap="none" normalizeH="0" baseline="0" smtClean="0">
              <a:ln>
                <a:noFill/>
              </a:ln>
              <a:solidFill>
                <a:schemeClr val="tx1"/>
              </a:solidFill>
              <a:effectLst/>
              <a:latin typeface="Verdana" pitchFamily="34" charset="0"/>
            </a:endParaRPr>
          </a:p>
        </p:txBody>
      </p:sp>
      <p:sp>
        <p:nvSpPr>
          <p:cNvPr id="39" name="TextBox 38"/>
          <p:cNvSpPr txBox="1"/>
          <p:nvPr/>
        </p:nvSpPr>
        <p:spPr>
          <a:xfrm>
            <a:off x="7848600" y="2667000"/>
            <a:ext cx="1219200" cy="1600438"/>
          </a:xfrm>
          <a:prstGeom prst="rect">
            <a:avLst/>
          </a:prstGeom>
          <a:noFill/>
        </p:spPr>
        <p:txBody>
          <a:bodyPr wrap="square" rtlCol="0">
            <a:spAutoFit/>
          </a:bodyPr>
          <a:lstStyle/>
          <a:p>
            <a:pPr algn="ctr"/>
            <a:r>
              <a:rPr lang="en-US" sz="1400" b="1" i="1" dirty="0" smtClean="0">
                <a:latin typeface="+mj-lt"/>
              </a:rPr>
              <a:t>PDF created based upon Expert’s responses to Questions 3 through 8.</a:t>
            </a:r>
          </a:p>
        </p:txBody>
      </p:sp>
      <p:sp>
        <p:nvSpPr>
          <p:cNvPr id="41" name="Rectangle 3"/>
          <p:cNvSpPr txBox="1">
            <a:spLocks noChangeArrowheads="1"/>
          </p:cNvSpPr>
          <p:nvPr/>
        </p:nvSpPr>
        <p:spPr bwMode="auto">
          <a:xfrm>
            <a:off x="152400" y="810064"/>
            <a:ext cx="6248400" cy="457200"/>
          </a:xfrm>
          <a:prstGeom prst="rect">
            <a:avLst/>
          </a:prstGeom>
          <a:solidFill>
            <a:schemeClr val="bg1">
              <a:lumMod val="85000"/>
            </a:schemeClr>
          </a:solid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514350" lvl="0" indent="-514350" eaLnBrk="0" hangingPunct="0">
              <a:spcBef>
                <a:spcPct val="20000"/>
              </a:spcBef>
              <a:buFont typeface="+mj-lt"/>
              <a:buAutoNum type="arabicPeriod" startAt="4"/>
              <a:defRPr/>
            </a:pPr>
            <a:r>
              <a:rPr lang="en-US" sz="2400" b="1" kern="0" dirty="0" smtClean="0">
                <a:latin typeface="+mn-lt"/>
              </a:rPr>
              <a:t>Assessing expert’s responses (Q&amp;A)</a:t>
            </a:r>
          </a:p>
        </p:txBody>
      </p:sp>
      <p:cxnSp>
        <p:nvCxnSpPr>
          <p:cNvPr id="26" name="Straight Arrow Connector 25"/>
          <p:cNvCxnSpPr/>
          <p:nvPr/>
        </p:nvCxnSpPr>
        <p:spPr bwMode="auto">
          <a:xfrm>
            <a:off x="2954044" y="4715522"/>
            <a:ext cx="152400" cy="93956"/>
          </a:xfrm>
          <a:prstGeom prst="straightConnector1">
            <a:avLst/>
          </a:prstGeom>
          <a:noFill/>
          <a:ln w="12700" cap="flat" cmpd="sng" algn="ctr">
            <a:solidFill>
              <a:schemeClr val="tx1"/>
            </a:solidFill>
            <a:prstDash val="solid"/>
            <a:round/>
            <a:headEnd type="none" w="med" len="med"/>
            <a:tailEnd type="stealth"/>
          </a:ln>
          <a:effectLst/>
        </p:spPr>
      </p:cxnSp>
      <p:cxnSp>
        <p:nvCxnSpPr>
          <p:cNvPr id="31" name="Straight Arrow Connector 30"/>
          <p:cNvCxnSpPr/>
          <p:nvPr/>
        </p:nvCxnSpPr>
        <p:spPr bwMode="auto">
          <a:xfrm rot="5400000">
            <a:off x="6992644" y="4665956"/>
            <a:ext cx="152400" cy="152400"/>
          </a:xfrm>
          <a:prstGeom prst="straightConnector1">
            <a:avLst/>
          </a:prstGeom>
          <a:noFill/>
          <a:ln w="12700" cap="flat" cmpd="sng" algn="ctr">
            <a:solidFill>
              <a:schemeClr val="tx1"/>
            </a:solidFill>
            <a:prstDash val="solid"/>
            <a:round/>
            <a:headEnd type="none" w="med" len="med"/>
            <a:tailEnd type="stealth"/>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9" presetClass="exit" presetSubtype="0" fill="hold" grpId="0" nodeType="withEffect">
                                  <p:stCondLst>
                                    <p:cond delay="0"/>
                                  </p:stCondLst>
                                  <p:childTnLst>
                                    <p:animEffect transition="out" filter="dissolve">
                                      <p:cBhvr>
                                        <p:cTn id="16" dur="500"/>
                                        <p:tgtEl>
                                          <p:spTgt spid="21"/>
                                        </p:tgtEl>
                                      </p:cBhvr>
                                    </p:animEffect>
                                    <p:set>
                                      <p:cBhvr>
                                        <p:cTn id="17" dur="1" fill="hold">
                                          <p:stCondLst>
                                            <p:cond delay="499"/>
                                          </p:stCondLst>
                                        </p:cTn>
                                        <p:tgtEl>
                                          <p:spTgt spid="21"/>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dissolve">
                                      <p:cBhvr>
                                        <p:cTn id="22" dur="500"/>
                                        <p:tgtEl>
                                          <p:spTgt spid="20"/>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dissolve">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dissolve">
                                      <p:cBhvr>
                                        <p:cTn id="30" dur="500"/>
                                        <p:tgtEl>
                                          <p:spTgt spid="32"/>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9" presetClass="exit" presetSubtype="0" fill="hold" grpId="0" nodeType="withEffect">
                                  <p:stCondLst>
                                    <p:cond delay="0"/>
                                  </p:stCondLst>
                                  <p:childTnLst>
                                    <p:animEffect transition="out" filter="dissolve">
                                      <p:cBhvr>
                                        <p:cTn id="36" dur="500"/>
                                        <p:tgtEl>
                                          <p:spTgt spid="24"/>
                                        </p:tgtEl>
                                      </p:cBhvr>
                                    </p:animEffect>
                                    <p:set>
                                      <p:cBhvr>
                                        <p:cTn id="37" dur="1" fill="hold">
                                          <p:stCondLst>
                                            <p:cond delay="499"/>
                                          </p:stCondLst>
                                        </p:cTn>
                                        <p:tgtEl>
                                          <p:spTgt spid="24"/>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dissolve">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dissolve">
                                      <p:cBhvr>
                                        <p:cTn id="47" dur="500"/>
                                        <p:tgtEl>
                                          <p:spTgt spid="33"/>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4">
                                            <p:txEl>
                                              <p:pRg st="0" end="0"/>
                                            </p:txEl>
                                          </p:spTgt>
                                        </p:tgtEl>
                                        <p:attrNameLst>
                                          <p:attrName>style.visibility</p:attrName>
                                        </p:attrNameLst>
                                      </p:cBhvr>
                                      <p:to>
                                        <p:strVal val="visible"/>
                                      </p:to>
                                    </p:set>
                                    <p:animEffect transition="in" filter="dissolve">
                                      <p:cBhvr>
                                        <p:cTn id="52" dur="500"/>
                                        <p:tgtEl>
                                          <p:spTgt spid="34">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4">
                                            <p:txEl>
                                              <p:pRg st="1" end="1"/>
                                            </p:txEl>
                                          </p:spTgt>
                                        </p:tgtEl>
                                        <p:attrNameLst>
                                          <p:attrName>style.visibility</p:attrName>
                                        </p:attrNameLst>
                                      </p:cBhvr>
                                      <p:to>
                                        <p:strVal val="visible"/>
                                      </p:to>
                                    </p:set>
                                    <p:animEffect transition="in" filter="dissolve">
                                      <p:cBhvr>
                                        <p:cTn id="57" dur="500"/>
                                        <p:tgtEl>
                                          <p:spTgt spid="34">
                                            <p:txEl>
                                              <p:pRg st="1" end="1"/>
                                            </p:txEl>
                                          </p:spTgt>
                                        </p:tgtEl>
                                      </p:cBhvr>
                                    </p:animEffect>
                                  </p:childTnLst>
                                </p:cTn>
                              </p:par>
                              <p:par>
                                <p:cTn id="58" presetID="35" presetClass="path" presetSubtype="0" accel="50000" decel="50000" fill="hold" grpId="0" nodeType="withEffect">
                                  <p:stCondLst>
                                    <p:cond delay="0"/>
                                  </p:stCondLst>
                                  <p:childTnLst>
                                    <p:animMotion origin="layout" path="M 0 -3.31175E-6 L -0.02917 0.00879 " pathEditMode="relative" rAng="0" ptsTypes="AA">
                                      <p:cBhvr>
                                        <p:cTn id="59" dur="2000" fill="hold"/>
                                        <p:tgtEl>
                                          <p:spTgt spid="12"/>
                                        </p:tgtEl>
                                        <p:attrNameLst>
                                          <p:attrName>ppt_x</p:attrName>
                                          <p:attrName>ppt_y</p:attrName>
                                        </p:attrNameLst>
                                      </p:cBhvr>
                                      <p:rCtr x="-15" y="4"/>
                                    </p:animMotion>
                                  </p:childTnLst>
                                </p:cTn>
                              </p:par>
                              <p:par>
                                <p:cTn id="60" presetID="63" presetClass="path" presetSubtype="0" accel="50000" decel="50000" fill="hold" grpId="1" nodeType="withEffect">
                                  <p:stCondLst>
                                    <p:cond delay="0"/>
                                  </p:stCondLst>
                                  <p:childTnLst>
                                    <p:animMotion origin="layout" path="M 8.33333E-7 -3.31175E-6 L 0.22604 0.00232 " pathEditMode="relative" rAng="0" ptsTypes="AA">
                                      <p:cBhvr>
                                        <p:cTn id="61" dur="2000" fill="hold"/>
                                        <p:tgtEl>
                                          <p:spTgt spid="11"/>
                                        </p:tgtEl>
                                        <p:attrNameLst>
                                          <p:attrName>ppt_x</p:attrName>
                                          <p:attrName>ppt_y</p:attrName>
                                        </p:attrNameLst>
                                      </p:cBhvr>
                                      <p:rCtr x="113" y="1"/>
                                    </p:animMotion>
                                  </p:childTnLst>
                                </p:cTn>
                              </p:par>
                            </p:childTnLst>
                          </p:cTn>
                        </p:par>
                        <p:par>
                          <p:cTn id="62" fill="hold">
                            <p:stCondLst>
                              <p:cond delay="2000"/>
                            </p:stCondLst>
                            <p:childTnLst>
                              <p:par>
                                <p:cTn id="63" presetID="9" presetClass="exit" presetSubtype="0" fill="hold" grpId="1" nodeType="afterEffect">
                                  <p:stCondLst>
                                    <p:cond delay="0"/>
                                  </p:stCondLst>
                                  <p:childTnLst>
                                    <p:animEffect transition="out" filter="dissolve">
                                      <p:cBhvr>
                                        <p:cTn id="64" dur="500"/>
                                        <p:tgtEl>
                                          <p:spTgt spid="15"/>
                                        </p:tgtEl>
                                      </p:cBhvr>
                                    </p:animEffect>
                                    <p:set>
                                      <p:cBhvr>
                                        <p:cTn id="65" dur="1" fill="hold">
                                          <p:stCondLst>
                                            <p:cond delay="499"/>
                                          </p:stCondLst>
                                        </p:cTn>
                                        <p:tgtEl>
                                          <p:spTgt spid="15"/>
                                        </p:tgtEl>
                                        <p:attrNameLst>
                                          <p:attrName>style.visibility</p:attrName>
                                        </p:attrNameLst>
                                      </p:cBhvr>
                                      <p:to>
                                        <p:strVal val="hidden"/>
                                      </p:to>
                                    </p:set>
                                  </p:childTnLst>
                                </p:cTn>
                              </p:par>
                              <p:par>
                                <p:cTn id="66" presetID="9" presetClass="exit" presetSubtype="0" fill="hold" nodeType="withEffect">
                                  <p:stCondLst>
                                    <p:cond delay="0"/>
                                  </p:stCondLst>
                                  <p:childTnLst>
                                    <p:animEffect transition="out" filter="dissolve">
                                      <p:cBhvr>
                                        <p:cTn id="67" dur="500"/>
                                        <p:tgtEl>
                                          <p:spTgt spid="26"/>
                                        </p:tgtEl>
                                      </p:cBhvr>
                                    </p:animEffect>
                                    <p:set>
                                      <p:cBhvr>
                                        <p:cTn id="68" dur="1" fill="hold">
                                          <p:stCondLst>
                                            <p:cond delay="499"/>
                                          </p:stCondLst>
                                        </p:cTn>
                                        <p:tgtEl>
                                          <p:spTgt spid="26"/>
                                        </p:tgtEl>
                                        <p:attrNameLst>
                                          <p:attrName>style.visibility</p:attrName>
                                        </p:attrNameLst>
                                      </p:cBhvr>
                                      <p:to>
                                        <p:strVal val="hidden"/>
                                      </p:to>
                                    </p:set>
                                  </p:childTnLst>
                                </p:cTn>
                              </p:par>
                              <p:par>
                                <p:cTn id="69" presetID="9" presetClass="exit" presetSubtype="0" fill="hold" grpId="1" nodeType="withEffect">
                                  <p:stCondLst>
                                    <p:cond delay="0"/>
                                  </p:stCondLst>
                                  <p:childTnLst>
                                    <p:animEffect transition="out" filter="dissolve">
                                      <p:cBhvr>
                                        <p:cTn id="70" dur="500"/>
                                        <p:tgtEl>
                                          <p:spTgt spid="16"/>
                                        </p:tgtEl>
                                      </p:cBhvr>
                                    </p:animEffect>
                                    <p:set>
                                      <p:cBhvr>
                                        <p:cTn id="71" dur="1" fill="hold">
                                          <p:stCondLst>
                                            <p:cond delay="499"/>
                                          </p:stCondLst>
                                        </p:cTn>
                                        <p:tgtEl>
                                          <p:spTgt spid="16"/>
                                        </p:tgtEl>
                                        <p:attrNameLst>
                                          <p:attrName>style.visibility</p:attrName>
                                        </p:attrNameLst>
                                      </p:cBhvr>
                                      <p:to>
                                        <p:strVal val="hidden"/>
                                      </p:to>
                                    </p:set>
                                  </p:childTnLst>
                                </p:cTn>
                              </p:par>
                              <p:par>
                                <p:cTn id="72" presetID="9" presetClass="exit" presetSubtype="0" fill="hold" nodeType="withEffect">
                                  <p:stCondLst>
                                    <p:cond delay="0"/>
                                  </p:stCondLst>
                                  <p:childTnLst>
                                    <p:animEffect transition="out" filter="dissolve">
                                      <p:cBhvr>
                                        <p:cTn id="73" dur="500"/>
                                        <p:tgtEl>
                                          <p:spTgt spid="31"/>
                                        </p:tgtEl>
                                      </p:cBhvr>
                                    </p:animEffect>
                                    <p:set>
                                      <p:cBhvr>
                                        <p:cTn id="74" dur="1" fill="hold">
                                          <p:stCondLst>
                                            <p:cond delay="499"/>
                                          </p:stCondLst>
                                        </p:cTn>
                                        <p:tgtEl>
                                          <p:spTgt spid="31"/>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38"/>
                                        </p:tgtEl>
                                        <p:attrNameLst>
                                          <p:attrName>style.visibility</p:attrName>
                                        </p:attrNameLst>
                                      </p:cBhvr>
                                      <p:to>
                                        <p:strVal val="visible"/>
                                      </p:to>
                                    </p:set>
                                    <p:anim calcmode="lin" valueType="num">
                                      <p:cBhvr additive="base">
                                        <p:cTn id="79" dur="500" fill="hold"/>
                                        <p:tgtEl>
                                          <p:spTgt spid="38"/>
                                        </p:tgtEl>
                                        <p:attrNameLst>
                                          <p:attrName>ppt_x</p:attrName>
                                        </p:attrNameLst>
                                      </p:cBhvr>
                                      <p:tavLst>
                                        <p:tav tm="0">
                                          <p:val>
                                            <p:strVal val="1+#ppt_w/2"/>
                                          </p:val>
                                        </p:tav>
                                        <p:tav tm="100000">
                                          <p:val>
                                            <p:strVal val="#ppt_x"/>
                                          </p:val>
                                        </p:tav>
                                      </p:tavLst>
                                    </p:anim>
                                    <p:anim calcmode="lin" valueType="num">
                                      <p:cBhvr additive="base">
                                        <p:cTn id="80" dur="500" fill="hold"/>
                                        <p:tgtEl>
                                          <p:spTgt spid="38"/>
                                        </p:tgtEl>
                                        <p:attrNameLst>
                                          <p:attrName>ppt_y</p:attrName>
                                        </p:attrNameLst>
                                      </p:cBhvr>
                                      <p:tavLst>
                                        <p:tav tm="0">
                                          <p:val>
                                            <p:strVal val="#ppt_y"/>
                                          </p:val>
                                        </p:tav>
                                        <p:tav tm="100000">
                                          <p:val>
                                            <p:strVal val="#ppt_y"/>
                                          </p:val>
                                        </p:tav>
                                      </p:tavLst>
                                    </p:anim>
                                  </p:childTnLst>
                                </p:cTn>
                              </p:par>
                              <p:par>
                                <p:cTn id="81" presetID="2" presetClass="entr" presetSubtype="2" fill="hold" grpId="0" nodeType="withEffect">
                                  <p:stCondLst>
                                    <p:cond delay="0"/>
                                  </p:stCondLst>
                                  <p:childTnLst>
                                    <p:set>
                                      <p:cBhvr>
                                        <p:cTn id="82" dur="1" fill="hold">
                                          <p:stCondLst>
                                            <p:cond delay="0"/>
                                          </p:stCondLst>
                                        </p:cTn>
                                        <p:tgtEl>
                                          <p:spTgt spid="39"/>
                                        </p:tgtEl>
                                        <p:attrNameLst>
                                          <p:attrName>style.visibility</p:attrName>
                                        </p:attrNameLst>
                                      </p:cBhvr>
                                      <p:to>
                                        <p:strVal val="visible"/>
                                      </p:to>
                                    </p:set>
                                    <p:anim calcmode="lin" valueType="num">
                                      <p:cBhvr additive="base">
                                        <p:cTn id="83" dur="500" fill="hold"/>
                                        <p:tgtEl>
                                          <p:spTgt spid="39"/>
                                        </p:tgtEl>
                                        <p:attrNameLst>
                                          <p:attrName>ppt_x</p:attrName>
                                        </p:attrNameLst>
                                      </p:cBhvr>
                                      <p:tavLst>
                                        <p:tav tm="0">
                                          <p:val>
                                            <p:strVal val="1+#ppt_w/2"/>
                                          </p:val>
                                        </p:tav>
                                        <p:tav tm="100000">
                                          <p:val>
                                            <p:strVal val="#ppt_x"/>
                                          </p:val>
                                        </p:tav>
                                      </p:tavLst>
                                    </p:anim>
                                    <p:anim calcmode="lin" valueType="num">
                                      <p:cBhvr additive="base">
                                        <p:cTn id="84" dur="500" fill="hold"/>
                                        <p:tgtEl>
                                          <p:spTgt spid="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P spid="15" grpId="0" animBg="1"/>
      <p:bldP spid="15" grpId="1" animBg="1"/>
      <p:bldP spid="16" grpId="0" animBg="1"/>
      <p:bldP spid="16" grpId="1" animBg="1"/>
      <p:bldP spid="17" grpId="0"/>
      <p:bldP spid="19" grpId="0" animBg="1"/>
      <p:bldP spid="20" grpId="0" animBg="1"/>
      <p:bldP spid="13" grpId="0"/>
      <p:bldP spid="21" grpId="0" animBg="1"/>
      <p:bldP spid="24" grpId="0" animBg="1"/>
      <p:bldP spid="11" grpId="0" animBg="1"/>
      <p:bldP spid="11" grpId="1" animBg="1"/>
      <p:bldP spid="33" grpId="0" animBg="1"/>
      <p:bldP spid="34" grpId="0" build="p"/>
      <p:bldP spid="32" grpId="0" animBg="1"/>
      <p:bldP spid="38" grpId="0" animBg="1"/>
      <p:bldP spid="3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6200" y="38100"/>
            <a:ext cx="9067800" cy="609600"/>
          </a:xfrm>
        </p:spPr>
        <p:txBody>
          <a:bodyPr/>
          <a:lstStyle/>
          <a:p>
            <a:pPr algn="l" eaLnBrk="1" hangingPunct="1"/>
            <a:r>
              <a:rPr lang="en-US" sz="3600" b="1" i="1" dirty="0" smtClean="0"/>
              <a:t>EE Phase 4: </a:t>
            </a:r>
            <a:r>
              <a:rPr lang="en-US" sz="3600" b="1" i="1" dirty="0" smtClean="0">
                <a:solidFill>
                  <a:srgbClr val="990000"/>
                </a:solidFill>
              </a:rPr>
              <a:t>Commute Time </a:t>
            </a:r>
            <a:r>
              <a:rPr lang="en-US" sz="3600" i="1" dirty="0" smtClean="0"/>
              <a:t>(Iteration 2)</a:t>
            </a:r>
          </a:p>
        </p:txBody>
      </p:sp>
      <p:sp>
        <p:nvSpPr>
          <p:cNvPr id="4" name="Slide Number Placeholder 3"/>
          <p:cNvSpPr>
            <a:spLocks noGrp="1"/>
          </p:cNvSpPr>
          <p:nvPr>
            <p:ph type="sldNum" sz="quarter" idx="10"/>
          </p:nvPr>
        </p:nvSpPr>
        <p:spPr>
          <a:xfrm>
            <a:off x="8172450" y="6553200"/>
            <a:ext cx="914400" cy="211137"/>
          </a:xfrm>
        </p:spPr>
        <p:txBody>
          <a:bodyPr/>
          <a:lstStyle/>
          <a:p>
            <a:pPr>
              <a:defRPr/>
            </a:pPr>
            <a:r>
              <a:rPr lang="en-US" dirty="0" smtClean="0">
                <a:solidFill>
                  <a:schemeClr val="tx1">
                    <a:lumMod val="95000"/>
                    <a:lumOff val="5000"/>
                  </a:schemeClr>
                </a:solidFill>
              </a:rPr>
              <a:t>Slide </a:t>
            </a:r>
            <a:fld id="{D092699F-9959-446D-9B44-79AB8057BEB0}" type="slidenum">
              <a:rPr lang="en-US" smtClean="0">
                <a:solidFill>
                  <a:schemeClr val="tx1">
                    <a:lumMod val="95000"/>
                    <a:lumOff val="5000"/>
                  </a:schemeClr>
                </a:solidFill>
              </a:rPr>
              <a:pPr>
                <a:defRPr/>
              </a:pPr>
              <a:t>22</a:t>
            </a:fld>
            <a:endParaRPr lang="en-US" dirty="0">
              <a:solidFill>
                <a:schemeClr val="tx1">
                  <a:lumMod val="95000"/>
                  <a:lumOff val="5000"/>
                </a:schemeClr>
              </a:solidFill>
            </a:endParaRPr>
          </a:p>
        </p:txBody>
      </p:sp>
      <p:sp>
        <p:nvSpPr>
          <p:cNvPr id="7" name="Content Placeholder 2"/>
          <p:cNvSpPr>
            <a:spLocks noGrp="1"/>
          </p:cNvSpPr>
          <p:nvPr>
            <p:ph idx="1"/>
          </p:nvPr>
        </p:nvSpPr>
        <p:spPr>
          <a:xfrm>
            <a:off x="152400" y="1295400"/>
            <a:ext cx="8991600" cy="4038600"/>
          </a:xfrm>
        </p:spPr>
        <p:txBody>
          <a:bodyPr/>
          <a:lstStyle/>
          <a:p>
            <a:pPr marL="457200" indent="-457200" eaLnBrk="1" hangingPunct="1">
              <a:buNone/>
            </a:pPr>
            <a:r>
              <a:rPr lang="en-US" sz="2400" b="1" dirty="0" smtClean="0"/>
              <a:t>Given the objective, assumptions &amp; input parameter (WBS4):</a:t>
            </a:r>
          </a:p>
          <a:p>
            <a:pPr marL="457200" indent="-457200" eaLnBrk="1" hangingPunct="1">
              <a:buFont typeface="+mj-lt"/>
              <a:buAutoNum type="arabicPeriod" startAt="3"/>
            </a:pPr>
            <a:r>
              <a:rPr lang="en-US" sz="2400" dirty="0" smtClean="0"/>
              <a:t>Do you want to adjust your Most Likely Value, </a:t>
            </a:r>
            <a:r>
              <a:rPr lang="en-US" sz="2400" i="1" dirty="0" smtClean="0"/>
              <a:t>M</a:t>
            </a:r>
            <a:r>
              <a:rPr lang="en-US" sz="2400" dirty="0" smtClean="0"/>
              <a:t>?</a:t>
            </a:r>
          </a:p>
          <a:p>
            <a:pPr marL="457200" indent="-457200" eaLnBrk="1" hangingPunct="1">
              <a:buFont typeface="+mj-lt"/>
              <a:buAutoNum type="arabicPeriod" startAt="3"/>
            </a:pPr>
            <a:r>
              <a:rPr lang="en-US" sz="2400" dirty="0" smtClean="0"/>
              <a:t>What’s the chance the actual value could exceed </a:t>
            </a:r>
            <a:r>
              <a:rPr lang="en-US" sz="2400" i="1" dirty="0" smtClean="0"/>
              <a:t>M?</a:t>
            </a:r>
          </a:p>
          <a:p>
            <a:pPr marL="457200" indent="-457200" eaLnBrk="1" hangingPunct="1">
              <a:buNone/>
            </a:pPr>
            <a:r>
              <a:rPr lang="en-US" sz="2000" u="sng" dirty="0" smtClean="0"/>
              <a:t>Assuming best case: weather, accidents, road const, departure time, etc.:</a:t>
            </a:r>
            <a:r>
              <a:rPr lang="en-US" sz="2000" dirty="0" smtClean="0"/>
              <a:t>   </a:t>
            </a:r>
          </a:p>
          <a:p>
            <a:pPr marL="457200" indent="-457200" eaLnBrk="1" hangingPunct="1">
              <a:buFont typeface="+mj-lt"/>
              <a:buAutoNum type="arabicPeriod" startAt="5"/>
            </a:pPr>
            <a:r>
              <a:rPr lang="en-US" sz="2400" dirty="0" smtClean="0"/>
              <a:t>What’s the Lowest value, </a:t>
            </a:r>
            <a:r>
              <a:rPr lang="en-US" sz="2400" i="1" dirty="0" smtClean="0"/>
              <a:t>L</a:t>
            </a:r>
            <a:endParaRPr lang="en-US" sz="2400" dirty="0" smtClean="0"/>
          </a:p>
          <a:p>
            <a:pPr marL="457200" indent="-457200" eaLnBrk="1" hangingPunct="1">
              <a:buFont typeface="+mj-lt"/>
              <a:buAutoNum type="arabicPeriod" startAt="5"/>
            </a:pPr>
            <a:r>
              <a:rPr lang="en-US" sz="2400" dirty="0" smtClean="0"/>
              <a:t>What’s the chance the actual value could be less than </a:t>
            </a:r>
            <a:r>
              <a:rPr lang="en-US" sz="2400" i="1" dirty="0" smtClean="0"/>
              <a:t>L?</a:t>
            </a:r>
          </a:p>
          <a:p>
            <a:pPr marL="457200" indent="-457200" eaLnBrk="1" hangingPunct="1">
              <a:buNone/>
            </a:pPr>
            <a:r>
              <a:rPr lang="en-US" sz="2000" u="sng" dirty="0" smtClean="0"/>
              <a:t>Assuming worst case: weather, accidents, road const, departure time, etc.:</a:t>
            </a:r>
            <a:r>
              <a:rPr lang="en-US" sz="2000" dirty="0" smtClean="0"/>
              <a:t> </a:t>
            </a:r>
            <a:endParaRPr lang="en-US" sz="2000" i="1" dirty="0" smtClean="0"/>
          </a:p>
          <a:p>
            <a:pPr marL="457200" indent="-457200" eaLnBrk="1" hangingPunct="1">
              <a:buFont typeface="+mj-lt"/>
              <a:buAutoNum type="arabicPeriod" startAt="7"/>
            </a:pPr>
            <a:r>
              <a:rPr lang="en-US" sz="2400" dirty="0" smtClean="0"/>
              <a:t>What’s the Highest value, </a:t>
            </a:r>
            <a:r>
              <a:rPr lang="en-US" sz="2400" i="1" dirty="0" smtClean="0"/>
              <a:t>H   </a:t>
            </a:r>
            <a:endParaRPr lang="en-US" sz="2400" dirty="0" smtClean="0"/>
          </a:p>
          <a:p>
            <a:pPr marL="457200" indent="-457200" eaLnBrk="1" hangingPunct="1">
              <a:buFont typeface="+mj-lt"/>
              <a:buAutoNum type="arabicPeriod" startAt="7"/>
            </a:pPr>
            <a:r>
              <a:rPr lang="en-US" sz="2400" dirty="0" smtClean="0"/>
              <a:t>What’s the chance the actual value could be higher than </a:t>
            </a:r>
            <a:r>
              <a:rPr lang="en-US" sz="2400" i="1" dirty="0" smtClean="0"/>
              <a:t>H?</a:t>
            </a:r>
          </a:p>
          <a:p>
            <a:pPr marL="457200" indent="-457200" eaLnBrk="1" hangingPunct="1">
              <a:buNone/>
            </a:pPr>
            <a:endParaRPr lang="en-US" sz="2400" i="1" dirty="0" smtClean="0"/>
          </a:p>
          <a:p>
            <a:pPr marL="457200" indent="-457200" eaLnBrk="1" hangingPunct="1">
              <a:buFont typeface="+mj-lt"/>
              <a:buAutoNum type="arabicPeriod"/>
            </a:pPr>
            <a:endParaRPr lang="en-US" sz="2400" dirty="0" smtClean="0"/>
          </a:p>
        </p:txBody>
      </p:sp>
      <p:sp>
        <p:nvSpPr>
          <p:cNvPr id="6" name="TextBox 5"/>
          <p:cNvSpPr txBox="1"/>
          <p:nvPr/>
        </p:nvSpPr>
        <p:spPr>
          <a:xfrm>
            <a:off x="1066800" y="5276671"/>
            <a:ext cx="7772400" cy="1200329"/>
          </a:xfrm>
          <a:prstGeom prst="rect">
            <a:avLst/>
          </a:prstGeom>
          <a:solidFill>
            <a:schemeClr val="accent3">
              <a:lumMod val="85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pPr algn="ctr">
              <a:defRPr/>
            </a:pPr>
            <a:r>
              <a:rPr lang="en-US" sz="2400" b="1" dirty="0" smtClean="0"/>
              <a:t>This 2</a:t>
            </a:r>
            <a:r>
              <a:rPr lang="en-US" sz="2400" b="1" baseline="30000" dirty="0" smtClean="0"/>
              <a:t>nd</a:t>
            </a:r>
            <a:r>
              <a:rPr lang="en-US" sz="2400" b="1" dirty="0" smtClean="0"/>
              <a:t> iteration helps “condition” expert to reduce anchoring bias on </a:t>
            </a:r>
            <a:r>
              <a:rPr lang="en-US" sz="2400" b="1" i="1" dirty="0" smtClean="0"/>
              <a:t>M</a:t>
            </a:r>
            <a:r>
              <a:rPr lang="en-US" sz="2400" b="1" dirty="0" smtClean="0"/>
              <a:t>, counter over-confidence on </a:t>
            </a:r>
            <a:r>
              <a:rPr lang="en-US" sz="2400" b="1" i="1" dirty="0" smtClean="0"/>
              <a:t>L</a:t>
            </a:r>
            <a:r>
              <a:rPr lang="en-US" sz="2400" b="1" dirty="0" smtClean="0"/>
              <a:t> and </a:t>
            </a:r>
            <a:r>
              <a:rPr lang="en-US" sz="2400" b="1" i="1" dirty="0" smtClean="0"/>
              <a:t>H, </a:t>
            </a:r>
            <a:r>
              <a:rPr lang="en-US" sz="2400" b="1" dirty="0" smtClean="0"/>
              <a:t>calibrate ‘values’ </a:t>
            </a:r>
            <a:r>
              <a:rPr lang="en-US" sz="2400" b="1" i="1" dirty="0" smtClean="0"/>
              <a:t>&amp; </a:t>
            </a:r>
            <a:r>
              <a:rPr lang="en-US" sz="2400" b="1" dirty="0" smtClean="0"/>
              <a:t>improve rationale.  </a:t>
            </a:r>
            <a:endParaRPr lang="en-US" sz="2400" b="1" dirty="0"/>
          </a:p>
        </p:txBody>
      </p:sp>
      <p:sp>
        <p:nvSpPr>
          <p:cNvPr id="9" name="Rectangle 3"/>
          <p:cNvSpPr txBox="1">
            <a:spLocks noChangeArrowheads="1"/>
          </p:cNvSpPr>
          <p:nvPr/>
        </p:nvSpPr>
        <p:spPr bwMode="auto">
          <a:xfrm>
            <a:off x="152400" y="810064"/>
            <a:ext cx="6248400" cy="457200"/>
          </a:xfrm>
          <a:prstGeom prst="rect">
            <a:avLst/>
          </a:prstGeom>
          <a:solidFill>
            <a:schemeClr val="bg1">
              <a:lumMod val="85000"/>
            </a:schemeClr>
          </a:solid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514350" lvl="0" indent="-514350" eaLnBrk="0" hangingPunct="0">
              <a:spcBef>
                <a:spcPct val="20000"/>
              </a:spcBef>
              <a:buFont typeface="+mj-lt"/>
              <a:buAutoNum type="arabicPeriod" startAt="4"/>
              <a:defRPr/>
            </a:pPr>
            <a:r>
              <a:rPr lang="en-US" sz="2400" b="1" kern="0" dirty="0" smtClean="0">
                <a:latin typeface="+mn-lt"/>
              </a:rPr>
              <a:t>Assessing expert’s responses (Q&amp;A)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linds(horizont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linds(horizontal)">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linds(horizontal)">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linds(horizontal)">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blinds(horizontal)">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blinds(horizontal)">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blinds(horizontal)">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blinds(horizontal)">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dissolve">
                                      <p:cBhvr>
                                        <p:cTn id="5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8172450" y="6543675"/>
            <a:ext cx="914400" cy="390525"/>
          </a:xfrm>
        </p:spPr>
        <p:txBody>
          <a:bodyPr/>
          <a:lstStyle/>
          <a:p>
            <a:pPr>
              <a:defRPr/>
            </a:pPr>
            <a:r>
              <a:rPr lang="en-US" dirty="0" smtClean="0">
                <a:solidFill>
                  <a:schemeClr val="tx1">
                    <a:lumMod val="95000"/>
                    <a:lumOff val="5000"/>
                  </a:schemeClr>
                </a:solidFill>
              </a:rPr>
              <a:t>Slide </a:t>
            </a:r>
            <a:fld id="{314DA2EF-FA29-4375-B624-5D989056B81D}" type="slidenum">
              <a:rPr lang="en-US" smtClean="0">
                <a:solidFill>
                  <a:schemeClr val="tx1">
                    <a:lumMod val="95000"/>
                    <a:lumOff val="5000"/>
                  </a:schemeClr>
                </a:solidFill>
              </a:rPr>
              <a:pPr>
                <a:defRPr/>
              </a:pPr>
              <a:t>23</a:t>
            </a:fld>
            <a:endParaRPr lang="en-US" dirty="0">
              <a:solidFill>
                <a:schemeClr val="tx1">
                  <a:lumMod val="95000"/>
                  <a:lumOff val="5000"/>
                </a:schemeClr>
              </a:solidFill>
            </a:endParaRPr>
          </a:p>
        </p:txBody>
      </p:sp>
      <p:sp>
        <p:nvSpPr>
          <p:cNvPr id="6" name="Title 1"/>
          <p:cNvSpPr txBox="1">
            <a:spLocks/>
          </p:cNvSpPr>
          <p:nvPr/>
        </p:nvSpPr>
        <p:spPr bwMode="auto">
          <a:xfrm>
            <a:off x="-152400" y="762000"/>
            <a:ext cx="90678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3600" b="1" i="1" u="none" strike="noStrike" kern="0" cap="none" spc="0" normalizeH="0" baseline="0" noProof="0" dirty="0" smtClean="0">
              <a:ln>
                <a:noFill/>
              </a:ln>
              <a:solidFill>
                <a:srgbClr val="990000"/>
              </a:solidFill>
              <a:effectLst/>
              <a:uLnTx/>
              <a:uFillTx/>
              <a:latin typeface="+mj-lt"/>
              <a:ea typeface="+mj-ea"/>
              <a:cs typeface="+mj-cs"/>
            </a:endParaRPr>
          </a:p>
        </p:txBody>
      </p:sp>
      <p:sp>
        <p:nvSpPr>
          <p:cNvPr id="7" name="Title 6"/>
          <p:cNvSpPr>
            <a:spLocks noGrp="1"/>
          </p:cNvSpPr>
          <p:nvPr>
            <p:ph type="title"/>
          </p:nvPr>
        </p:nvSpPr>
        <p:spPr>
          <a:xfrm>
            <a:off x="0" y="38100"/>
            <a:ext cx="9372600" cy="609600"/>
          </a:xfrm>
        </p:spPr>
        <p:txBody>
          <a:bodyPr/>
          <a:lstStyle/>
          <a:p>
            <a:pPr lvl="0" algn="l"/>
            <a:r>
              <a:rPr lang="en-US" sz="3600" b="1" i="1" dirty="0" smtClean="0"/>
              <a:t>EE Phase 5: </a:t>
            </a:r>
            <a:r>
              <a:rPr lang="en-US" sz="3600" b="1" i="1" dirty="0" smtClean="0">
                <a:solidFill>
                  <a:srgbClr val="990000"/>
                </a:solidFill>
              </a:rPr>
              <a:t>Commute Time </a:t>
            </a:r>
            <a:r>
              <a:rPr lang="en-US" sz="3600" i="1" dirty="0" smtClean="0">
                <a:solidFill>
                  <a:schemeClr val="tx1"/>
                </a:solidFill>
              </a:rPr>
              <a:t>(iteration 2)</a:t>
            </a:r>
            <a:endParaRPr lang="en-US" sz="3600" dirty="0"/>
          </a:p>
        </p:txBody>
      </p:sp>
      <p:sp>
        <p:nvSpPr>
          <p:cNvPr id="8" name="Rectangle 3"/>
          <p:cNvSpPr txBox="1">
            <a:spLocks noChangeArrowheads="1"/>
          </p:cNvSpPr>
          <p:nvPr/>
        </p:nvSpPr>
        <p:spPr bwMode="auto">
          <a:xfrm>
            <a:off x="152400" y="810064"/>
            <a:ext cx="7239000" cy="457200"/>
          </a:xfrm>
          <a:prstGeom prst="rect">
            <a:avLst/>
          </a:prstGeom>
          <a:solidFill>
            <a:schemeClr val="bg1">
              <a:lumMod val="85000"/>
            </a:schemeClr>
          </a:solid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514350" lvl="0" indent="-514350" eaLnBrk="0" hangingPunct="0">
              <a:spcBef>
                <a:spcPct val="20000"/>
              </a:spcBef>
              <a:buFont typeface="+mj-lt"/>
              <a:buAutoNum type="arabicPeriod" startAt="5"/>
              <a:defRPr/>
            </a:pPr>
            <a:r>
              <a:rPr lang="en-US" sz="2400" b="1" kern="0" dirty="0" smtClean="0">
                <a:latin typeface="+mn-lt"/>
              </a:rPr>
              <a:t>Verifying encoded values &amp; documentation</a:t>
            </a:r>
          </a:p>
        </p:txBody>
      </p:sp>
      <p:sp>
        <p:nvSpPr>
          <p:cNvPr id="9" name="TextBox 8"/>
          <p:cNvSpPr txBox="1"/>
          <p:nvPr/>
        </p:nvSpPr>
        <p:spPr>
          <a:xfrm>
            <a:off x="990600" y="1600200"/>
            <a:ext cx="3048000" cy="307777"/>
          </a:xfrm>
          <a:prstGeom prst="rect">
            <a:avLst/>
          </a:prstGeom>
          <a:noFill/>
        </p:spPr>
        <p:txBody>
          <a:bodyPr wrap="square" rtlCol="0">
            <a:spAutoFit/>
          </a:bodyPr>
          <a:lstStyle/>
          <a:p>
            <a:r>
              <a:rPr lang="en-US" sz="1400" b="1" i="1" dirty="0" smtClean="0">
                <a:latin typeface="+mj-lt"/>
              </a:rPr>
              <a:t>Triangular PDF from Iteration 1</a:t>
            </a:r>
          </a:p>
        </p:txBody>
      </p:sp>
      <p:sp>
        <p:nvSpPr>
          <p:cNvPr id="10" name="TextBox 9"/>
          <p:cNvSpPr txBox="1"/>
          <p:nvPr/>
        </p:nvSpPr>
        <p:spPr>
          <a:xfrm>
            <a:off x="5334000" y="1600200"/>
            <a:ext cx="3048000" cy="307777"/>
          </a:xfrm>
          <a:prstGeom prst="rect">
            <a:avLst/>
          </a:prstGeom>
          <a:noFill/>
        </p:spPr>
        <p:txBody>
          <a:bodyPr wrap="square" rtlCol="0">
            <a:spAutoFit/>
          </a:bodyPr>
          <a:lstStyle/>
          <a:p>
            <a:r>
              <a:rPr lang="en-US" sz="1400" b="1" i="1" dirty="0" smtClean="0">
                <a:latin typeface="+mj-lt"/>
              </a:rPr>
              <a:t>Triangular PDF from Iteration 2</a:t>
            </a:r>
          </a:p>
        </p:txBody>
      </p:sp>
      <p:pic>
        <p:nvPicPr>
          <p:cNvPr id="2" name="Picture 1"/>
          <p:cNvPicPr>
            <a:picLocks noChangeAspect="1" noChangeArrowheads="1"/>
          </p:cNvPicPr>
          <p:nvPr/>
        </p:nvPicPr>
        <p:blipFill>
          <a:blip r:embed="rId3" cstate="print"/>
          <a:srcRect/>
          <a:stretch>
            <a:fillRect/>
          </a:stretch>
        </p:blipFill>
        <p:spPr bwMode="auto">
          <a:xfrm>
            <a:off x="-26869" y="2057400"/>
            <a:ext cx="4393570" cy="2667000"/>
          </a:xfrm>
          <a:prstGeom prst="rect">
            <a:avLst/>
          </a:prstGeom>
          <a:noFill/>
          <a:ln w="9525">
            <a:noFill/>
            <a:miter lim="800000"/>
            <a:headEnd/>
            <a:tailEnd/>
          </a:ln>
          <a:effectLst/>
        </p:spPr>
      </p:pic>
      <p:pic>
        <p:nvPicPr>
          <p:cNvPr id="3" name="Picture 2"/>
          <p:cNvPicPr>
            <a:picLocks noChangeAspect="1" noChangeArrowheads="1"/>
          </p:cNvPicPr>
          <p:nvPr/>
        </p:nvPicPr>
        <p:blipFill>
          <a:blip r:embed="rId4" cstate="print"/>
          <a:srcRect/>
          <a:stretch>
            <a:fillRect/>
          </a:stretch>
        </p:blipFill>
        <p:spPr bwMode="auto">
          <a:xfrm>
            <a:off x="4267200" y="1890932"/>
            <a:ext cx="4800600" cy="2864748"/>
          </a:xfrm>
          <a:prstGeom prst="rect">
            <a:avLst/>
          </a:prstGeom>
          <a:noFill/>
          <a:ln w="9525">
            <a:noFill/>
            <a:miter lim="800000"/>
            <a:headEnd/>
            <a:tailEnd/>
          </a:ln>
          <a:effectLst/>
        </p:spPr>
      </p:pic>
      <p:sp>
        <p:nvSpPr>
          <p:cNvPr id="13" name="TextBox 12"/>
          <p:cNvSpPr txBox="1"/>
          <p:nvPr/>
        </p:nvSpPr>
        <p:spPr>
          <a:xfrm>
            <a:off x="858128" y="5335343"/>
            <a:ext cx="8229600" cy="830997"/>
          </a:xfrm>
          <a:prstGeom prst="rect">
            <a:avLst/>
          </a:prstGeom>
          <a:solidFill>
            <a:schemeClr val="accent3">
              <a:lumMod val="85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pPr algn="ctr">
              <a:defRPr/>
            </a:pPr>
            <a:r>
              <a:rPr lang="en-US" sz="2400" b="1" dirty="0" smtClean="0"/>
              <a:t>The 2</a:t>
            </a:r>
            <a:r>
              <a:rPr lang="en-US" sz="2400" b="1" baseline="30000" dirty="0" smtClean="0"/>
              <a:t>nd</a:t>
            </a:r>
            <a:r>
              <a:rPr lang="en-US" sz="2400" b="1" dirty="0" smtClean="0"/>
              <a:t> iteration helped elicit an </a:t>
            </a:r>
            <a:r>
              <a:rPr lang="en-US" sz="2400" b="1" i="1" dirty="0" smtClean="0"/>
              <a:t>L</a:t>
            </a:r>
            <a:r>
              <a:rPr lang="en-US" sz="2400" b="1" dirty="0" smtClean="0"/>
              <a:t> that seems  feasible and an </a:t>
            </a:r>
            <a:r>
              <a:rPr lang="en-US" sz="2400" b="1" i="1" dirty="0" smtClean="0"/>
              <a:t>H</a:t>
            </a:r>
            <a:r>
              <a:rPr lang="en-US" sz="2400" b="1" dirty="0" smtClean="0"/>
              <a:t> that accounts for worst-case risk factors</a:t>
            </a:r>
            <a:endParaRPr lang="en-US" sz="2400" b="1" dirty="0"/>
          </a:p>
        </p:txBody>
      </p:sp>
      <p:sp>
        <p:nvSpPr>
          <p:cNvPr id="14" name="TextBox 13"/>
          <p:cNvSpPr txBox="1"/>
          <p:nvPr/>
        </p:nvSpPr>
        <p:spPr>
          <a:xfrm>
            <a:off x="304800" y="4461804"/>
            <a:ext cx="4114800" cy="338554"/>
          </a:xfrm>
          <a:prstGeom prst="rect">
            <a:avLst/>
          </a:prstGeom>
          <a:noFill/>
        </p:spPr>
        <p:txBody>
          <a:bodyPr wrap="square" rtlCol="0">
            <a:spAutoFit/>
          </a:bodyPr>
          <a:lstStyle/>
          <a:p>
            <a:pPr marL="342900" indent="-342900"/>
            <a:r>
              <a:rPr lang="en-US" sz="1600" b="1" i="1" dirty="0" smtClean="0">
                <a:latin typeface="Times New Roman" pitchFamily="18" charset="0"/>
                <a:cs typeface="Times New Roman" pitchFamily="18" charset="0"/>
              </a:rPr>
              <a:t>L =4.22                                        H = 101.15 </a:t>
            </a:r>
            <a:endParaRPr lang="en-US" sz="1600" b="1" i="1" dirty="0">
              <a:latin typeface="Times New Roman" pitchFamily="18" charset="0"/>
              <a:cs typeface="Times New Roman" pitchFamily="18" charset="0"/>
            </a:endParaRPr>
          </a:p>
        </p:txBody>
      </p:sp>
      <p:sp>
        <p:nvSpPr>
          <p:cNvPr id="15" name="TextBox 14"/>
          <p:cNvSpPr txBox="1"/>
          <p:nvPr/>
        </p:nvSpPr>
        <p:spPr>
          <a:xfrm>
            <a:off x="5167532" y="4447736"/>
            <a:ext cx="4114800" cy="338554"/>
          </a:xfrm>
          <a:prstGeom prst="rect">
            <a:avLst/>
          </a:prstGeom>
          <a:noFill/>
        </p:spPr>
        <p:txBody>
          <a:bodyPr wrap="square" rtlCol="0">
            <a:spAutoFit/>
          </a:bodyPr>
          <a:lstStyle/>
          <a:p>
            <a:pPr marL="342900" indent="-342900"/>
            <a:r>
              <a:rPr lang="en-US" sz="1600" b="1" i="1" dirty="0" smtClean="0">
                <a:latin typeface="Times New Roman" pitchFamily="18" charset="0"/>
                <a:cs typeface="Times New Roman" pitchFamily="18" charset="0"/>
              </a:rPr>
              <a:t>L =35.44                                        H = 141.67 </a:t>
            </a:r>
            <a:endParaRPr lang="en-US" sz="1600" b="1" i="1" dirty="0">
              <a:latin typeface="Times New Roman" pitchFamily="18" charset="0"/>
              <a:cs typeface="Times New Roman" pitchFamily="18" charset="0"/>
            </a:endParaRPr>
          </a:p>
        </p:txBody>
      </p:sp>
      <p:sp>
        <p:nvSpPr>
          <p:cNvPr id="16" name="TextBox 15"/>
          <p:cNvSpPr txBox="1"/>
          <p:nvPr/>
        </p:nvSpPr>
        <p:spPr>
          <a:xfrm>
            <a:off x="525192" y="4738710"/>
            <a:ext cx="3513408" cy="584775"/>
          </a:xfrm>
          <a:prstGeom prst="rect">
            <a:avLst/>
          </a:prstGeom>
          <a:noFill/>
        </p:spPr>
        <p:txBody>
          <a:bodyPr wrap="square" rtlCol="0">
            <a:spAutoFit/>
          </a:bodyPr>
          <a:lstStyle/>
          <a:p>
            <a:pPr algn="ctr"/>
            <a:r>
              <a:rPr lang="en-US" sz="1600" b="1" i="1" dirty="0" smtClean="0">
                <a:latin typeface="+mj-lt"/>
              </a:rPr>
              <a:t>Inputs not necessarily sensitive to risk factors =&gt; Optimistic Bias</a:t>
            </a:r>
          </a:p>
        </p:txBody>
      </p:sp>
      <p:sp>
        <p:nvSpPr>
          <p:cNvPr id="17" name="TextBox 16"/>
          <p:cNvSpPr txBox="1"/>
          <p:nvPr/>
        </p:nvSpPr>
        <p:spPr>
          <a:xfrm>
            <a:off x="5195668" y="4735157"/>
            <a:ext cx="3581400" cy="584775"/>
          </a:xfrm>
          <a:prstGeom prst="rect">
            <a:avLst/>
          </a:prstGeom>
          <a:noFill/>
        </p:spPr>
        <p:txBody>
          <a:bodyPr wrap="square" rtlCol="0">
            <a:spAutoFit/>
          </a:bodyPr>
          <a:lstStyle/>
          <a:p>
            <a:pPr algn="ctr"/>
            <a:r>
              <a:rPr lang="en-US" sz="1600" b="1" i="1" dirty="0" smtClean="0">
                <a:latin typeface="+mj-lt"/>
              </a:rPr>
              <a:t>Inputs sensitive to weighted risk factors =&gt; Minimum-Bias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9"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animEffect transition="in" filter="dissolve">
                                      <p:cBhvr>
                                        <p:cTn id="9" dur="500"/>
                                        <p:tgtEl>
                                          <p:spTgt spid="2"/>
                                        </p:tgtEl>
                                      </p:cBhvr>
                                    </p:animEffect>
                                  </p:childTnLst>
                                </p:cTn>
                              </p:par>
                              <p:par>
                                <p:cTn id="10" presetID="9"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dissolv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9"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dissolve">
                                      <p:cBhvr>
                                        <p:cTn id="19" dur="500"/>
                                        <p:tgtEl>
                                          <p:spTgt spid="3"/>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dissolv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linds(horizontal)">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blinds(horizontal)">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dissolve">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3" grpId="0" animBg="1"/>
      <p:bldP spid="14" grpId="0"/>
      <p:bldP spid="15" grpId="0"/>
      <p:bldP spid="16" grpId="0"/>
      <p:bldP spid="1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lgn="l" eaLnBrk="1" hangingPunct="1"/>
            <a:r>
              <a:rPr lang="en-US" sz="3600" b="1" i="1" dirty="0" smtClean="0"/>
              <a:t>Results (Triangular &amp; Beta-PERT)</a:t>
            </a:r>
            <a:endParaRPr lang="en-US" sz="3600" b="1" i="1" dirty="0" smtClean="0">
              <a:solidFill>
                <a:srgbClr val="FF0000"/>
              </a:solidFill>
            </a:endParaRPr>
          </a:p>
        </p:txBody>
      </p:sp>
      <p:sp>
        <p:nvSpPr>
          <p:cNvPr id="4" name="Slide Number Placeholder 3"/>
          <p:cNvSpPr>
            <a:spLocks noGrp="1"/>
          </p:cNvSpPr>
          <p:nvPr>
            <p:ph type="sldNum" sz="quarter" idx="10"/>
          </p:nvPr>
        </p:nvSpPr>
        <p:spPr>
          <a:xfrm>
            <a:off x="8172450" y="6553200"/>
            <a:ext cx="914400" cy="390525"/>
          </a:xfrm>
        </p:spPr>
        <p:txBody>
          <a:bodyPr/>
          <a:lstStyle/>
          <a:p>
            <a:pPr>
              <a:defRPr/>
            </a:pPr>
            <a:r>
              <a:rPr lang="en-US" dirty="0" smtClean="0">
                <a:solidFill>
                  <a:schemeClr val="tx1">
                    <a:lumMod val="95000"/>
                    <a:lumOff val="5000"/>
                  </a:schemeClr>
                </a:solidFill>
              </a:rPr>
              <a:t>Slide </a:t>
            </a:r>
            <a:fld id="{314DA2EF-FA29-4375-B624-5D989056B81D}" type="slidenum">
              <a:rPr lang="en-US" smtClean="0">
                <a:solidFill>
                  <a:schemeClr val="tx1">
                    <a:lumMod val="95000"/>
                    <a:lumOff val="5000"/>
                  </a:schemeClr>
                </a:solidFill>
              </a:rPr>
              <a:pPr>
                <a:defRPr/>
              </a:pPr>
              <a:t>24</a:t>
            </a:fld>
            <a:endParaRPr lang="en-US" dirty="0">
              <a:solidFill>
                <a:schemeClr val="tx1">
                  <a:lumMod val="95000"/>
                  <a:lumOff val="5000"/>
                </a:schemeClr>
              </a:solidFill>
            </a:endParaRPr>
          </a:p>
        </p:txBody>
      </p:sp>
      <p:sp>
        <p:nvSpPr>
          <p:cNvPr id="7" name="Content Placeholder 2"/>
          <p:cNvSpPr>
            <a:spLocks noGrp="1"/>
          </p:cNvSpPr>
          <p:nvPr>
            <p:ph idx="1"/>
          </p:nvPr>
        </p:nvSpPr>
        <p:spPr>
          <a:xfrm>
            <a:off x="685800" y="4724400"/>
            <a:ext cx="8534400" cy="1676400"/>
          </a:xfrm>
        </p:spPr>
        <p:txBody>
          <a:bodyPr/>
          <a:lstStyle/>
          <a:p>
            <a:pPr eaLnBrk="1" hangingPunct="1"/>
            <a:r>
              <a:rPr lang="en-US" sz="2000" b="1" dirty="0" smtClean="0"/>
              <a:t>In most cases, Beta-PERT is preferred (</a:t>
            </a:r>
            <a:r>
              <a:rPr lang="en-US" sz="2000" b="1" dirty="0" err="1" smtClean="0"/>
              <a:t>vs</a:t>
            </a:r>
            <a:r>
              <a:rPr lang="en-US" sz="2000" b="1" dirty="0" smtClean="0"/>
              <a:t> triangular)</a:t>
            </a:r>
          </a:p>
          <a:p>
            <a:pPr lvl="1" eaLnBrk="1" hangingPunct="1"/>
            <a:r>
              <a:rPr lang="en-US" sz="1800" dirty="0" smtClean="0"/>
              <a:t>Beta-PERT’s mean is only slightly greater than its mode</a:t>
            </a:r>
          </a:p>
          <a:p>
            <a:pPr eaLnBrk="1" hangingPunct="1"/>
            <a:r>
              <a:rPr lang="en-US" sz="2000" b="1" dirty="0" smtClean="0"/>
              <a:t>However, triangular would be preferred (</a:t>
            </a:r>
            <a:r>
              <a:rPr lang="en-US" sz="2000" b="1" dirty="0" err="1" smtClean="0"/>
              <a:t>vs</a:t>
            </a:r>
            <a:r>
              <a:rPr lang="en-US" sz="2000" b="1" dirty="0" smtClean="0"/>
              <a:t> Beta-PERT) if elicited data seems to depict over-confidence (e.g. H value is optimistic)</a:t>
            </a:r>
          </a:p>
          <a:p>
            <a:pPr lvl="1" eaLnBrk="1" hangingPunct="1"/>
            <a:r>
              <a:rPr lang="en-US" sz="1800" dirty="0" smtClean="0"/>
              <a:t>Triangular PDF compensates for this by ‘exaggerating’ the mean value </a:t>
            </a:r>
          </a:p>
        </p:txBody>
      </p:sp>
      <p:pic>
        <p:nvPicPr>
          <p:cNvPr id="49155" name="Picture 3"/>
          <p:cNvPicPr>
            <a:picLocks noChangeAspect="1" noChangeArrowheads="1"/>
          </p:cNvPicPr>
          <p:nvPr/>
        </p:nvPicPr>
        <p:blipFill>
          <a:blip r:embed="rId3" cstate="print"/>
          <a:srcRect/>
          <a:stretch>
            <a:fillRect/>
          </a:stretch>
        </p:blipFill>
        <p:spPr bwMode="auto">
          <a:xfrm>
            <a:off x="1066800" y="762000"/>
            <a:ext cx="6764482" cy="3937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9155"/>
                                        </p:tgtEl>
                                        <p:attrNameLst>
                                          <p:attrName>style.visibility</p:attrName>
                                        </p:attrNameLst>
                                      </p:cBhvr>
                                      <p:to>
                                        <p:strVal val="visible"/>
                                      </p:to>
                                    </p:set>
                                    <p:animEffect transition="in" filter="dissolve">
                                      <p:cBhvr>
                                        <p:cTn id="7" dur="500"/>
                                        <p:tgtEl>
                                          <p:spTgt spid="4915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linds(horizontal)">
                                      <p:cBhvr>
                                        <p:cTn id="12" dur="500"/>
                                        <p:tgtEl>
                                          <p:spTgt spid="7">
                                            <p:txEl>
                                              <p:pRg st="0" end="0"/>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blinds(horizontal)">
                                      <p:cBhvr>
                                        <p:cTn id="15" dur="500"/>
                                        <p:tgtEl>
                                          <p:spTgt spid="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blinds(horizontal)">
                                      <p:cBhvr>
                                        <p:cTn id="20" dur="500"/>
                                        <p:tgtEl>
                                          <p:spTgt spid="7">
                                            <p:txEl>
                                              <p:pRg st="2" end="2"/>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blinds(horizontal)">
                                      <p:cBhvr>
                                        <p:cTn id="23"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
            <a:ext cx="7620000" cy="609600"/>
          </a:xfrm>
        </p:spPr>
        <p:txBody>
          <a:bodyPr/>
          <a:lstStyle/>
          <a:p>
            <a:pPr algn="l" eaLnBrk="1" hangingPunct="1">
              <a:defRPr/>
            </a:pPr>
            <a:r>
              <a:rPr lang="en-US" sz="3600" b="1" i="1" dirty="0" smtClean="0"/>
              <a:t>Conclusion</a:t>
            </a:r>
            <a:endParaRPr lang="en-US" sz="3600" b="1" i="1" strike="sngStrike" dirty="0">
              <a:solidFill>
                <a:srgbClr val="FF0000"/>
              </a:solidFill>
            </a:endParaRPr>
          </a:p>
        </p:txBody>
      </p:sp>
      <p:sp>
        <p:nvSpPr>
          <p:cNvPr id="4" name="Slide Number Placeholder 3"/>
          <p:cNvSpPr>
            <a:spLocks noGrp="1"/>
          </p:cNvSpPr>
          <p:nvPr>
            <p:ph type="sldNum" sz="quarter" idx="10"/>
          </p:nvPr>
        </p:nvSpPr>
        <p:spPr>
          <a:xfrm>
            <a:off x="8172450" y="6543675"/>
            <a:ext cx="914400" cy="390525"/>
          </a:xfrm>
        </p:spPr>
        <p:txBody>
          <a:bodyPr/>
          <a:lstStyle/>
          <a:p>
            <a:pPr>
              <a:defRPr/>
            </a:pPr>
            <a:r>
              <a:rPr lang="en-US" dirty="0" smtClean="0">
                <a:solidFill>
                  <a:schemeClr val="tx1">
                    <a:lumMod val="95000"/>
                    <a:lumOff val="5000"/>
                  </a:schemeClr>
                </a:solidFill>
              </a:rPr>
              <a:t>Slide </a:t>
            </a:r>
            <a:fld id="{7AB3C09E-F32C-458B-AFDB-C98AF3B99FEA}" type="slidenum">
              <a:rPr lang="en-US" smtClean="0">
                <a:solidFill>
                  <a:schemeClr val="tx1">
                    <a:lumMod val="95000"/>
                    <a:lumOff val="5000"/>
                  </a:schemeClr>
                </a:solidFill>
              </a:rPr>
              <a:pPr>
                <a:defRPr/>
              </a:pPr>
              <a:t>25</a:t>
            </a:fld>
            <a:endParaRPr lang="en-US" dirty="0">
              <a:solidFill>
                <a:schemeClr val="tx1">
                  <a:lumMod val="95000"/>
                  <a:lumOff val="5000"/>
                </a:schemeClr>
              </a:solidFill>
            </a:endParaRPr>
          </a:p>
        </p:txBody>
      </p:sp>
      <p:sp>
        <p:nvSpPr>
          <p:cNvPr id="6" name="Content Placeholder 2"/>
          <p:cNvSpPr>
            <a:spLocks noGrp="1"/>
          </p:cNvSpPr>
          <p:nvPr>
            <p:ph idx="1"/>
          </p:nvPr>
        </p:nvSpPr>
        <p:spPr>
          <a:xfrm>
            <a:off x="152400" y="762000"/>
            <a:ext cx="8991600" cy="5181600"/>
          </a:xfrm>
        </p:spPr>
        <p:txBody>
          <a:bodyPr/>
          <a:lstStyle/>
          <a:p>
            <a:pPr algn="ctr" eaLnBrk="1" hangingPunct="1">
              <a:buFontTx/>
              <a:buNone/>
            </a:pPr>
            <a:endParaRPr lang="en-US" sz="1000" b="1" i="1" dirty="0" smtClean="0"/>
          </a:p>
          <a:p>
            <a:pPr eaLnBrk="1" hangingPunct="1">
              <a:buFontTx/>
              <a:buNone/>
            </a:pPr>
            <a:r>
              <a:rPr lang="en-US" sz="2400" b="1" dirty="0" smtClean="0"/>
              <a:t>We provided an expert elicitation overview that  …</a:t>
            </a:r>
          </a:p>
          <a:p>
            <a:pPr marL="514350" indent="-514350" eaLnBrk="1" hangingPunct="1">
              <a:buFont typeface="+mj-lt"/>
              <a:buAutoNum type="arabicPeriod"/>
            </a:pPr>
            <a:r>
              <a:rPr lang="en-US" sz="2400" b="1" dirty="0" smtClean="0"/>
              <a:t>Demonstrated a way to model expert opinion as a triangular distribution</a:t>
            </a:r>
          </a:p>
          <a:p>
            <a:pPr marL="914400" lvl="1" indent="-514350" eaLnBrk="1" hangingPunct="1"/>
            <a:r>
              <a:rPr lang="en-US" sz="2000" dirty="0" smtClean="0"/>
              <a:t>A process that </a:t>
            </a:r>
            <a:r>
              <a:rPr lang="en-US" sz="2000" b="1" u="sng" dirty="0" smtClean="0">
                <a:solidFill>
                  <a:srgbClr val="990000"/>
                </a:solidFill>
              </a:rPr>
              <a:t>does not “over-burden” </a:t>
            </a:r>
            <a:r>
              <a:rPr lang="en-US" sz="2000" dirty="0" smtClean="0"/>
              <a:t>the subject matter expert</a:t>
            </a:r>
          </a:p>
          <a:p>
            <a:pPr marL="514350" indent="-514350" eaLnBrk="1" hangingPunct="1">
              <a:buFont typeface="+mj-lt"/>
              <a:buAutoNum type="arabicPeriod"/>
            </a:pPr>
            <a:r>
              <a:rPr lang="en-US" sz="2400" b="1" dirty="0" smtClean="0"/>
              <a:t>Incorporated techniques to address expert bias</a:t>
            </a:r>
          </a:p>
          <a:p>
            <a:pPr marL="914400" lvl="1" indent="-514350" eaLnBrk="1" hangingPunct="1"/>
            <a:r>
              <a:rPr lang="en-US" sz="2000" dirty="0" smtClean="0"/>
              <a:t>Iterative Q&amp;A process that includes use of visual aids </a:t>
            </a:r>
          </a:p>
          <a:p>
            <a:pPr marL="914400" lvl="1" indent="-514350" eaLnBrk="1" hangingPunct="1"/>
            <a:r>
              <a:rPr lang="en-US" sz="2000" dirty="0" smtClean="0"/>
              <a:t>Relied on at least a </a:t>
            </a:r>
            <a:r>
              <a:rPr lang="en-US" sz="2000" b="1" u="sng" dirty="0" smtClean="0">
                <a:solidFill>
                  <a:srgbClr val="990000"/>
                </a:solidFill>
              </a:rPr>
              <a:t>2</a:t>
            </a:r>
            <a:r>
              <a:rPr lang="en-US" sz="2000" b="1" u="sng" baseline="30000" dirty="0" smtClean="0">
                <a:solidFill>
                  <a:srgbClr val="990000"/>
                </a:solidFill>
              </a:rPr>
              <a:t>nd</a:t>
            </a:r>
            <a:r>
              <a:rPr lang="en-US" sz="2000" b="1" u="sng" dirty="0" smtClean="0">
                <a:solidFill>
                  <a:srgbClr val="990000"/>
                </a:solidFill>
              </a:rPr>
              <a:t> iteration </a:t>
            </a:r>
            <a:r>
              <a:rPr lang="en-US" sz="2000" dirty="0" smtClean="0"/>
              <a:t>to help minimize inaccuracy &amp; bias</a:t>
            </a:r>
          </a:p>
          <a:p>
            <a:pPr marL="914400" lvl="1" indent="-514350" eaLnBrk="1" hangingPunct="1"/>
            <a:r>
              <a:rPr lang="en-US" sz="2000" dirty="0" smtClean="0"/>
              <a:t>Convert Triangular to Beta-PERT (if overconfidence was addressed)</a:t>
            </a:r>
          </a:p>
          <a:p>
            <a:pPr marL="514350" indent="-514350" eaLnBrk="1" hangingPunct="1">
              <a:buFont typeface="+mj-lt"/>
              <a:buAutoNum type="arabicPeriod"/>
            </a:pPr>
            <a:r>
              <a:rPr lang="en-US" sz="2400" b="1" dirty="0" smtClean="0"/>
              <a:t>Structured the process to help justify expert’s inputs </a:t>
            </a:r>
          </a:p>
          <a:p>
            <a:pPr marL="914400" lvl="1" indent="-514350" eaLnBrk="1" hangingPunct="1">
              <a:buFont typeface="+mj-lt"/>
              <a:buChar char="–"/>
            </a:pPr>
            <a:r>
              <a:rPr lang="en-US" sz="2000" dirty="0" smtClean="0"/>
              <a:t>Rationale required for each response</a:t>
            </a:r>
          </a:p>
          <a:p>
            <a:pPr marL="914400" lvl="1" indent="-514350" eaLnBrk="1" hangingPunct="1">
              <a:buFont typeface="+mj-lt"/>
              <a:buChar char="–"/>
            </a:pPr>
            <a:r>
              <a:rPr lang="en-US" sz="2000" dirty="0" smtClean="0"/>
              <a:t>RBS to help identify what </a:t>
            </a:r>
            <a:r>
              <a:rPr lang="en-US" sz="2000" b="1" u="sng" dirty="0" smtClean="0">
                <a:solidFill>
                  <a:srgbClr val="990000"/>
                </a:solidFill>
              </a:rPr>
              <a:t>risk factors </a:t>
            </a:r>
            <a:r>
              <a:rPr lang="en-US" sz="2000" dirty="0" smtClean="0"/>
              <a:t>contribute to uncertainty</a:t>
            </a:r>
          </a:p>
          <a:p>
            <a:pPr marL="914400" lvl="1" indent="-514350" eaLnBrk="1" hangingPunct="1">
              <a:buFont typeface="+mj-lt"/>
              <a:buChar char="–"/>
            </a:pPr>
            <a:r>
              <a:rPr lang="en-US" sz="2000" b="1" u="sng" dirty="0" smtClean="0">
                <a:solidFill>
                  <a:srgbClr val="990000"/>
                </a:solidFill>
              </a:rPr>
              <a:t>Weight risk factors </a:t>
            </a:r>
            <a:r>
              <a:rPr lang="en-US" sz="2000" dirty="0" smtClean="0"/>
              <a:t>to gain insight as each risk factor’s relative contribution to uncertainty (cost, schedule, etc.,)</a:t>
            </a:r>
            <a:endParaRPr lang="en-US" sz="28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linds(horizontal)">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linds(horizontal)">
                                      <p:cBhvr>
                                        <p:cTn id="12" dur="500"/>
                                        <p:tgtEl>
                                          <p:spTgt spid="6">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blinds(horizontal)">
                                      <p:cBhvr>
                                        <p:cTn id="15" dur="500"/>
                                        <p:tgtEl>
                                          <p:spTgt spid="6">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6">
                                            <p:txEl>
                                              <p:pRg st="4" end="4"/>
                                            </p:txEl>
                                          </p:spTgt>
                                        </p:tgtEl>
                                        <p:attrNameLst>
                                          <p:attrName>style.visibility</p:attrName>
                                        </p:attrNameLst>
                                      </p:cBhvr>
                                      <p:to>
                                        <p:strVal val="visible"/>
                                      </p:to>
                                    </p:set>
                                    <p:animEffect transition="in" filter="blinds(horizontal)">
                                      <p:cBhvr>
                                        <p:cTn id="20" dur="500"/>
                                        <p:tgtEl>
                                          <p:spTgt spid="6">
                                            <p:txEl>
                                              <p:pRg st="4" end="4"/>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animEffect transition="in" filter="blinds(horizontal)">
                                      <p:cBhvr>
                                        <p:cTn id="23" dur="500"/>
                                        <p:tgtEl>
                                          <p:spTgt spid="6">
                                            <p:txEl>
                                              <p:pRg st="5" end="5"/>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6">
                                            <p:txEl>
                                              <p:pRg st="6" end="6"/>
                                            </p:txEl>
                                          </p:spTgt>
                                        </p:tgtEl>
                                        <p:attrNameLst>
                                          <p:attrName>style.visibility</p:attrName>
                                        </p:attrNameLst>
                                      </p:cBhvr>
                                      <p:to>
                                        <p:strVal val="visible"/>
                                      </p:to>
                                    </p:set>
                                    <p:animEffect transition="in" filter="blinds(horizontal)">
                                      <p:cBhvr>
                                        <p:cTn id="26" dur="500"/>
                                        <p:tgtEl>
                                          <p:spTgt spid="6">
                                            <p:txEl>
                                              <p:pRg st="6" end="6"/>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6">
                                            <p:txEl>
                                              <p:pRg st="7" end="7"/>
                                            </p:txEl>
                                          </p:spTgt>
                                        </p:tgtEl>
                                        <p:attrNameLst>
                                          <p:attrName>style.visibility</p:attrName>
                                        </p:attrNameLst>
                                      </p:cBhvr>
                                      <p:to>
                                        <p:strVal val="visible"/>
                                      </p:to>
                                    </p:set>
                                    <p:animEffect transition="in" filter="blinds(horizontal)">
                                      <p:cBhvr>
                                        <p:cTn id="29" dur="500"/>
                                        <p:tgtEl>
                                          <p:spTgt spid="6">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6">
                                            <p:txEl>
                                              <p:pRg st="8" end="8"/>
                                            </p:txEl>
                                          </p:spTgt>
                                        </p:tgtEl>
                                        <p:attrNameLst>
                                          <p:attrName>style.visibility</p:attrName>
                                        </p:attrNameLst>
                                      </p:cBhvr>
                                      <p:to>
                                        <p:strVal val="visible"/>
                                      </p:to>
                                    </p:set>
                                    <p:animEffect transition="in" filter="blinds(horizontal)">
                                      <p:cBhvr>
                                        <p:cTn id="34" dur="500"/>
                                        <p:tgtEl>
                                          <p:spTgt spid="6">
                                            <p:txEl>
                                              <p:pRg st="8" end="8"/>
                                            </p:txEl>
                                          </p:spTgt>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6">
                                            <p:txEl>
                                              <p:pRg st="9" end="9"/>
                                            </p:txEl>
                                          </p:spTgt>
                                        </p:tgtEl>
                                        <p:attrNameLst>
                                          <p:attrName>style.visibility</p:attrName>
                                        </p:attrNameLst>
                                      </p:cBhvr>
                                      <p:to>
                                        <p:strVal val="visible"/>
                                      </p:to>
                                    </p:set>
                                    <p:animEffect transition="in" filter="blinds(horizontal)">
                                      <p:cBhvr>
                                        <p:cTn id="37" dur="500"/>
                                        <p:tgtEl>
                                          <p:spTgt spid="6">
                                            <p:txEl>
                                              <p:pRg st="9" end="9"/>
                                            </p:txEl>
                                          </p:spTgt>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6">
                                            <p:txEl>
                                              <p:pRg st="10" end="10"/>
                                            </p:txEl>
                                          </p:spTgt>
                                        </p:tgtEl>
                                        <p:attrNameLst>
                                          <p:attrName>style.visibility</p:attrName>
                                        </p:attrNameLst>
                                      </p:cBhvr>
                                      <p:to>
                                        <p:strVal val="visible"/>
                                      </p:to>
                                    </p:set>
                                    <p:animEffect transition="in" filter="blinds(horizontal)">
                                      <p:cBhvr>
                                        <p:cTn id="40" dur="500"/>
                                        <p:tgtEl>
                                          <p:spTgt spid="6">
                                            <p:txEl>
                                              <p:pRg st="10" end="10"/>
                                            </p:txEl>
                                          </p:spTgt>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6">
                                            <p:txEl>
                                              <p:pRg st="11" end="11"/>
                                            </p:txEl>
                                          </p:spTgt>
                                        </p:tgtEl>
                                        <p:attrNameLst>
                                          <p:attrName>style.visibility</p:attrName>
                                        </p:attrNameLst>
                                      </p:cBhvr>
                                      <p:to>
                                        <p:strVal val="visible"/>
                                      </p:to>
                                    </p:set>
                                    <p:animEffect transition="in" filter="blinds(horizontal)">
                                      <p:cBhvr>
                                        <p:cTn id="43" dur="500"/>
                                        <p:tgtEl>
                                          <p:spTgt spid="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l" eaLnBrk="1" hangingPunct="1"/>
            <a:r>
              <a:rPr lang="en-US" sz="3600" b="1" i="1" dirty="0" smtClean="0"/>
              <a:t>Potential Improvements</a:t>
            </a:r>
          </a:p>
        </p:txBody>
      </p:sp>
      <p:sp>
        <p:nvSpPr>
          <p:cNvPr id="9219" name="Content Placeholder 2"/>
          <p:cNvSpPr>
            <a:spLocks noGrp="1"/>
          </p:cNvSpPr>
          <p:nvPr>
            <p:ph idx="1"/>
          </p:nvPr>
        </p:nvSpPr>
        <p:spPr>
          <a:xfrm>
            <a:off x="152400" y="762000"/>
            <a:ext cx="8915400" cy="4572000"/>
          </a:xfrm>
        </p:spPr>
        <p:txBody>
          <a:bodyPr/>
          <a:lstStyle/>
          <a:p>
            <a:pPr eaLnBrk="1" hangingPunct="1"/>
            <a:r>
              <a:rPr lang="en-US" sz="2800" dirty="0" smtClean="0"/>
              <a:t>More upfront work on “Training” Expert</a:t>
            </a:r>
          </a:p>
          <a:p>
            <a:pPr eaLnBrk="1" hangingPunct="1"/>
            <a:r>
              <a:rPr lang="en-US" sz="2800" dirty="0" smtClean="0"/>
              <a:t>Criteria when to elicit mean or median (</a:t>
            </a:r>
            <a:r>
              <a:rPr lang="en-US" sz="2800" dirty="0" err="1" smtClean="0"/>
              <a:t>vs</a:t>
            </a:r>
            <a:r>
              <a:rPr lang="en-US" sz="2800" dirty="0" smtClean="0"/>
              <a:t> mode) </a:t>
            </a:r>
          </a:p>
          <a:p>
            <a:pPr eaLnBrk="1" hangingPunct="1"/>
            <a:r>
              <a:rPr lang="en-US" sz="2800" dirty="0" smtClean="0"/>
              <a:t>Add 2 questions to create Modified Beta-PERT</a:t>
            </a:r>
          </a:p>
          <a:p>
            <a:pPr eaLnBrk="1" hangingPunct="1"/>
            <a:r>
              <a:rPr lang="en-US" sz="2800" dirty="0" smtClean="0"/>
              <a:t>Improve scaling tables for expert opinion </a:t>
            </a:r>
          </a:p>
          <a:p>
            <a:pPr eaLnBrk="1" hangingPunct="1"/>
            <a:r>
              <a:rPr lang="en-US" sz="2800" dirty="0" smtClean="0"/>
              <a:t>Create “starter” Risk Breakdown Structures” </a:t>
            </a:r>
          </a:p>
          <a:p>
            <a:pPr lvl="1" eaLnBrk="1" hangingPunct="1"/>
            <a:r>
              <a:rPr lang="en-US" sz="2000" dirty="0" smtClean="0"/>
              <a:t>Facilitates brainstorming process of possible risk factors</a:t>
            </a:r>
          </a:p>
          <a:p>
            <a:pPr eaLnBrk="1" hangingPunct="1"/>
            <a:r>
              <a:rPr lang="en-US" sz="2800" dirty="0" smtClean="0"/>
              <a:t>Improve method of weighting risk factors</a:t>
            </a:r>
          </a:p>
          <a:p>
            <a:pPr eaLnBrk="1" hangingPunct="1"/>
            <a:r>
              <a:rPr lang="en-US" sz="2800" dirty="0" smtClean="0"/>
              <a:t>Explore other distributions, e.g. </a:t>
            </a:r>
            <a:r>
              <a:rPr lang="en-US" sz="2800" dirty="0" err="1" smtClean="0"/>
              <a:t>Weibull</a:t>
            </a:r>
            <a:r>
              <a:rPr lang="en-US" sz="2800" dirty="0" smtClean="0"/>
              <a:t> &amp; </a:t>
            </a:r>
            <a:r>
              <a:rPr lang="en-US" sz="2800" dirty="0" err="1" smtClean="0"/>
              <a:t>LogNormal</a:t>
            </a:r>
            <a:endParaRPr lang="en-US" sz="2800" dirty="0" smtClean="0"/>
          </a:p>
          <a:p>
            <a:pPr eaLnBrk="1" hangingPunct="1"/>
            <a:r>
              <a:rPr lang="en-US" sz="2800" dirty="0" smtClean="0"/>
              <a:t>Incorporate methods to combine expert opinions</a:t>
            </a:r>
          </a:p>
        </p:txBody>
      </p:sp>
      <p:sp>
        <p:nvSpPr>
          <p:cNvPr id="4" name="Slide Number Placeholder 3"/>
          <p:cNvSpPr>
            <a:spLocks noGrp="1"/>
          </p:cNvSpPr>
          <p:nvPr>
            <p:ph type="sldNum" sz="quarter" idx="10"/>
          </p:nvPr>
        </p:nvSpPr>
        <p:spPr>
          <a:xfrm>
            <a:off x="8172450" y="6553200"/>
            <a:ext cx="914400" cy="390525"/>
          </a:xfrm>
        </p:spPr>
        <p:txBody>
          <a:bodyPr/>
          <a:lstStyle/>
          <a:p>
            <a:pPr>
              <a:defRPr/>
            </a:pPr>
            <a:r>
              <a:rPr lang="en-US" dirty="0" smtClean="0">
                <a:solidFill>
                  <a:schemeClr val="tx1">
                    <a:lumMod val="95000"/>
                    <a:lumOff val="5000"/>
                  </a:schemeClr>
                </a:solidFill>
              </a:rPr>
              <a:t>Slide </a:t>
            </a:r>
            <a:fld id="{D64CFFFB-C87F-4285-BDBB-7C58199920FD}" type="slidenum">
              <a:rPr lang="en-US" smtClean="0">
                <a:solidFill>
                  <a:schemeClr val="tx1">
                    <a:lumMod val="95000"/>
                    <a:lumOff val="5000"/>
                  </a:schemeClr>
                </a:solidFill>
              </a:rPr>
              <a:pPr>
                <a:defRPr/>
              </a:pPr>
              <a:t>26</a:t>
            </a:fld>
            <a:endParaRPr lang="en-US" dirty="0">
              <a:solidFill>
                <a:schemeClr val="tx1">
                  <a:lumMod val="95000"/>
                  <a:lumOff val="5000"/>
                </a:schemeClr>
              </a:solidFill>
            </a:endParaRPr>
          </a:p>
        </p:txBody>
      </p:sp>
      <p:sp>
        <p:nvSpPr>
          <p:cNvPr id="5" name="TextBox 4"/>
          <p:cNvSpPr txBox="1"/>
          <p:nvPr/>
        </p:nvSpPr>
        <p:spPr>
          <a:xfrm>
            <a:off x="1066800" y="5429071"/>
            <a:ext cx="6934200" cy="1200329"/>
          </a:xfrm>
          <a:prstGeom prst="rect">
            <a:avLst/>
          </a:prstGeom>
          <a:solidFill>
            <a:schemeClr val="accent3">
              <a:lumMod val="85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pPr algn="ctr">
              <a:defRPr/>
            </a:pPr>
            <a:r>
              <a:rPr lang="en-US" sz="2400" b="1" dirty="0" smtClean="0">
                <a:solidFill>
                  <a:schemeClr val="dk1"/>
                </a:solidFill>
                <a:latin typeface="+mn-lt"/>
              </a:rPr>
              <a:t>So … hopefully … this adds to the conversation on how best to leverage expert opinion in the cost community …</a:t>
            </a:r>
            <a:endParaRPr lang="en-US" sz="2400" b="1" dirty="0">
              <a:solidFill>
                <a:schemeClr val="dk1"/>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linds(horizontal)">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linds(horizontal)">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linds(horizontal)">
                                      <p:cBhvr>
                                        <p:cTn id="17" dur="5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blinds(horizontal)">
                                      <p:cBhvr>
                                        <p:cTn id="22" dur="500"/>
                                        <p:tgtEl>
                                          <p:spTgt spid="92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blinds(horizontal)">
                                      <p:cBhvr>
                                        <p:cTn id="27" dur="500"/>
                                        <p:tgtEl>
                                          <p:spTgt spid="9219">
                                            <p:txEl>
                                              <p:pRg st="4" end="4"/>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9219">
                                            <p:txEl>
                                              <p:pRg st="5" end="5"/>
                                            </p:txEl>
                                          </p:spTgt>
                                        </p:tgtEl>
                                        <p:attrNameLst>
                                          <p:attrName>style.visibility</p:attrName>
                                        </p:attrNameLst>
                                      </p:cBhvr>
                                      <p:to>
                                        <p:strVal val="visible"/>
                                      </p:to>
                                    </p:set>
                                    <p:animEffect transition="in" filter="blinds(horizontal)">
                                      <p:cBhvr>
                                        <p:cTn id="30" dur="500"/>
                                        <p:tgtEl>
                                          <p:spTgt spid="9219">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9219">
                                            <p:txEl>
                                              <p:pRg st="6" end="6"/>
                                            </p:txEl>
                                          </p:spTgt>
                                        </p:tgtEl>
                                        <p:attrNameLst>
                                          <p:attrName>style.visibility</p:attrName>
                                        </p:attrNameLst>
                                      </p:cBhvr>
                                      <p:to>
                                        <p:strVal val="visible"/>
                                      </p:to>
                                    </p:set>
                                    <p:animEffect transition="in" filter="blinds(horizontal)">
                                      <p:cBhvr>
                                        <p:cTn id="35" dur="500"/>
                                        <p:tgtEl>
                                          <p:spTgt spid="9219">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9219">
                                            <p:txEl>
                                              <p:pRg st="7" end="7"/>
                                            </p:txEl>
                                          </p:spTgt>
                                        </p:tgtEl>
                                        <p:attrNameLst>
                                          <p:attrName>style.visibility</p:attrName>
                                        </p:attrNameLst>
                                      </p:cBhvr>
                                      <p:to>
                                        <p:strVal val="visible"/>
                                      </p:to>
                                    </p:set>
                                    <p:animEffect transition="in" filter="blinds(horizontal)">
                                      <p:cBhvr>
                                        <p:cTn id="40" dur="500"/>
                                        <p:tgtEl>
                                          <p:spTgt spid="9219">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9219">
                                            <p:txEl>
                                              <p:pRg st="8" end="8"/>
                                            </p:txEl>
                                          </p:spTgt>
                                        </p:tgtEl>
                                        <p:attrNameLst>
                                          <p:attrName>style.visibility</p:attrName>
                                        </p:attrNameLst>
                                      </p:cBhvr>
                                      <p:to>
                                        <p:strVal val="visible"/>
                                      </p:to>
                                    </p:set>
                                    <p:animEffect transition="in" filter="blinds(horizontal)">
                                      <p:cBhvr>
                                        <p:cTn id="45" dur="500"/>
                                        <p:tgtEl>
                                          <p:spTgt spid="9219">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blinds(horizontal)">
                                      <p:cBhvr>
                                        <p:cTn id="5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93663"/>
            <a:ext cx="7239000" cy="563562"/>
          </a:xfrm>
        </p:spPr>
        <p:txBody>
          <a:bodyPr/>
          <a:lstStyle/>
          <a:p>
            <a:pPr algn="l"/>
            <a:r>
              <a:rPr lang="en-US" sz="3600" b="1" i="1" dirty="0" smtClean="0"/>
              <a:t>Intuition versus Analysis</a:t>
            </a:r>
            <a:endParaRPr lang="en-US" sz="3600" b="1" i="1" dirty="0"/>
          </a:p>
        </p:txBody>
      </p:sp>
      <p:sp>
        <p:nvSpPr>
          <p:cNvPr id="3" name="Content Placeholder 2"/>
          <p:cNvSpPr>
            <a:spLocks noGrp="1"/>
          </p:cNvSpPr>
          <p:nvPr>
            <p:ph idx="1"/>
          </p:nvPr>
        </p:nvSpPr>
        <p:spPr>
          <a:xfrm>
            <a:off x="152400" y="1219200"/>
            <a:ext cx="8763000" cy="2971800"/>
          </a:xfrm>
        </p:spPr>
        <p:txBody>
          <a:bodyPr/>
          <a:lstStyle/>
          <a:p>
            <a:pPr>
              <a:buNone/>
            </a:pPr>
            <a:r>
              <a:rPr lang="en-US" b="1" u="sng" dirty="0" smtClean="0"/>
              <a:t>Quickly answer the question:</a:t>
            </a:r>
          </a:p>
          <a:p>
            <a:pPr algn="ctr">
              <a:buNone/>
            </a:pPr>
            <a:endParaRPr lang="en-US" b="1" i="1" dirty="0" smtClean="0"/>
          </a:p>
          <a:p>
            <a:pPr algn="ctr">
              <a:buNone/>
            </a:pPr>
            <a:r>
              <a:rPr lang="en-US" b="1" i="1" dirty="0" smtClean="0"/>
              <a:t>“A bat and a ball cost $ 1.10 in total.</a:t>
            </a:r>
          </a:p>
          <a:p>
            <a:pPr algn="ctr">
              <a:buNone/>
            </a:pPr>
            <a:r>
              <a:rPr lang="en-US" b="1" i="1" dirty="0" smtClean="0"/>
              <a:t>The bat costs $1 more than the ball.</a:t>
            </a:r>
          </a:p>
          <a:p>
            <a:pPr algn="ctr">
              <a:buNone/>
            </a:pPr>
            <a:r>
              <a:rPr lang="en-US" b="1" i="1" dirty="0" smtClean="0"/>
              <a:t>How much does the ball cost?.”</a:t>
            </a:r>
            <a:endParaRPr lang="en-US" b="1" i="1" dirty="0"/>
          </a:p>
        </p:txBody>
      </p:sp>
      <p:sp>
        <p:nvSpPr>
          <p:cNvPr id="4" name="Slide Number Placeholder 3"/>
          <p:cNvSpPr>
            <a:spLocks noGrp="1"/>
          </p:cNvSpPr>
          <p:nvPr>
            <p:ph type="sldNum" sz="quarter" idx="10"/>
          </p:nvPr>
        </p:nvSpPr>
        <p:spPr>
          <a:xfrm>
            <a:off x="8172450" y="6553200"/>
            <a:ext cx="914400" cy="390525"/>
          </a:xfrm>
        </p:spPr>
        <p:txBody>
          <a:bodyPr/>
          <a:lstStyle/>
          <a:p>
            <a:pPr>
              <a:defRPr/>
            </a:pPr>
            <a:r>
              <a:rPr lang="en-US" dirty="0" smtClean="0">
                <a:solidFill>
                  <a:schemeClr val="tx1">
                    <a:lumMod val="95000"/>
                    <a:lumOff val="5000"/>
                  </a:schemeClr>
                </a:solidFill>
              </a:rPr>
              <a:t>Slide </a:t>
            </a:r>
            <a:fld id="{314DA2EF-FA29-4375-B624-5D989056B81D}" type="slidenum">
              <a:rPr lang="en-US" smtClean="0">
                <a:solidFill>
                  <a:schemeClr val="tx1">
                    <a:lumMod val="95000"/>
                    <a:lumOff val="5000"/>
                  </a:schemeClr>
                </a:solidFill>
              </a:rPr>
              <a:pPr>
                <a:defRPr/>
              </a:pPr>
              <a:t>27</a:t>
            </a:fld>
            <a:endParaRPr 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63562"/>
          </a:xfrm>
        </p:spPr>
        <p:txBody>
          <a:bodyPr/>
          <a:lstStyle/>
          <a:p>
            <a:pPr algn="l"/>
            <a:r>
              <a:rPr lang="en-US" sz="3200" b="1" i="1" dirty="0" smtClean="0"/>
              <a:t>Sources not Referenced in Presentation  </a:t>
            </a:r>
            <a:endParaRPr lang="en-US" sz="3200" b="1" i="1" dirty="0"/>
          </a:p>
        </p:txBody>
      </p:sp>
      <p:sp>
        <p:nvSpPr>
          <p:cNvPr id="3" name="Content Placeholder 2"/>
          <p:cNvSpPr>
            <a:spLocks noGrp="1"/>
          </p:cNvSpPr>
          <p:nvPr>
            <p:ph idx="1"/>
          </p:nvPr>
        </p:nvSpPr>
        <p:spPr>
          <a:xfrm>
            <a:off x="152400" y="1143000"/>
            <a:ext cx="8915400" cy="3886200"/>
          </a:xfrm>
        </p:spPr>
        <p:txBody>
          <a:bodyPr/>
          <a:lstStyle/>
          <a:p>
            <a:pPr marL="457200" indent="-457200">
              <a:buFont typeface="+mj-lt"/>
              <a:buAutoNum type="arabicPeriod"/>
            </a:pPr>
            <a:r>
              <a:rPr lang="en-US" sz="2000" dirty="0" smtClean="0"/>
              <a:t>Liu, Y., “Subjective Probability,” Wright State University.</a:t>
            </a:r>
          </a:p>
          <a:p>
            <a:pPr marL="457200" indent="-457200">
              <a:buFont typeface="+mj-lt"/>
              <a:buAutoNum type="arabicPeriod"/>
            </a:pPr>
            <a:endParaRPr lang="en-US" sz="2000" dirty="0" smtClean="0"/>
          </a:p>
          <a:p>
            <a:pPr marL="457200" indent="-457200">
              <a:buFont typeface="+mj-lt"/>
              <a:buAutoNum type="arabicPeriod"/>
            </a:pPr>
            <a:r>
              <a:rPr lang="en-US" sz="2000" dirty="0" err="1" smtClean="0"/>
              <a:t>Kirkebøen</a:t>
            </a:r>
            <a:r>
              <a:rPr lang="en-US" sz="2000" dirty="0" smtClean="0"/>
              <a:t>, G., “Decision </a:t>
            </a:r>
            <a:r>
              <a:rPr lang="en-US" sz="2000" dirty="0" err="1" smtClean="0"/>
              <a:t>behaviour</a:t>
            </a:r>
            <a:r>
              <a:rPr lang="en-US" sz="2000" dirty="0" smtClean="0"/>
              <a:t> – Improving expert </a:t>
            </a:r>
            <a:r>
              <a:rPr lang="en-US" sz="2000" dirty="0" err="1" smtClean="0"/>
              <a:t>judgement</a:t>
            </a:r>
            <a:r>
              <a:rPr lang="en-US" sz="2000" dirty="0" smtClean="0"/>
              <a:t>, 2010</a:t>
            </a:r>
          </a:p>
          <a:p>
            <a:pPr marL="457200" indent="-457200">
              <a:buFont typeface="+mj-lt"/>
              <a:buAutoNum type="arabicPeriod"/>
            </a:pPr>
            <a:endParaRPr lang="en-US" sz="2000" dirty="0" smtClean="0"/>
          </a:p>
          <a:p>
            <a:pPr marL="457200" indent="-457200">
              <a:buFont typeface="+mj-lt"/>
              <a:buAutoNum type="arabicPeriod"/>
            </a:pPr>
            <a:r>
              <a:rPr lang="en-US" sz="2000" dirty="0" err="1" smtClean="0"/>
              <a:t>Vose</a:t>
            </a:r>
            <a:r>
              <a:rPr lang="en-US" sz="2000" dirty="0" smtClean="0"/>
              <a:t>, D., </a:t>
            </a:r>
            <a:r>
              <a:rPr lang="en-US" sz="2000" i="1" dirty="0" smtClean="0"/>
              <a:t>Risk Analysis (2</a:t>
            </a:r>
            <a:r>
              <a:rPr lang="en-US" sz="2000" i="1" baseline="30000" dirty="0" smtClean="0"/>
              <a:t>nd</a:t>
            </a:r>
            <a:r>
              <a:rPr lang="en-US" sz="2000" i="1" dirty="0" smtClean="0"/>
              <a:t> Edition)</a:t>
            </a:r>
            <a:r>
              <a:rPr lang="en-US" sz="2000" dirty="0" smtClean="0"/>
              <a:t>, John Wiley and Sons, 2004</a:t>
            </a:r>
          </a:p>
          <a:p>
            <a:pPr marL="457200" indent="-457200">
              <a:buFont typeface="+mj-lt"/>
              <a:buAutoNum type="arabicPeriod"/>
            </a:pPr>
            <a:endParaRPr lang="en-US" sz="2000" dirty="0" smtClean="0"/>
          </a:p>
          <a:p>
            <a:pPr>
              <a:buAutoNum type="arabicPeriod"/>
            </a:pPr>
            <a:r>
              <a:rPr lang="en-US" sz="2000" dirty="0" smtClean="0"/>
              <a:t>  “Expert Elicitation Task Force White Paper,” US EPA, 2009</a:t>
            </a:r>
          </a:p>
          <a:p>
            <a:pPr>
              <a:buAutoNum type="arabicPeriod"/>
            </a:pPr>
            <a:endParaRPr lang="en-US" sz="2000" dirty="0" smtClean="0"/>
          </a:p>
          <a:p>
            <a:pPr>
              <a:buAutoNum type="arabicPeriod"/>
            </a:pPr>
            <a:r>
              <a:rPr lang="en-US" sz="2000" dirty="0" smtClean="0"/>
              <a:t>  </a:t>
            </a:r>
            <a:r>
              <a:rPr lang="en-US" sz="2000" dirty="0" err="1" smtClean="0"/>
              <a:t>Clemen</a:t>
            </a:r>
            <a:r>
              <a:rPr lang="en-US" sz="2000" dirty="0" smtClean="0"/>
              <a:t>, R.T. and Winkler, R.L. (1990) Unanimity and compromise among probability forecasters. Management Science 36 767-779</a:t>
            </a:r>
          </a:p>
          <a:p>
            <a:pPr marL="457200" indent="-457200">
              <a:buFont typeface="+mj-lt"/>
              <a:buAutoNum type="arabicPeriod"/>
            </a:pPr>
            <a:endParaRPr lang="en-US" sz="2000" dirty="0"/>
          </a:p>
        </p:txBody>
      </p:sp>
      <p:sp>
        <p:nvSpPr>
          <p:cNvPr id="4" name="Slide Number Placeholder 3"/>
          <p:cNvSpPr>
            <a:spLocks noGrp="1"/>
          </p:cNvSpPr>
          <p:nvPr>
            <p:ph type="sldNum" sz="quarter" idx="10"/>
          </p:nvPr>
        </p:nvSpPr>
        <p:spPr>
          <a:xfrm>
            <a:off x="8172450" y="6619875"/>
            <a:ext cx="914400" cy="390525"/>
          </a:xfrm>
        </p:spPr>
        <p:txBody>
          <a:bodyPr/>
          <a:lstStyle/>
          <a:p>
            <a:pPr>
              <a:defRPr/>
            </a:pPr>
            <a:r>
              <a:rPr lang="en-US" dirty="0" smtClean="0">
                <a:solidFill>
                  <a:schemeClr val="tx1">
                    <a:lumMod val="95000"/>
                    <a:lumOff val="5000"/>
                  </a:schemeClr>
                </a:solidFill>
              </a:rPr>
              <a:t>Slide </a:t>
            </a:r>
            <a:fld id="{314DA2EF-FA29-4375-B624-5D989056B81D}" type="slidenum">
              <a:rPr lang="en-US" smtClean="0">
                <a:solidFill>
                  <a:schemeClr val="tx1">
                    <a:lumMod val="95000"/>
                    <a:lumOff val="5000"/>
                  </a:schemeClr>
                </a:solidFill>
              </a:rPr>
              <a:pPr>
                <a:defRPr/>
              </a:pPr>
              <a:t>28</a:t>
            </a:fld>
            <a:endParaRPr 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276600"/>
            <a:ext cx="7010400" cy="914400"/>
          </a:xfrm>
        </p:spPr>
        <p:txBody>
          <a:bodyPr/>
          <a:lstStyle/>
          <a:p>
            <a:pPr algn="ctr" eaLnBrk="1" hangingPunct="1">
              <a:buFontTx/>
              <a:buNone/>
              <a:defRPr/>
            </a:pPr>
            <a:r>
              <a:rPr lang="en-US" sz="4800" dirty="0" smtClean="0">
                <a:solidFill>
                  <a:schemeClr val="accent2">
                    <a:lumMod val="50000"/>
                  </a:schemeClr>
                </a:solidFill>
              </a:rPr>
              <a:t>Questions?</a:t>
            </a:r>
            <a:endParaRPr lang="en-US" sz="4800" dirty="0">
              <a:solidFill>
                <a:schemeClr val="accent2">
                  <a:lumMod val="50000"/>
                </a:schemeClr>
              </a:solidFill>
            </a:endParaRPr>
          </a:p>
        </p:txBody>
      </p:sp>
      <p:sp>
        <p:nvSpPr>
          <p:cNvPr id="4" name="Slide Number Placeholder 3"/>
          <p:cNvSpPr>
            <a:spLocks noGrp="1"/>
          </p:cNvSpPr>
          <p:nvPr>
            <p:ph type="sldNum" sz="quarter" idx="10"/>
          </p:nvPr>
        </p:nvSpPr>
        <p:spPr>
          <a:xfrm>
            <a:off x="8172450" y="6553200"/>
            <a:ext cx="914400" cy="390525"/>
          </a:xfrm>
        </p:spPr>
        <p:txBody>
          <a:bodyPr/>
          <a:lstStyle/>
          <a:p>
            <a:pPr>
              <a:defRPr/>
            </a:pPr>
            <a:r>
              <a:rPr lang="en-US" dirty="0" smtClean="0">
                <a:solidFill>
                  <a:schemeClr val="tx1">
                    <a:lumMod val="95000"/>
                    <a:lumOff val="5000"/>
                  </a:schemeClr>
                </a:solidFill>
              </a:rPr>
              <a:t>Slide </a:t>
            </a:r>
            <a:fld id="{42C74E7C-7D8C-4B5D-8925-8F37F43F841E}" type="slidenum">
              <a:rPr lang="en-US" smtClean="0">
                <a:solidFill>
                  <a:schemeClr val="tx1">
                    <a:lumMod val="95000"/>
                    <a:lumOff val="5000"/>
                  </a:schemeClr>
                </a:solidFill>
              </a:rPr>
              <a:pPr>
                <a:defRPr/>
              </a:pPr>
              <a:t>29</a:t>
            </a:fld>
            <a:endParaRPr lang="en-US" dirty="0">
              <a:solidFill>
                <a:schemeClr val="tx1">
                  <a:lumMod val="95000"/>
                  <a:lumOff val="5000"/>
                </a:schemeClr>
              </a:solidFill>
            </a:endParaRPr>
          </a:p>
        </p:txBody>
      </p:sp>
      <p:sp>
        <p:nvSpPr>
          <p:cNvPr id="6" name="Subtitle 2"/>
          <p:cNvSpPr txBox="1">
            <a:spLocks/>
          </p:cNvSpPr>
          <p:nvPr/>
        </p:nvSpPr>
        <p:spPr bwMode="auto">
          <a:xfrm>
            <a:off x="2590800" y="4800600"/>
            <a:ext cx="3886200" cy="1143000"/>
          </a:xfrm>
          <a:prstGeom prst="rect">
            <a:avLst/>
          </a:prstGeom>
          <a:noFill/>
          <a:ln w="9525">
            <a:noFill/>
            <a:miter lim="800000"/>
            <a:headEnd/>
            <a:tailEnd/>
          </a:ln>
        </p:spPr>
        <p:txBody>
          <a:bodyPr/>
          <a:lstStyle/>
          <a:p>
            <a:pPr marL="274320" indent="-457200" algn="ctr">
              <a:spcBef>
                <a:spcPts val="600"/>
              </a:spcBef>
              <a:defRPr/>
            </a:pPr>
            <a:r>
              <a:rPr lang="en-US" b="1" kern="0" dirty="0">
                <a:cs typeface="Arial" pitchFamily="34" charset="0"/>
              </a:rPr>
              <a:t>Marc </a:t>
            </a:r>
            <a:r>
              <a:rPr lang="en-US" b="1" kern="0" dirty="0" smtClean="0">
                <a:cs typeface="Arial" pitchFamily="34" charset="0"/>
              </a:rPr>
              <a:t>Greenberg</a:t>
            </a:r>
          </a:p>
          <a:p>
            <a:pPr marL="274320" indent="-457200" algn="ctr">
              <a:spcBef>
                <a:spcPts val="600"/>
              </a:spcBef>
              <a:defRPr/>
            </a:pPr>
            <a:r>
              <a:rPr lang="en-US" b="1" kern="0" dirty="0" smtClean="0">
                <a:cs typeface="Arial" pitchFamily="34" charset="0"/>
              </a:rPr>
              <a:t>202.343.4513</a:t>
            </a:r>
            <a:endParaRPr lang="en-US" b="1" kern="0" dirty="0">
              <a:cs typeface="Arial" pitchFamily="34" charset="0"/>
            </a:endParaRPr>
          </a:p>
          <a:p>
            <a:pPr marL="274320" indent="-457200" algn="ctr">
              <a:spcBef>
                <a:spcPts val="600"/>
              </a:spcBef>
              <a:defRPr/>
            </a:pPr>
            <a:r>
              <a:rPr lang="en-US" b="1" kern="0" dirty="0" smtClean="0">
                <a:cs typeface="Arial" pitchFamily="34" charset="0"/>
              </a:rPr>
              <a:t>marc.greenberg@dhs.gov</a:t>
            </a:r>
            <a:endParaRPr lang="en-US" b="1" kern="0" dirty="0">
              <a:cs typeface="Arial" pitchFamily="34" charset="0"/>
            </a:endParaRPr>
          </a:p>
          <a:p>
            <a:pPr marL="274320" indent="-457200" algn="ctr">
              <a:spcBef>
                <a:spcPts val="600"/>
              </a:spcBef>
              <a:defRPr/>
            </a:pPr>
            <a:endParaRPr lang="en-US" b="1" kern="0" dirty="0">
              <a:cs typeface="Arial" pitchFamily="34" charset="0"/>
            </a:endParaRPr>
          </a:p>
          <a:p>
            <a:pPr marL="342900" indent="-342900" algn="ctr">
              <a:spcBef>
                <a:spcPct val="20000"/>
              </a:spcBef>
              <a:defRPr/>
            </a:pPr>
            <a:endParaRPr lang="en-US" b="1" kern="0" dirty="0">
              <a:latin typeface="+mn-lt"/>
            </a:endParaRPr>
          </a:p>
          <a:p>
            <a:pPr marL="342900" indent="-342900" algn="ctr">
              <a:spcBef>
                <a:spcPct val="20000"/>
              </a:spcBef>
              <a:defRPr/>
            </a:pPr>
            <a:r>
              <a:rPr lang="en-US" b="1" kern="0" dirty="0">
                <a:latin typeface="+mn-lt"/>
              </a:rPr>
              <a:t/>
            </a:r>
            <a:br>
              <a:rPr lang="en-US" b="1" kern="0" dirty="0">
                <a:latin typeface="+mn-lt"/>
              </a:rPr>
            </a:br>
            <a:endParaRPr lang="en-US" kern="0" dirty="0">
              <a:latin typeface="+mn-lt"/>
            </a:endParaRPr>
          </a:p>
        </p:txBody>
      </p:sp>
      <p:sp>
        <p:nvSpPr>
          <p:cNvPr id="7" name="Title 1"/>
          <p:cNvSpPr txBox="1">
            <a:spLocks/>
          </p:cNvSpPr>
          <p:nvPr/>
        </p:nvSpPr>
        <p:spPr bwMode="auto">
          <a:xfrm>
            <a:off x="762000" y="685800"/>
            <a:ext cx="7391400" cy="2362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lang="en-US" sz="3600" b="1" dirty="0" smtClean="0">
                <a:latin typeface="+mn-lt"/>
              </a:rPr>
              <a:t>A Step-Wise Approach to Elicit Triangular Distributions</a:t>
            </a:r>
          </a:p>
          <a:p>
            <a:pPr lvl="0" algn="ctr">
              <a:defRPr/>
            </a:pPr>
            <a:r>
              <a:rPr kumimoji="0" lang="en-US" sz="3600" b="1" i="0" u="none" strike="noStrike" kern="0" cap="none" spc="0" normalizeH="0" baseline="0" noProof="0" dirty="0" smtClean="0">
                <a:ln>
                  <a:noFill/>
                </a:ln>
                <a:solidFill>
                  <a:schemeClr val="tx2"/>
                </a:solidFill>
                <a:effectLst/>
                <a:uLnTx/>
                <a:uFillTx/>
                <a:latin typeface="+mn-lt"/>
                <a:ea typeface="+mj-ea"/>
                <a:cs typeface="+mj-cs"/>
              </a:rPr>
              <a:t> </a:t>
            </a:r>
          </a:p>
          <a:p>
            <a:pPr lvl="0" algn="ctr">
              <a:defRPr/>
            </a:pPr>
            <a:r>
              <a:rPr lang="en-US" sz="2400" i="1" kern="0" dirty="0" smtClean="0">
                <a:solidFill>
                  <a:schemeClr val="tx2"/>
                </a:solidFill>
                <a:latin typeface="+mj-lt"/>
                <a:ea typeface="+mj-ea"/>
                <a:cs typeface="+mj-cs"/>
              </a:rPr>
              <a:t>Formerly entitled “An </a:t>
            </a:r>
            <a:r>
              <a:rPr kumimoji="0" lang="en-US" sz="2400" i="1" u="none" strike="noStrike" kern="0" cap="none" spc="0" normalizeH="0" baseline="0" noProof="0" dirty="0" smtClean="0">
                <a:ln>
                  <a:noFill/>
                </a:ln>
                <a:solidFill>
                  <a:schemeClr val="tx2"/>
                </a:solidFill>
                <a:effectLst/>
                <a:uLnTx/>
                <a:uFillTx/>
                <a:latin typeface="+mj-lt"/>
                <a:ea typeface="+mj-ea"/>
                <a:cs typeface="+mj-cs"/>
              </a:rPr>
              <a:t>Elicitation Method to Generate Minimum-Bias Probability Distributions”</a:t>
            </a:r>
            <a:endParaRPr kumimoji="0" lang="en-US" sz="3600" i="1" u="none" strike="noStrike" kern="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229600" cy="411162"/>
          </a:xfrm>
        </p:spPr>
        <p:txBody>
          <a:bodyPr/>
          <a:lstStyle/>
          <a:p>
            <a:pPr algn="l"/>
            <a:r>
              <a:rPr lang="en-US" sz="3600" b="1" i="1" dirty="0" smtClean="0"/>
              <a:t>Outline</a:t>
            </a:r>
            <a:endParaRPr lang="en-US" sz="3600" b="1" i="1" dirty="0"/>
          </a:p>
        </p:txBody>
      </p:sp>
      <p:sp>
        <p:nvSpPr>
          <p:cNvPr id="3" name="Content Placeholder 2"/>
          <p:cNvSpPr>
            <a:spLocks noGrp="1"/>
          </p:cNvSpPr>
          <p:nvPr>
            <p:ph idx="1"/>
          </p:nvPr>
        </p:nvSpPr>
        <p:spPr>
          <a:xfrm>
            <a:off x="457200" y="657664"/>
            <a:ext cx="8610600" cy="5791200"/>
          </a:xfrm>
        </p:spPr>
        <p:txBody>
          <a:bodyPr/>
          <a:lstStyle/>
          <a:p>
            <a:r>
              <a:rPr lang="en-US" sz="2800" dirty="0" smtClean="0"/>
              <a:t>Purpose of Presentation</a:t>
            </a:r>
          </a:p>
          <a:p>
            <a:r>
              <a:rPr lang="en-US" sz="2800" dirty="0" smtClean="0"/>
              <a:t>Background</a:t>
            </a:r>
          </a:p>
          <a:p>
            <a:pPr lvl="1"/>
            <a:r>
              <a:rPr lang="en-US" sz="2400" dirty="0" smtClean="0"/>
              <a:t>The Uncertainty Spectrum</a:t>
            </a:r>
          </a:p>
          <a:p>
            <a:pPr lvl="1"/>
            <a:r>
              <a:rPr lang="en-US" sz="2400" dirty="0" smtClean="0"/>
              <a:t>Expert Judgment Elicitation (EE)</a:t>
            </a:r>
          </a:p>
          <a:p>
            <a:pPr lvl="1"/>
            <a:r>
              <a:rPr lang="en-US" sz="2400" dirty="0" smtClean="0"/>
              <a:t>Continuous Distributions</a:t>
            </a:r>
          </a:p>
          <a:p>
            <a:pPr lvl="2"/>
            <a:r>
              <a:rPr lang="en-US" sz="2000" dirty="0" smtClean="0"/>
              <a:t>More details on Triangular, Beta &amp; Beta-PERT Distributions</a:t>
            </a:r>
          </a:p>
          <a:p>
            <a:r>
              <a:rPr lang="en-US" sz="2800" dirty="0" smtClean="0"/>
              <a:t>Five Expert Elicitation (EE) Phases</a:t>
            </a:r>
          </a:p>
          <a:p>
            <a:r>
              <a:rPr lang="en-US" sz="2800" dirty="0" smtClean="0"/>
              <a:t>Example: Estimate Morning Commute Time</a:t>
            </a:r>
          </a:p>
          <a:p>
            <a:pPr lvl="1"/>
            <a:r>
              <a:rPr lang="en-US" sz="2400" dirty="0" smtClean="0"/>
              <a:t>Expert Elicitation (EE) to create a Triangular Distribution</a:t>
            </a:r>
          </a:p>
          <a:p>
            <a:pPr lvl="2"/>
            <a:r>
              <a:rPr lang="en-US" sz="2000" dirty="0" smtClean="0"/>
              <a:t>With emphasis on Phase 4’s Q&amp;A with Expert (2 iterations)</a:t>
            </a:r>
          </a:p>
          <a:p>
            <a:pPr lvl="1"/>
            <a:r>
              <a:rPr lang="en-US" sz="2400" dirty="0" smtClean="0"/>
              <a:t>Convert Triangular Distribution into a</a:t>
            </a:r>
            <a:r>
              <a:rPr lang="en-US" sz="2400" b="1" dirty="0" smtClean="0"/>
              <a:t> </a:t>
            </a:r>
            <a:r>
              <a:rPr lang="en-US" sz="2400" dirty="0" smtClean="0"/>
              <a:t>Beta-PERT </a:t>
            </a:r>
          </a:p>
          <a:p>
            <a:r>
              <a:rPr lang="en-US" sz="2800" dirty="0" smtClean="0"/>
              <a:t>Conclusion &amp; Potential Improvements</a:t>
            </a:r>
          </a:p>
        </p:txBody>
      </p:sp>
      <p:sp>
        <p:nvSpPr>
          <p:cNvPr id="4" name="Slide Number Placeholder 3"/>
          <p:cNvSpPr>
            <a:spLocks noGrp="1"/>
          </p:cNvSpPr>
          <p:nvPr>
            <p:ph type="sldNum" sz="quarter" idx="10"/>
          </p:nvPr>
        </p:nvSpPr>
        <p:spPr>
          <a:xfrm>
            <a:off x="8172450" y="6543675"/>
            <a:ext cx="914400" cy="390525"/>
          </a:xfrm>
        </p:spPr>
        <p:txBody>
          <a:bodyPr/>
          <a:lstStyle/>
          <a:p>
            <a:pPr>
              <a:defRPr/>
            </a:pPr>
            <a:r>
              <a:rPr lang="en-US" dirty="0" smtClean="0">
                <a:solidFill>
                  <a:schemeClr val="tx1">
                    <a:lumMod val="95000"/>
                    <a:lumOff val="5000"/>
                  </a:schemeClr>
                </a:solidFill>
              </a:rPr>
              <a:t>Slide </a:t>
            </a:r>
            <a:fld id="{314DA2EF-FA29-4375-B624-5D989056B81D}" type="slidenum">
              <a:rPr lang="en-US" smtClean="0">
                <a:solidFill>
                  <a:schemeClr val="tx1">
                    <a:lumMod val="95000"/>
                    <a:lumOff val="5000"/>
                  </a:schemeClr>
                </a:solidFill>
              </a:rPr>
              <a:pPr>
                <a:defRPr/>
              </a:pPr>
              <a:t>3</a:t>
            </a:fld>
            <a:endParaRPr 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22238"/>
            <a:ext cx="9067800" cy="563562"/>
          </a:xfrm>
        </p:spPr>
        <p:txBody>
          <a:bodyPr/>
          <a:lstStyle/>
          <a:p>
            <a:pPr algn="l"/>
            <a:r>
              <a:rPr lang="en-US" sz="3600" b="1" i="1" dirty="0" smtClean="0"/>
              <a:t>Probability Distributions</a:t>
            </a:r>
            <a:endParaRPr lang="en-US" sz="3600" b="1" i="1" dirty="0"/>
          </a:p>
        </p:txBody>
      </p:sp>
      <p:sp>
        <p:nvSpPr>
          <p:cNvPr id="6" name="TextBox 5"/>
          <p:cNvSpPr txBox="1"/>
          <p:nvPr/>
        </p:nvSpPr>
        <p:spPr>
          <a:xfrm>
            <a:off x="188496" y="697830"/>
            <a:ext cx="3657600" cy="1692771"/>
          </a:xfrm>
          <a:prstGeom prst="rect">
            <a:avLst/>
          </a:prstGeom>
          <a:noFill/>
        </p:spPr>
        <p:txBody>
          <a:bodyPr wrap="square" rtlCol="0">
            <a:spAutoFit/>
          </a:bodyPr>
          <a:lstStyle/>
          <a:p>
            <a:r>
              <a:rPr lang="en-US" sz="2400" b="1" u="sng" dirty="0" smtClean="0"/>
              <a:t>Bounded</a:t>
            </a:r>
          </a:p>
          <a:p>
            <a:pPr lvl="1">
              <a:buFont typeface="Arial" pitchFamily="34" charset="0"/>
              <a:buChar char="•"/>
            </a:pPr>
            <a:r>
              <a:rPr lang="en-US" sz="2000" b="1" dirty="0" smtClean="0"/>
              <a:t>  </a:t>
            </a:r>
            <a:r>
              <a:rPr lang="en-US" sz="2000" b="1" dirty="0" smtClean="0">
                <a:solidFill>
                  <a:srgbClr val="C00000"/>
                </a:solidFill>
              </a:rPr>
              <a:t>Triangular </a:t>
            </a:r>
            <a:r>
              <a:rPr lang="en-US" sz="2000" b="1" dirty="0" smtClean="0"/>
              <a:t>&amp;</a:t>
            </a:r>
            <a:r>
              <a:rPr lang="en-US" sz="2000" b="1" dirty="0" smtClean="0">
                <a:solidFill>
                  <a:srgbClr val="C00000"/>
                </a:solidFill>
              </a:rPr>
              <a:t> Uniform</a:t>
            </a:r>
          </a:p>
          <a:p>
            <a:pPr lvl="1">
              <a:buFont typeface="Arial" pitchFamily="34" charset="0"/>
              <a:buChar char="•"/>
            </a:pPr>
            <a:r>
              <a:rPr lang="en-US" sz="2000" b="1" dirty="0" smtClean="0">
                <a:solidFill>
                  <a:srgbClr val="C00000"/>
                </a:solidFill>
              </a:rPr>
              <a:t>  Histogram</a:t>
            </a:r>
          </a:p>
          <a:p>
            <a:pPr lvl="1">
              <a:buFont typeface="Arial" pitchFamily="34" charset="0"/>
              <a:buChar char="•"/>
            </a:pPr>
            <a:r>
              <a:rPr lang="en-US" sz="2000" b="1" dirty="0" smtClean="0">
                <a:solidFill>
                  <a:srgbClr val="C00000"/>
                </a:solidFill>
              </a:rPr>
              <a:t>  </a:t>
            </a:r>
            <a:r>
              <a:rPr lang="en-US" sz="2000" b="1" dirty="0" smtClean="0"/>
              <a:t>Discrete &amp; Cumulative</a:t>
            </a:r>
          </a:p>
          <a:p>
            <a:pPr lvl="1">
              <a:buFont typeface="Arial" pitchFamily="34" charset="0"/>
              <a:buChar char="•"/>
            </a:pPr>
            <a:r>
              <a:rPr lang="en-US" sz="2000" b="1" dirty="0" smtClean="0"/>
              <a:t>  Beta &amp; </a:t>
            </a:r>
            <a:r>
              <a:rPr lang="en-US" sz="2000" b="1" dirty="0" smtClean="0">
                <a:solidFill>
                  <a:srgbClr val="C00000"/>
                </a:solidFill>
              </a:rPr>
              <a:t>Beta-PERT</a:t>
            </a:r>
            <a:r>
              <a:rPr lang="en-US" sz="2000" b="1" dirty="0" smtClean="0"/>
              <a:t>  </a:t>
            </a:r>
          </a:p>
        </p:txBody>
      </p:sp>
      <p:sp>
        <p:nvSpPr>
          <p:cNvPr id="7" name="TextBox 6"/>
          <p:cNvSpPr txBox="1"/>
          <p:nvPr/>
        </p:nvSpPr>
        <p:spPr>
          <a:xfrm>
            <a:off x="4191000" y="3191470"/>
            <a:ext cx="4953000" cy="923330"/>
          </a:xfrm>
          <a:prstGeom prst="rect">
            <a:avLst/>
          </a:prstGeom>
          <a:noFill/>
        </p:spPr>
        <p:txBody>
          <a:bodyPr wrap="square" rtlCol="0">
            <a:spAutoFit/>
          </a:bodyPr>
          <a:lstStyle/>
          <a:p>
            <a:r>
              <a:rPr lang="en-US" b="1" dirty="0" smtClean="0"/>
              <a:t>Parametric Distributions: </a:t>
            </a:r>
            <a:r>
              <a:rPr lang="en-US" dirty="0" smtClean="0"/>
              <a:t>Shape is born of the mathematics describing theoretical problem.  Model-based.  Not usually intuitive.</a:t>
            </a:r>
            <a:endParaRPr lang="en-US" dirty="0"/>
          </a:p>
        </p:txBody>
      </p:sp>
      <p:sp>
        <p:nvSpPr>
          <p:cNvPr id="8" name="TextBox 7"/>
          <p:cNvSpPr txBox="1"/>
          <p:nvPr/>
        </p:nvSpPr>
        <p:spPr>
          <a:xfrm>
            <a:off x="228600" y="2302042"/>
            <a:ext cx="3352800" cy="1077218"/>
          </a:xfrm>
          <a:prstGeom prst="rect">
            <a:avLst/>
          </a:prstGeom>
          <a:noFill/>
        </p:spPr>
        <p:txBody>
          <a:bodyPr wrap="square" rtlCol="0">
            <a:spAutoFit/>
          </a:bodyPr>
          <a:lstStyle/>
          <a:p>
            <a:r>
              <a:rPr lang="en-US" sz="2400" b="1" u="sng" dirty="0" smtClean="0"/>
              <a:t>Unbounded</a:t>
            </a:r>
          </a:p>
          <a:p>
            <a:pPr lvl="1">
              <a:buFont typeface="Arial" pitchFamily="34" charset="0"/>
              <a:buChar char="•"/>
            </a:pPr>
            <a:r>
              <a:rPr lang="en-US" sz="2000" b="1" dirty="0" smtClean="0">
                <a:solidFill>
                  <a:srgbClr val="C00000"/>
                </a:solidFill>
              </a:rPr>
              <a:t>  Normal </a:t>
            </a:r>
            <a:r>
              <a:rPr lang="en-US" sz="2000" b="1" dirty="0" smtClean="0"/>
              <a:t>&amp; Student-t</a:t>
            </a:r>
          </a:p>
          <a:p>
            <a:pPr lvl="1">
              <a:buFont typeface="Arial" pitchFamily="34" charset="0"/>
              <a:buChar char="•"/>
            </a:pPr>
            <a:r>
              <a:rPr lang="en-US" sz="2000" b="1" dirty="0" smtClean="0"/>
              <a:t>  Logistic</a:t>
            </a:r>
          </a:p>
        </p:txBody>
      </p:sp>
      <p:sp>
        <p:nvSpPr>
          <p:cNvPr id="9" name="TextBox 8"/>
          <p:cNvSpPr txBox="1"/>
          <p:nvPr/>
        </p:nvSpPr>
        <p:spPr>
          <a:xfrm>
            <a:off x="228600" y="3352800"/>
            <a:ext cx="3200400" cy="1692771"/>
          </a:xfrm>
          <a:prstGeom prst="rect">
            <a:avLst/>
          </a:prstGeom>
          <a:noFill/>
        </p:spPr>
        <p:txBody>
          <a:bodyPr wrap="square" rtlCol="0">
            <a:spAutoFit/>
          </a:bodyPr>
          <a:lstStyle/>
          <a:p>
            <a:r>
              <a:rPr lang="en-US" sz="2400" b="1" u="sng" dirty="0" smtClean="0"/>
              <a:t>Left bounded</a:t>
            </a:r>
          </a:p>
          <a:p>
            <a:pPr lvl="1">
              <a:buFont typeface="Arial" pitchFamily="34" charset="0"/>
              <a:buChar char="•"/>
            </a:pPr>
            <a:r>
              <a:rPr lang="en-US" sz="2000" b="1" dirty="0" smtClean="0">
                <a:solidFill>
                  <a:srgbClr val="C00000"/>
                </a:solidFill>
              </a:rPr>
              <a:t>  Lognormal</a:t>
            </a:r>
          </a:p>
          <a:p>
            <a:pPr lvl="1">
              <a:buFont typeface="Arial" pitchFamily="34" charset="0"/>
              <a:buChar char="•"/>
            </a:pPr>
            <a:r>
              <a:rPr lang="en-US" sz="2000" b="1" dirty="0" smtClean="0">
                <a:solidFill>
                  <a:srgbClr val="C00000"/>
                </a:solidFill>
              </a:rPr>
              <a:t>  </a:t>
            </a:r>
            <a:r>
              <a:rPr lang="en-US" sz="2000" b="1" dirty="0" err="1" smtClean="0"/>
              <a:t>Weibull</a:t>
            </a:r>
            <a:r>
              <a:rPr lang="en-US" sz="2000" b="1" dirty="0" smtClean="0"/>
              <a:t>  &amp; Gamma  </a:t>
            </a:r>
          </a:p>
          <a:p>
            <a:pPr lvl="1">
              <a:buFont typeface="Arial" pitchFamily="34" charset="0"/>
              <a:buChar char="•"/>
            </a:pPr>
            <a:r>
              <a:rPr lang="en-US" sz="2000" b="1" dirty="0" smtClean="0"/>
              <a:t>  Exponential</a:t>
            </a:r>
          </a:p>
          <a:p>
            <a:pPr lvl="1">
              <a:buFont typeface="Arial" pitchFamily="34" charset="0"/>
              <a:buChar char="•"/>
            </a:pPr>
            <a:r>
              <a:rPr lang="en-US" sz="2000" b="1" dirty="0" smtClean="0"/>
              <a:t>  Chi-square</a:t>
            </a:r>
          </a:p>
        </p:txBody>
      </p:sp>
      <p:sp>
        <p:nvSpPr>
          <p:cNvPr id="11" name="TextBox 10"/>
          <p:cNvSpPr txBox="1"/>
          <p:nvPr/>
        </p:nvSpPr>
        <p:spPr>
          <a:xfrm>
            <a:off x="4191000" y="1210270"/>
            <a:ext cx="4800600" cy="923330"/>
          </a:xfrm>
          <a:prstGeom prst="rect">
            <a:avLst/>
          </a:prstGeom>
          <a:noFill/>
        </p:spPr>
        <p:txBody>
          <a:bodyPr wrap="square" rtlCol="0">
            <a:spAutoFit/>
          </a:bodyPr>
          <a:lstStyle/>
          <a:p>
            <a:r>
              <a:rPr lang="en-US" b="1" dirty="0" smtClean="0"/>
              <a:t>Non-Parametric Distributions: </a:t>
            </a:r>
            <a:r>
              <a:rPr lang="en-US" dirty="0" smtClean="0"/>
              <a:t>Mathematics defined by the shape that is required. Empirical, intuitive and easy to understand.</a:t>
            </a:r>
            <a:endParaRPr lang="en-US" dirty="0"/>
          </a:p>
        </p:txBody>
      </p:sp>
      <p:sp>
        <p:nvSpPr>
          <p:cNvPr id="12" name="Right Brace 11"/>
          <p:cNvSpPr/>
          <p:nvPr/>
        </p:nvSpPr>
        <p:spPr bwMode="auto">
          <a:xfrm>
            <a:off x="3826042" y="2121568"/>
            <a:ext cx="381000" cy="2819400"/>
          </a:xfrm>
          <a:prstGeom prst="rightBrac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tab pos="6286500" algn="l"/>
              </a:tabLst>
            </a:pPr>
            <a:endParaRPr kumimoji="0" lang="en-US" sz="1400" b="1" i="0" u="none" strike="noStrike" cap="none" normalizeH="0" baseline="0" smtClean="0">
              <a:ln>
                <a:noFill/>
              </a:ln>
              <a:solidFill>
                <a:schemeClr val="tx1"/>
              </a:solidFill>
              <a:effectLst/>
              <a:latin typeface="Verdana" pitchFamily="34" charset="0"/>
            </a:endParaRPr>
          </a:p>
        </p:txBody>
      </p:sp>
      <p:sp>
        <p:nvSpPr>
          <p:cNvPr id="13" name="Right Brace 12"/>
          <p:cNvSpPr/>
          <p:nvPr/>
        </p:nvSpPr>
        <p:spPr bwMode="auto">
          <a:xfrm>
            <a:off x="3854116" y="1098884"/>
            <a:ext cx="304800" cy="990600"/>
          </a:xfrm>
          <a:prstGeom prst="rightBrac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tab pos="6286500" algn="l"/>
              </a:tabLst>
            </a:pPr>
            <a:endParaRPr kumimoji="0" lang="en-US" sz="1400" b="1" i="0" u="none" strike="noStrike" cap="none" normalizeH="0" baseline="0" smtClean="0">
              <a:ln>
                <a:noFill/>
              </a:ln>
              <a:solidFill>
                <a:schemeClr val="tx1"/>
              </a:solidFill>
              <a:effectLst/>
              <a:latin typeface="Verdana" pitchFamily="34" charset="0"/>
            </a:endParaRPr>
          </a:p>
        </p:txBody>
      </p:sp>
      <p:sp>
        <p:nvSpPr>
          <p:cNvPr id="15" name="TextBox 14"/>
          <p:cNvSpPr txBox="1"/>
          <p:nvPr/>
        </p:nvSpPr>
        <p:spPr>
          <a:xfrm>
            <a:off x="228600" y="5181600"/>
            <a:ext cx="8610600" cy="707886"/>
          </a:xfrm>
          <a:prstGeom prst="rect">
            <a:avLst/>
          </a:prstGeom>
          <a:solidFill>
            <a:schemeClr val="bg1">
              <a:lumMod val="85000"/>
            </a:schemeClr>
          </a:solidFill>
          <a:ln w="22225">
            <a:solidFill>
              <a:srgbClr val="3333CC"/>
            </a:solidFill>
          </a:ln>
        </p:spPr>
        <p:txBody>
          <a:bodyPr wrap="square">
            <a:spAutoFit/>
          </a:bodyPr>
          <a:lstStyle/>
          <a:p>
            <a:pPr algn="ctr">
              <a:defRPr/>
            </a:pPr>
            <a:r>
              <a:rPr lang="en-US" sz="2000" b="1" dirty="0" smtClean="0">
                <a:latin typeface="Arial" charset="0"/>
              </a:rPr>
              <a:t>Of the many probability distributions out there, Triangular &amp; Beta-PERT are among the most popular used for expert elicitation</a:t>
            </a:r>
            <a:endParaRPr lang="en-US" sz="2000" b="1" dirty="0">
              <a:latin typeface="Arial" charset="0"/>
            </a:endParaRPr>
          </a:p>
        </p:txBody>
      </p:sp>
      <p:sp>
        <p:nvSpPr>
          <p:cNvPr id="16" name="Slide Number Placeholder 3"/>
          <p:cNvSpPr>
            <a:spLocks noGrp="1"/>
          </p:cNvSpPr>
          <p:nvPr>
            <p:ph type="sldNum" sz="quarter" idx="10"/>
          </p:nvPr>
        </p:nvSpPr>
        <p:spPr>
          <a:xfrm>
            <a:off x="8172450" y="6553200"/>
            <a:ext cx="914400" cy="390525"/>
          </a:xfrm>
        </p:spPr>
        <p:txBody>
          <a:bodyPr/>
          <a:lstStyle/>
          <a:p>
            <a:pPr>
              <a:defRPr/>
            </a:pPr>
            <a:r>
              <a:rPr lang="en-US" dirty="0" smtClean="0">
                <a:solidFill>
                  <a:schemeClr val="tx1">
                    <a:lumMod val="95000"/>
                    <a:lumOff val="5000"/>
                  </a:schemeClr>
                </a:solidFill>
              </a:rPr>
              <a:t>Slide </a:t>
            </a:r>
            <a:fld id="{D092699F-9959-446D-9B44-79AB8057BEB0}" type="slidenum">
              <a:rPr lang="en-US" smtClean="0">
                <a:solidFill>
                  <a:schemeClr val="tx1">
                    <a:lumMod val="95000"/>
                    <a:lumOff val="5000"/>
                  </a:schemeClr>
                </a:solidFill>
              </a:rPr>
              <a:pPr>
                <a:defRPr/>
              </a:pPr>
              <a:t>30</a:t>
            </a:fld>
            <a:endParaRPr lang="en-US" dirty="0">
              <a:solidFill>
                <a:schemeClr val="tx1">
                  <a:lumMod val="95000"/>
                  <a:lumOff val="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458200" cy="563562"/>
          </a:xfrm>
        </p:spPr>
        <p:txBody>
          <a:bodyPr/>
          <a:lstStyle/>
          <a:p>
            <a:pPr algn="l"/>
            <a:r>
              <a:rPr lang="en-US" sz="3200" b="1" i="1" dirty="0" smtClean="0"/>
              <a:t>Reasons For &amp; Against Conducting EE</a:t>
            </a:r>
            <a:endParaRPr lang="en-US" sz="3200" b="1" i="1" dirty="0"/>
          </a:p>
        </p:txBody>
      </p:sp>
      <p:sp>
        <p:nvSpPr>
          <p:cNvPr id="3" name="Content Placeholder 2"/>
          <p:cNvSpPr>
            <a:spLocks noGrp="1"/>
          </p:cNvSpPr>
          <p:nvPr>
            <p:ph idx="1"/>
          </p:nvPr>
        </p:nvSpPr>
        <p:spPr>
          <a:xfrm>
            <a:off x="318854" y="762000"/>
            <a:ext cx="8763000" cy="2286000"/>
          </a:xfrm>
        </p:spPr>
        <p:txBody>
          <a:bodyPr/>
          <a:lstStyle/>
          <a:p>
            <a:pPr>
              <a:buNone/>
            </a:pPr>
            <a:r>
              <a:rPr lang="en-US" sz="2000" b="1" i="1" dirty="0" smtClean="0"/>
              <a:t>Reasons for Conducting an Expert Elicitation</a:t>
            </a:r>
          </a:p>
          <a:p>
            <a:r>
              <a:rPr lang="en-US" sz="1800" dirty="0" smtClean="0"/>
              <a:t>The problem is complex and more technical than political</a:t>
            </a:r>
          </a:p>
          <a:p>
            <a:r>
              <a:rPr lang="en-US" sz="1800" dirty="0" smtClean="0"/>
              <a:t>Adequate data (of suitable quality and relevance) are unavailable or unobtainable in the decision time framework</a:t>
            </a:r>
          </a:p>
          <a:p>
            <a:r>
              <a:rPr lang="en-US" sz="1800" dirty="0" smtClean="0"/>
              <a:t>Reliable evidence or legitimate models are in conflict</a:t>
            </a:r>
          </a:p>
          <a:p>
            <a:r>
              <a:rPr lang="en-US" sz="1800" dirty="0" smtClean="0"/>
              <a:t>Qualified experts are available &amp; EE can be completed within decision timeframe</a:t>
            </a:r>
          </a:p>
          <a:p>
            <a:r>
              <a:rPr lang="en-US" sz="1800" dirty="0" smtClean="0"/>
              <a:t>Finances and expertise are sufficient to conduct a robust &amp; defensible EE</a:t>
            </a:r>
            <a:endParaRPr lang="en-US" sz="1800" dirty="0"/>
          </a:p>
        </p:txBody>
      </p:sp>
      <p:sp>
        <p:nvSpPr>
          <p:cNvPr id="4" name="Content Placeholder 2"/>
          <p:cNvSpPr txBox="1">
            <a:spLocks/>
          </p:cNvSpPr>
          <p:nvPr/>
        </p:nvSpPr>
        <p:spPr bwMode="auto">
          <a:xfrm>
            <a:off x="304800" y="3124200"/>
            <a:ext cx="8763000" cy="2895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pPr>
            <a:r>
              <a:rPr lang="en-US" sz="2000" b="1" i="1" kern="0" dirty="0" smtClean="0">
                <a:latin typeface="+mn-lt"/>
              </a:rPr>
              <a:t>Reasons Against Conducting and Expert Elicitation</a:t>
            </a:r>
            <a:endParaRPr lang="en-US" b="1" i="1" kern="0" dirty="0" smtClean="0">
              <a:latin typeface="+mn-lt"/>
            </a:endParaRPr>
          </a:p>
          <a:p>
            <a:pPr marL="342900" lvl="0" indent="-342900">
              <a:spcBef>
                <a:spcPct val="20000"/>
              </a:spcBef>
              <a:buFontTx/>
              <a:buChar char="•"/>
            </a:pPr>
            <a:r>
              <a:rPr lang="en-US" kern="0" dirty="0" smtClean="0">
                <a:latin typeface="+mn-lt"/>
              </a:rPr>
              <a:t>The problem is more political than technical</a:t>
            </a:r>
          </a:p>
          <a:p>
            <a:pPr marL="342900" lvl="0" indent="-342900">
              <a:spcBef>
                <a:spcPct val="20000"/>
              </a:spcBef>
              <a:buFontTx/>
              <a:buChar char="•"/>
            </a:pPr>
            <a:r>
              <a:rPr lang="en-US" kern="0" dirty="0" smtClean="0">
                <a:latin typeface="+mn-lt"/>
              </a:rPr>
              <a:t>A large body of empirical data exists with a high degree of consensus</a:t>
            </a:r>
          </a:p>
          <a:p>
            <a:pPr marL="342900" lvl="0" indent="-342900">
              <a:spcBef>
                <a:spcPct val="20000"/>
              </a:spcBef>
              <a:buFontTx/>
              <a:buChar char="•"/>
            </a:pPr>
            <a:r>
              <a:rPr lang="en-US" kern="0" dirty="0" smtClean="0">
                <a:latin typeface="+mn-lt"/>
              </a:rPr>
              <a:t>Findings of an EE will not be considered legitimate or acceptable by stakeholders</a:t>
            </a:r>
          </a:p>
          <a:p>
            <a:pPr marL="342900" lvl="0" indent="-342900">
              <a:spcBef>
                <a:spcPct val="20000"/>
              </a:spcBef>
              <a:buFontTx/>
              <a:buChar char="•"/>
            </a:pPr>
            <a:r>
              <a:rPr lang="en-US" kern="0" dirty="0" smtClean="0">
                <a:latin typeface="+mn-lt"/>
              </a:rPr>
              <a:t>Information that EE could provide is not critical to the assessment or decision</a:t>
            </a:r>
          </a:p>
          <a:p>
            <a:pPr marL="342900" lvl="0" indent="-342900">
              <a:spcBef>
                <a:spcPct val="20000"/>
              </a:spcBef>
              <a:buFontTx/>
              <a:buChar char="•"/>
            </a:pPr>
            <a:r>
              <a:rPr lang="en-US" kern="0" dirty="0" smtClean="0">
                <a:latin typeface="+mn-lt"/>
              </a:rPr>
              <a:t>Cost of obtaining EE info is not commensurate with its value in decision-making</a:t>
            </a:r>
          </a:p>
          <a:p>
            <a:pPr marL="342900" lvl="0" indent="-342900">
              <a:spcBef>
                <a:spcPct val="20000"/>
              </a:spcBef>
              <a:buFontTx/>
              <a:buChar char="•"/>
            </a:pPr>
            <a:r>
              <a:rPr lang="en-US" kern="0" dirty="0" smtClean="0">
                <a:latin typeface="+mn-lt"/>
              </a:rPr>
              <a:t>Finances and/or expertise are insufficient to conduct a robust &amp; defensible EE</a:t>
            </a:r>
          </a:p>
          <a:p>
            <a:pPr marL="342900" lvl="0" indent="-342900">
              <a:spcBef>
                <a:spcPct val="20000"/>
              </a:spcBef>
              <a:buFontTx/>
              <a:buChar char="•"/>
            </a:pPr>
            <a:r>
              <a:rPr lang="en-US" kern="0" dirty="0" smtClean="0">
                <a:latin typeface="+mn-lt"/>
              </a:rPr>
              <a:t>Other acceptable methods or approaches are available for obtaining the needed information that are less intensive and expensive</a:t>
            </a:r>
            <a:endParaRPr kumimoji="0" lang="en-US" b="0" i="0" u="none" strike="noStrike" kern="0" cap="none" spc="0" normalizeH="0" baseline="0" noProof="0" dirty="0">
              <a:ln>
                <a:noFill/>
              </a:ln>
              <a:solidFill>
                <a:schemeClr val="tx1"/>
              </a:solidFill>
              <a:effectLst/>
              <a:uLnTx/>
              <a:uFillTx/>
              <a:latin typeface="+mn-lt"/>
              <a:ea typeface="+mn-ea"/>
              <a:cs typeface="+mn-cs"/>
            </a:endParaRPr>
          </a:p>
        </p:txBody>
      </p:sp>
      <p:sp>
        <p:nvSpPr>
          <p:cNvPr id="5" name="Slide Number Placeholder 3"/>
          <p:cNvSpPr>
            <a:spLocks noGrp="1"/>
          </p:cNvSpPr>
          <p:nvPr>
            <p:ph type="sldNum" sz="quarter" idx="10"/>
          </p:nvPr>
        </p:nvSpPr>
        <p:spPr>
          <a:xfrm>
            <a:off x="8172450" y="6543675"/>
            <a:ext cx="914400" cy="390525"/>
          </a:xfrm>
        </p:spPr>
        <p:txBody>
          <a:bodyPr/>
          <a:lstStyle/>
          <a:p>
            <a:pPr>
              <a:defRPr/>
            </a:pPr>
            <a:r>
              <a:rPr lang="en-US" dirty="0" smtClean="0">
                <a:solidFill>
                  <a:schemeClr val="tx1">
                    <a:lumMod val="95000"/>
                    <a:lumOff val="5000"/>
                  </a:schemeClr>
                </a:solidFill>
              </a:rPr>
              <a:t>Slide </a:t>
            </a:r>
            <a:fld id="{42C74E7C-7D8C-4B5D-8925-8F37F43F841E}" type="slidenum">
              <a:rPr lang="en-US" smtClean="0">
                <a:solidFill>
                  <a:schemeClr val="tx1">
                    <a:lumMod val="95000"/>
                    <a:lumOff val="5000"/>
                  </a:schemeClr>
                </a:solidFill>
              </a:rPr>
              <a:pPr>
                <a:defRPr/>
              </a:pPr>
              <a:t>31</a:t>
            </a:fld>
            <a:endParaRPr 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38100"/>
            <a:ext cx="6400800" cy="609600"/>
          </a:xfrm>
        </p:spPr>
        <p:txBody>
          <a:bodyPr/>
          <a:lstStyle/>
          <a:p>
            <a:pPr algn="l"/>
            <a:r>
              <a:rPr lang="en-US" sz="3200" b="1" i="1" dirty="0" smtClean="0"/>
              <a:t>Sources of Cost Uncertainty</a:t>
            </a:r>
            <a:endParaRPr lang="en-US" sz="3200" b="1" i="1" dirty="0"/>
          </a:p>
        </p:txBody>
      </p:sp>
      <p:pic>
        <p:nvPicPr>
          <p:cNvPr id="2" name="Picture 2"/>
          <p:cNvPicPr>
            <a:picLocks noChangeAspect="1" noChangeArrowheads="1"/>
          </p:cNvPicPr>
          <p:nvPr/>
        </p:nvPicPr>
        <p:blipFill>
          <a:blip r:embed="rId3" cstate="print"/>
          <a:srcRect/>
          <a:stretch>
            <a:fillRect/>
          </a:stretch>
        </p:blipFill>
        <p:spPr bwMode="auto">
          <a:xfrm>
            <a:off x="42863" y="981075"/>
            <a:ext cx="9058275" cy="4895850"/>
          </a:xfrm>
          <a:prstGeom prst="rect">
            <a:avLst/>
          </a:prstGeom>
          <a:noFill/>
          <a:ln w="9525">
            <a:noFill/>
            <a:miter lim="800000"/>
            <a:headEnd/>
            <a:tailEnd/>
          </a:ln>
          <a:effectLst/>
        </p:spPr>
      </p:pic>
      <p:sp>
        <p:nvSpPr>
          <p:cNvPr id="8" name="TextBox 7"/>
          <p:cNvSpPr txBox="1"/>
          <p:nvPr/>
        </p:nvSpPr>
        <p:spPr>
          <a:xfrm>
            <a:off x="990600" y="6248400"/>
            <a:ext cx="7239000" cy="338554"/>
          </a:xfrm>
          <a:prstGeom prst="rect">
            <a:avLst/>
          </a:prstGeom>
          <a:noFill/>
        </p:spPr>
        <p:txBody>
          <a:bodyPr wrap="square" rtlCol="0">
            <a:spAutoFit/>
          </a:bodyPr>
          <a:lstStyle/>
          <a:p>
            <a:r>
              <a:rPr lang="en-US" sz="1600" dirty="0" smtClean="0"/>
              <a:t>Source: “Incorporating Risk,” presentation by J. </a:t>
            </a:r>
            <a:r>
              <a:rPr lang="en-US" sz="1600" dirty="0" err="1" smtClean="0"/>
              <a:t>Hihn</a:t>
            </a:r>
            <a:r>
              <a:rPr lang="en-US" sz="1600" dirty="0" smtClean="0"/>
              <a:t>, SQI, NASA, JPL, 2004</a:t>
            </a:r>
            <a:endParaRPr lang="en-US" sz="1600" dirty="0"/>
          </a:p>
        </p:txBody>
      </p:sp>
      <p:sp>
        <p:nvSpPr>
          <p:cNvPr id="9" name="AutoShape 72"/>
          <p:cNvSpPr>
            <a:spLocks noChangeArrowheads="1"/>
          </p:cNvSpPr>
          <p:nvPr/>
        </p:nvSpPr>
        <p:spPr bwMode="auto">
          <a:xfrm>
            <a:off x="7315200" y="2078175"/>
            <a:ext cx="1676400" cy="1143000"/>
          </a:xfrm>
          <a:prstGeom prst="leftArrowCallout">
            <a:avLst>
              <a:gd name="adj1" fmla="val 25000"/>
              <a:gd name="adj2" fmla="val 17222"/>
              <a:gd name="adj3" fmla="val 24444"/>
              <a:gd name="adj4" fmla="val 66667"/>
            </a:avLst>
          </a:prstGeom>
          <a:solidFill>
            <a:srgbClr val="FFFFCC"/>
          </a:solidFill>
          <a:ln w="12700">
            <a:solidFill>
              <a:schemeClr val="tx1"/>
            </a:solidFill>
            <a:miter lim="800000"/>
            <a:headEnd type="none" w="sm" len="sm"/>
            <a:tailEnd type="none" w="sm" len="sm"/>
          </a:ln>
          <a:effectLst/>
        </p:spPr>
        <p:txBody>
          <a:bodyPr wrap="none" anchor="ctr"/>
          <a:lstStyle/>
          <a:p>
            <a:pPr algn="ctr"/>
            <a:r>
              <a:rPr lang="en-US" sz="1200">
                <a:latin typeface="Arial" charset="0"/>
              </a:rPr>
              <a:t>Best </a:t>
            </a:r>
          </a:p>
          <a:p>
            <a:pPr algn="ctr"/>
            <a:r>
              <a:rPr lang="en-US" sz="1200">
                <a:latin typeface="Arial" charset="0"/>
              </a:rPr>
              <a:t>Practices</a:t>
            </a:r>
          </a:p>
        </p:txBody>
      </p:sp>
      <p:sp>
        <p:nvSpPr>
          <p:cNvPr id="10" name="AutoShape 69"/>
          <p:cNvSpPr>
            <a:spLocks noChangeArrowheads="1"/>
          </p:cNvSpPr>
          <p:nvPr/>
        </p:nvSpPr>
        <p:spPr bwMode="auto">
          <a:xfrm>
            <a:off x="7315200" y="4142510"/>
            <a:ext cx="1676400" cy="1143000"/>
          </a:xfrm>
          <a:prstGeom prst="leftArrowCallout">
            <a:avLst>
              <a:gd name="adj1" fmla="val 25000"/>
              <a:gd name="adj2" fmla="val 17222"/>
              <a:gd name="adj3" fmla="val 24444"/>
              <a:gd name="adj4" fmla="val 66667"/>
            </a:avLst>
          </a:prstGeom>
          <a:solidFill>
            <a:srgbClr val="FFFFCC"/>
          </a:solidFill>
          <a:ln w="12700">
            <a:solidFill>
              <a:schemeClr val="tx1"/>
            </a:solidFill>
            <a:miter lim="800000"/>
            <a:headEnd type="none" w="sm" len="sm"/>
            <a:tailEnd type="none" w="sm" len="sm"/>
          </a:ln>
          <a:effectLst/>
        </p:spPr>
        <p:txBody>
          <a:bodyPr wrap="none" anchor="ctr"/>
          <a:lstStyle/>
          <a:p>
            <a:pPr algn="ctr"/>
            <a:r>
              <a:rPr lang="en-US" sz="1200">
                <a:latin typeface="Arial" charset="0"/>
              </a:rPr>
              <a:t>Focus of </a:t>
            </a:r>
          </a:p>
          <a:p>
            <a:pPr algn="ctr"/>
            <a:r>
              <a:rPr lang="en-US" sz="1200">
                <a:latin typeface="Arial" charset="0"/>
              </a:rPr>
              <a:t>Cost Risk</a:t>
            </a:r>
          </a:p>
          <a:p>
            <a:pPr algn="ctr"/>
            <a:r>
              <a:rPr lang="en-US" sz="1200">
                <a:latin typeface="Arial" charset="0"/>
              </a:rPr>
              <a:t>Estimation</a:t>
            </a:r>
          </a:p>
        </p:txBody>
      </p:sp>
      <p:sp>
        <p:nvSpPr>
          <p:cNvPr id="7" name="Slide Number Placeholder 3"/>
          <p:cNvSpPr>
            <a:spLocks noGrp="1"/>
          </p:cNvSpPr>
          <p:nvPr>
            <p:ph type="sldNum" sz="quarter" idx="10"/>
          </p:nvPr>
        </p:nvSpPr>
        <p:spPr>
          <a:xfrm>
            <a:off x="8172450" y="6543675"/>
            <a:ext cx="914400" cy="390525"/>
          </a:xfrm>
        </p:spPr>
        <p:txBody>
          <a:bodyPr/>
          <a:lstStyle/>
          <a:p>
            <a:pPr>
              <a:defRPr/>
            </a:pPr>
            <a:r>
              <a:rPr lang="en-US" dirty="0" smtClean="0">
                <a:solidFill>
                  <a:schemeClr val="tx1">
                    <a:lumMod val="95000"/>
                    <a:lumOff val="5000"/>
                  </a:schemeClr>
                </a:solidFill>
              </a:rPr>
              <a:t>Slide </a:t>
            </a:r>
            <a:fld id="{42C74E7C-7D8C-4B5D-8925-8F37F43F841E}" type="slidenum">
              <a:rPr lang="en-US" smtClean="0">
                <a:solidFill>
                  <a:schemeClr val="tx1">
                    <a:lumMod val="95000"/>
                    <a:lumOff val="5000"/>
                  </a:schemeClr>
                </a:solidFill>
              </a:rPr>
              <a:pPr>
                <a:defRPr/>
              </a:pPr>
              <a:t>32</a:t>
            </a:fld>
            <a:endParaRPr 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6200" y="38100"/>
            <a:ext cx="4572000" cy="609600"/>
          </a:xfrm>
        </p:spPr>
        <p:txBody>
          <a:bodyPr/>
          <a:lstStyle/>
          <a:p>
            <a:pPr algn="l"/>
            <a:r>
              <a:rPr lang="en-US" sz="3200" b="1" i="1" dirty="0" smtClean="0"/>
              <a:t>Classic “I </a:t>
            </a:r>
            <a:r>
              <a:rPr lang="en-US" sz="3200" b="1" i="1" dirty="0" err="1" smtClean="0"/>
              <a:t>Forgots</a:t>
            </a:r>
            <a:r>
              <a:rPr lang="en-US" sz="3200" b="1" i="1" dirty="0" smtClean="0"/>
              <a:t>”</a:t>
            </a:r>
            <a:endParaRPr lang="en-US" sz="3200" b="1" i="1" dirty="0"/>
          </a:p>
        </p:txBody>
      </p:sp>
      <p:sp>
        <p:nvSpPr>
          <p:cNvPr id="5" name="TextBox 4"/>
          <p:cNvSpPr txBox="1"/>
          <p:nvPr/>
        </p:nvSpPr>
        <p:spPr>
          <a:xfrm>
            <a:off x="990600" y="6172200"/>
            <a:ext cx="7315200" cy="338554"/>
          </a:xfrm>
          <a:prstGeom prst="rect">
            <a:avLst/>
          </a:prstGeom>
          <a:noFill/>
        </p:spPr>
        <p:txBody>
          <a:bodyPr wrap="square" rtlCol="0">
            <a:spAutoFit/>
          </a:bodyPr>
          <a:lstStyle/>
          <a:p>
            <a:r>
              <a:rPr lang="en-US" sz="1600" dirty="0" smtClean="0"/>
              <a:t>Source: “Incorporating Risk,” presentation by J. </a:t>
            </a:r>
            <a:r>
              <a:rPr lang="en-US" sz="1600" dirty="0" err="1" smtClean="0"/>
              <a:t>Hihn</a:t>
            </a:r>
            <a:r>
              <a:rPr lang="en-US" sz="1600" dirty="0" smtClean="0"/>
              <a:t>, SQI, NASA, JPL, 2004</a:t>
            </a:r>
            <a:endParaRPr lang="en-US" sz="1600" dirty="0"/>
          </a:p>
        </p:txBody>
      </p:sp>
      <p:sp>
        <p:nvSpPr>
          <p:cNvPr id="6" name="Content Placeholder 5"/>
          <p:cNvSpPr>
            <a:spLocks noGrp="1"/>
          </p:cNvSpPr>
          <p:nvPr>
            <p:ph idx="1"/>
          </p:nvPr>
        </p:nvSpPr>
        <p:spPr>
          <a:xfrm>
            <a:off x="304800" y="914400"/>
            <a:ext cx="8229600" cy="4953000"/>
          </a:xfrm>
        </p:spPr>
        <p:txBody>
          <a:bodyPr/>
          <a:lstStyle/>
          <a:p>
            <a:r>
              <a:rPr lang="en-US" sz="2400" dirty="0" smtClean="0"/>
              <a:t>Review preparation</a:t>
            </a:r>
          </a:p>
          <a:p>
            <a:r>
              <a:rPr lang="en-US" sz="2400" dirty="0" smtClean="0"/>
              <a:t>Documentation</a:t>
            </a:r>
          </a:p>
          <a:p>
            <a:r>
              <a:rPr lang="en-US" sz="2400" dirty="0" smtClean="0"/>
              <a:t>Fixing Anomalies and ECR’s</a:t>
            </a:r>
          </a:p>
          <a:p>
            <a:r>
              <a:rPr lang="en-US" sz="2400" dirty="0" smtClean="0"/>
              <a:t>Testing</a:t>
            </a:r>
          </a:p>
          <a:p>
            <a:r>
              <a:rPr lang="en-US" sz="2400" dirty="0" smtClean="0"/>
              <a:t>Maintenance</a:t>
            </a:r>
          </a:p>
          <a:p>
            <a:r>
              <a:rPr lang="en-US" sz="2400" dirty="0" smtClean="0"/>
              <a:t>Basic management and coordination activities </a:t>
            </a:r>
          </a:p>
          <a:p>
            <a:r>
              <a:rPr lang="en-US" sz="2400" dirty="0" err="1" smtClean="0"/>
              <a:t>CogE’s</a:t>
            </a:r>
            <a:r>
              <a:rPr lang="en-US" sz="2400" dirty="0" smtClean="0"/>
              <a:t> do spend time doing management activities </a:t>
            </a:r>
          </a:p>
          <a:p>
            <a:r>
              <a:rPr lang="en-US" sz="2400" dirty="0" smtClean="0"/>
              <a:t>Mission Support Software Components</a:t>
            </a:r>
          </a:p>
          <a:p>
            <a:r>
              <a:rPr lang="en-US" sz="2400" dirty="0" smtClean="0"/>
              <a:t>Development and test environments</a:t>
            </a:r>
          </a:p>
          <a:p>
            <a:r>
              <a:rPr lang="en-US" sz="2400" dirty="0" smtClean="0"/>
              <a:t>Travel</a:t>
            </a:r>
          </a:p>
          <a:p>
            <a:r>
              <a:rPr lang="en-US" sz="2400" dirty="0" smtClean="0"/>
              <a:t>Training</a:t>
            </a:r>
            <a:endParaRPr lang="en-US" sz="2400" dirty="0"/>
          </a:p>
        </p:txBody>
      </p:sp>
      <p:sp>
        <p:nvSpPr>
          <p:cNvPr id="7" name="Slide Number Placeholder 3"/>
          <p:cNvSpPr>
            <a:spLocks noGrp="1"/>
          </p:cNvSpPr>
          <p:nvPr>
            <p:ph type="sldNum" sz="quarter" idx="10"/>
          </p:nvPr>
        </p:nvSpPr>
        <p:spPr>
          <a:xfrm>
            <a:off x="8172450" y="6543675"/>
            <a:ext cx="914400" cy="390525"/>
          </a:xfrm>
        </p:spPr>
        <p:txBody>
          <a:bodyPr/>
          <a:lstStyle/>
          <a:p>
            <a:pPr>
              <a:defRPr/>
            </a:pPr>
            <a:r>
              <a:rPr lang="en-US" dirty="0" smtClean="0">
                <a:solidFill>
                  <a:schemeClr val="tx1">
                    <a:lumMod val="95000"/>
                    <a:lumOff val="5000"/>
                  </a:schemeClr>
                </a:solidFill>
              </a:rPr>
              <a:t>Slide </a:t>
            </a:r>
            <a:fld id="{42C74E7C-7D8C-4B5D-8925-8F37F43F841E}" type="slidenum">
              <a:rPr lang="en-US" smtClean="0">
                <a:solidFill>
                  <a:schemeClr val="tx1">
                    <a:lumMod val="95000"/>
                    <a:lumOff val="5000"/>
                  </a:schemeClr>
                </a:solidFill>
              </a:rPr>
              <a:pPr>
                <a:defRPr/>
              </a:pPr>
              <a:t>33</a:t>
            </a:fld>
            <a:endParaRPr 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458200" cy="457200"/>
          </a:xfrm>
        </p:spPr>
        <p:txBody>
          <a:bodyPr/>
          <a:lstStyle/>
          <a:p>
            <a:pPr algn="l"/>
            <a:r>
              <a:rPr lang="en-US" sz="3200" b="1" i="1" dirty="0" smtClean="0"/>
              <a:t>Some Common Cognitive Biases</a:t>
            </a:r>
            <a:endParaRPr lang="en-US" sz="4000" i="1" baseline="30000" dirty="0"/>
          </a:p>
        </p:txBody>
      </p:sp>
      <p:sp>
        <p:nvSpPr>
          <p:cNvPr id="3" name="Content Placeholder 2"/>
          <p:cNvSpPr>
            <a:spLocks noGrp="1"/>
          </p:cNvSpPr>
          <p:nvPr>
            <p:ph idx="1"/>
          </p:nvPr>
        </p:nvSpPr>
        <p:spPr>
          <a:xfrm>
            <a:off x="228600" y="838200"/>
            <a:ext cx="8610600" cy="5486400"/>
          </a:xfrm>
        </p:spPr>
        <p:txBody>
          <a:bodyPr/>
          <a:lstStyle/>
          <a:p>
            <a:r>
              <a:rPr lang="en-US" sz="2400" dirty="0" smtClean="0">
                <a:solidFill>
                  <a:srgbClr val="990000"/>
                </a:solidFill>
              </a:rPr>
              <a:t>Availability</a:t>
            </a:r>
          </a:p>
          <a:p>
            <a:pPr lvl="1"/>
            <a:r>
              <a:rPr lang="en-US" sz="2000" dirty="0" smtClean="0"/>
              <a:t>Base judgments on outcomes that are more easily remembered</a:t>
            </a:r>
          </a:p>
          <a:p>
            <a:r>
              <a:rPr lang="en-US" sz="2400" dirty="0" smtClean="0">
                <a:solidFill>
                  <a:srgbClr val="990000"/>
                </a:solidFill>
              </a:rPr>
              <a:t>Representativeness</a:t>
            </a:r>
          </a:p>
          <a:p>
            <a:pPr lvl="1"/>
            <a:r>
              <a:rPr lang="en-US" sz="2000" dirty="0" smtClean="0"/>
              <a:t>Base judgments on similar yet limited data and experience.  Not fully considering other relevant, accessible and/or newer evidence</a:t>
            </a:r>
            <a:endParaRPr lang="en-US" sz="2400" dirty="0" smtClean="0"/>
          </a:p>
          <a:p>
            <a:r>
              <a:rPr lang="en-US" sz="2400" dirty="0" smtClean="0">
                <a:solidFill>
                  <a:srgbClr val="990000"/>
                </a:solidFill>
              </a:rPr>
              <a:t>Anchoring and adjustment</a:t>
            </a:r>
          </a:p>
          <a:p>
            <a:pPr lvl="1"/>
            <a:r>
              <a:rPr lang="en-US" sz="2000" dirty="0" smtClean="0"/>
              <a:t>Fixate on particular value in a range and making insufficient adjustments away from it in constructing an uncertainty estimate</a:t>
            </a:r>
          </a:p>
          <a:p>
            <a:r>
              <a:rPr lang="en-US" sz="2400" dirty="0" smtClean="0"/>
              <a:t>Overconfidence (sometimes referred to as Optimistic bias)</a:t>
            </a:r>
          </a:p>
          <a:p>
            <a:pPr lvl="1"/>
            <a:r>
              <a:rPr lang="en-US" sz="2000" dirty="0" smtClean="0"/>
              <a:t>Strong tendency to be more certain about one’s judgments and conclusions than one has reason.  Tends to produce optimistic bias.</a:t>
            </a:r>
          </a:p>
          <a:p>
            <a:r>
              <a:rPr lang="en-US" sz="2400" dirty="0" smtClean="0"/>
              <a:t>Control (or “Illusion of Control”)</a:t>
            </a:r>
          </a:p>
          <a:p>
            <a:pPr lvl="1"/>
            <a:r>
              <a:rPr lang="en-US" sz="2000" dirty="0" smtClean="0"/>
              <a:t>SME believes he/she can control or had control over outcomes related to an issue at hand; tendency of people to act as if they can influence a situation over which they actually have no control.</a:t>
            </a:r>
          </a:p>
          <a:p>
            <a:endParaRPr lang="en-US" sz="2400" dirty="0" smtClean="0"/>
          </a:p>
        </p:txBody>
      </p:sp>
      <p:sp>
        <p:nvSpPr>
          <p:cNvPr id="4" name="Slide Number Placeholder 3"/>
          <p:cNvSpPr>
            <a:spLocks noGrp="1"/>
          </p:cNvSpPr>
          <p:nvPr>
            <p:ph type="sldNum" sz="quarter" idx="10"/>
          </p:nvPr>
        </p:nvSpPr>
        <p:spPr>
          <a:xfrm>
            <a:off x="8172450" y="6543675"/>
            <a:ext cx="914400" cy="390525"/>
          </a:xfrm>
        </p:spPr>
        <p:txBody>
          <a:bodyPr/>
          <a:lstStyle/>
          <a:p>
            <a:pPr>
              <a:defRPr/>
            </a:pPr>
            <a:r>
              <a:rPr lang="en-US" dirty="0" smtClean="0">
                <a:solidFill>
                  <a:schemeClr val="tx1">
                    <a:lumMod val="95000"/>
                    <a:lumOff val="5000"/>
                  </a:schemeClr>
                </a:solidFill>
              </a:rPr>
              <a:t>Slide </a:t>
            </a:r>
            <a:fld id="{42C74E7C-7D8C-4B5D-8925-8F37F43F841E}" type="slidenum">
              <a:rPr lang="en-US" smtClean="0">
                <a:solidFill>
                  <a:schemeClr val="tx1">
                    <a:lumMod val="95000"/>
                    <a:lumOff val="5000"/>
                  </a:schemeClr>
                </a:solidFill>
              </a:rPr>
              <a:pPr>
                <a:defRPr/>
              </a:pPr>
              <a:t>34</a:t>
            </a:fld>
            <a:endParaRPr 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sz="3600" b="1" i="1" dirty="0" smtClean="0"/>
              <a:t>Purpose of Presentation</a:t>
            </a:r>
          </a:p>
        </p:txBody>
      </p:sp>
      <p:sp>
        <p:nvSpPr>
          <p:cNvPr id="6147" name="Content Placeholder 2"/>
          <p:cNvSpPr>
            <a:spLocks noGrp="1"/>
          </p:cNvSpPr>
          <p:nvPr>
            <p:ph idx="1"/>
          </p:nvPr>
        </p:nvSpPr>
        <p:spPr>
          <a:xfrm>
            <a:off x="76200" y="685800"/>
            <a:ext cx="8991600" cy="4800600"/>
          </a:xfrm>
        </p:spPr>
        <p:txBody>
          <a:bodyPr/>
          <a:lstStyle/>
          <a:p>
            <a:pPr algn="ctr" eaLnBrk="1" hangingPunct="1">
              <a:buFontTx/>
              <a:buNone/>
            </a:pPr>
            <a:endParaRPr lang="en-US" sz="1000" b="1" i="1" dirty="0" smtClean="0"/>
          </a:p>
          <a:p>
            <a:pPr eaLnBrk="1" hangingPunct="1">
              <a:buFontTx/>
              <a:buNone/>
            </a:pPr>
            <a:r>
              <a:rPr lang="en-US" sz="2400" b="1" dirty="0" smtClean="0"/>
              <a:t>Adapt / combine known methods to demonstrate an expert judgment elicitation process that …</a:t>
            </a:r>
          </a:p>
          <a:p>
            <a:pPr marL="514350" indent="-514350" eaLnBrk="1" hangingPunct="1">
              <a:buFont typeface="+mj-lt"/>
              <a:buAutoNum type="arabicPeriod"/>
            </a:pPr>
            <a:r>
              <a:rPr lang="en-US" sz="2400" b="1" dirty="0" smtClean="0"/>
              <a:t>Models expert’s inputs as a triangular distribution</a:t>
            </a:r>
          </a:p>
          <a:p>
            <a:pPr marL="914400" lvl="1" indent="-514350" eaLnBrk="1" hangingPunct="1"/>
            <a:r>
              <a:rPr lang="en-US" sz="2000" dirty="0" smtClean="0"/>
              <a:t>12 questions to elicit required parameters for a bounded distribution</a:t>
            </a:r>
          </a:p>
          <a:p>
            <a:pPr marL="914400" lvl="1" indent="-514350" eaLnBrk="1" hangingPunct="1"/>
            <a:r>
              <a:rPr lang="en-US" sz="2000" dirty="0" smtClean="0"/>
              <a:t>Not too complex to be impractical; not too simple to be too subjective</a:t>
            </a:r>
            <a:endParaRPr lang="en-US" sz="2400" b="1" dirty="0" smtClean="0"/>
          </a:p>
          <a:p>
            <a:pPr marL="514350" indent="-514350" eaLnBrk="1" hangingPunct="1">
              <a:buFont typeface="+mj-lt"/>
              <a:buAutoNum type="arabicPeriod"/>
            </a:pPr>
            <a:r>
              <a:rPr lang="en-US" sz="2400" b="1" dirty="0" smtClean="0">
                <a:solidFill>
                  <a:srgbClr val="990000"/>
                </a:solidFill>
              </a:rPr>
              <a:t>Incorporates techniques to account for expert bias</a:t>
            </a:r>
          </a:p>
          <a:p>
            <a:pPr marL="914400" lvl="1" indent="-514350" eaLnBrk="1" hangingPunct="1"/>
            <a:r>
              <a:rPr lang="en-US" sz="2000" dirty="0" smtClean="0"/>
              <a:t>A repeatable Q&amp;A process that is iterative &amp; includes visual aids </a:t>
            </a:r>
          </a:p>
          <a:p>
            <a:pPr marL="914400" lvl="1" indent="-514350" eaLnBrk="1" hangingPunct="1"/>
            <a:r>
              <a:rPr lang="en-US" sz="2000" dirty="0" smtClean="0"/>
              <a:t>Convert Triangular to Beta-PERT (if overconfidence was addressed)</a:t>
            </a:r>
          </a:p>
          <a:p>
            <a:pPr marL="514350" indent="-514350" eaLnBrk="1" hangingPunct="1">
              <a:buFont typeface="+mj-lt"/>
              <a:buAutoNum type="arabicPeriod"/>
            </a:pPr>
            <a:r>
              <a:rPr lang="en-US" sz="2400" b="1" dirty="0" smtClean="0"/>
              <a:t>Is structured in a way to help justify expert’s inputs </a:t>
            </a:r>
          </a:p>
          <a:p>
            <a:pPr marL="914400" lvl="1" indent="-514350" eaLnBrk="1" hangingPunct="1">
              <a:buFont typeface="+mj-lt"/>
              <a:buChar char="–"/>
            </a:pPr>
            <a:r>
              <a:rPr lang="en-US" sz="2000" dirty="0" smtClean="0"/>
              <a:t>Expert must provide rationale for each of his/her responses</a:t>
            </a:r>
          </a:p>
          <a:p>
            <a:pPr marL="914400" lvl="1" indent="-514350" eaLnBrk="1" hangingPunct="1">
              <a:buFont typeface="+mj-lt"/>
              <a:buChar char="–"/>
            </a:pPr>
            <a:r>
              <a:rPr lang="en-US" sz="2000" dirty="0" smtClean="0"/>
              <a:t>Using Risk Breakdown Structure, expert specifies each risk factor’s relative contribution to a given uncertainty (of cost, duration, </a:t>
            </a:r>
            <a:r>
              <a:rPr lang="en-US" sz="2000" dirty="0" err="1" smtClean="0"/>
              <a:t>reqt</a:t>
            </a:r>
            <a:r>
              <a:rPr lang="en-US" sz="2000" dirty="0" smtClean="0"/>
              <a:t>, etc.)</a:t>
            </a:r>
            <a:endParaRPr lang="en-US" sz="2800" b="1" dirty="0" smtClean="0"/>
          </a:p>
        </p:txBody>
      </p:sp>
      <p:sp>
        <p:nvSpPr>
          <p:cNvPr id="4" name="Slide Number Placeholder 3"/>
          <p:cNvSpPr>
            <a:spLocks noGrp="1"/>
          </p:cNvSpPr>
          <p:nvPr>
            <p:ph type="sldNum" sz="quarter" idx="10"/>
          </p:nvPr>
        </p:nvSpPr>
        <p:spPr>
          <a:xfrm>
            <a:off x="8214654" y="6567268"/>
            <a:ext cx="914400" cy="390525"/>
          </a:xfrm>
        </p:spPr>
        <p:txBody>
          <a:bodyPr/>
          <a:lstStyle/>
          <a:p>
            <a:pPr>
              <a:defRPr/>
            </a:pPr>
            <a:r>
              <a:rPr lang="en-US" dirty="0" smtClean="0">
                <a:solidFill>
                  <a:schemeClr val="tx1">
                    <a:lumMod val="95000"/>
                    <a:lumOff val="5000"/>
                  </a:schemeClr>
                </a:solidFill>
              </a:rPr>
              <a:t>Slide </a:t>
            </a:r>
            <a:fld id="{F61DC341-252D-4E24-8211-8CE208A85473}" type="slidenum">
              <a:rPr lang="en-US" smtClean="0">
                <a:solidFill>
                  <a:schemeClr val="tx1">
                    <a:lumMod val="95000"/>
                    <a:lumOff val="5000"/>
                  </a:schemeClr>
                </a:solidFill>
              </a:rPr>
              <a:pPr>
                <a:defRPr/>
              </a:pPr>
              <a:t>4</a:t>
            </a:fld>
            <a:endParaRPr lang="en-US" dirty="0">
              <a:solidFill>
                <a:schemeClr val="tx1">
                  <a:lumMod val="95000"/>
                  <a:lumOff val="5000"/>
                </a:schemeClr>
              </a:solidFill>
            </a:endParaRPr>
          </a:p>
        </p:txBody>
      </p:sp>
      <p:sp>
        <p:nvSpPr>
          <p:cNvPr id="5" name="TextBox 4"/>
          <p:cNvSpPr txBox="1"/>
          <p:nvPr/>
        </p:nvSpPr>
        <p:spPr>
          <a:xfrm>
            <a:off x="1143000" y="5638800"/>
            <a:ext cx="7391400" cy="1015663"/>
          </a:xfrm>
          <a:prstGeom prst="rect">
            <a:avLst/>
          </a:prstGeom>
          <a:solidFill>
            <a:schemeClr val="accent3">
              <a:lumMod val="85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pPr algn="ctr">
              <a:defRPr/>
            </a:pPr>
            <a:r>
              <a:rPr lang="en-US" sz="2000" b="1" i="1" dirty="0" smtClean="0"/>
              <a:t>This paper will show one way of “extracting” expert opinion for estimating purposes. Nevertheless, as with most subjective methods, there are many ways to do this.  </a:t>
            </a:r>
            <a:endParaRPr lang="en-US" sz="20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Effect transition="in" filter="blinds(horizontal)">
                                      <p:cBhvr>
                                        <p:cTn id="7" dur="500"/>
                                        <p:tgtEl>
                                          <p:spTgt spid="61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blinds(horizontal)">
                                      <p:cBhvr>
                                        <p:cTn id="12" dur="500"/>
                                        <p:tgtEl>
                                          <p:spTgt spid="6147">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animEffect transition="in" filter="blinds(horizontal)">
                                      <p:cBhvr>
                                        <p:cTn id="15" dur="500"/>
                                        <p:tgtEl>
                                          <p:spTgt spid="6147">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6147">
                                            <p:txEl>
                                              <p:pRg st="4" end="4"/>
                                            </p:txEl>
                                          </p:spTgt>
                                        </p:tgtEl>
                                        <p:attrNameLst>
                                          <p:attrName>style.visibility</p:attrName>
                                        </p:attrNameLst>
                                      </p:cBhvr>
                                      <p:to>
                                        <p:strVal val="visible"/>
                                      </p:to>
                                    </p:set>
                                    <p:animEffect transition="in" filter="blinds(horizontal)">
                                      <p:cBhvr>
                                        <p:cTn id="18" dur="500"/>
                                        <p:tgtEl>
                                          <p:spTgt spid="6147">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6147">
                                            <p:txEl>
                                              <p:pRg st="5" end="5"/>
                                            </p:txEl>
                                          </p:spTgt>
                                        </p:tgtEl>
                                        <p:attrNameLst>
                                          <p:attrName>style.visibility</p:attrName>
                                        </p:attrNameLst>
                                      </p:cBhvr>
                                      <p:to>
                                        <p:strVal val="visible"/>
                                      </p:to>
                                    </p:set>
                                    <p:animEffect transition="in" filter="blinds(horizontal)">
                                      <p:cBhvr>
                                        <p:cTn id="23" dur="500"/>
                                        <p:tgtEl>
                                          <p:spTgt spid="6147">
                                            <p:txEl>
                                              <p:pRg st="5" end="5"/>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6147">
                                            <p:txEl>
                                              <p:pRg st="6" end="6"/>
                                            </p:txEl>
                                          </p:spTgt>
                                        </p:tgtEl>
                                        <p:attrNameLst>
                                          <p:attrName>style.visibility</p:attrName>
                                        </p:attrNameLst>
                                      </p:cBhvr>
                                      <p:to>
                                        <p:strVal val="visible"/>
                                      </p:to>
                                    </p:set>
                                    <p:animEffect transition="in" filter="blinds(horizontal)">
                                      <p:cBhvr>
                                        <p:cTn id="26" dur="500"/>
                                        <p:tgtEl>
                                          <p:spTgt spid="6147">
                                            <p:txEl>
                                              <p:pRg st="6" end="6"/>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6147">
                                            <p:txEl>
                                              <p:pRg st="7" end="7"/>
                                            </p:txEl>
                                          </p:spTgt>
                                        </p:tgtEl>
                                        <p:attrNameLst>
                                          <p:attrName>style.visibility</p:attrName>
                                        </p:attrNameLst>
                                      </p:cBhvr>
                                      <p:to>
                                        <p:strVal val="visible"/>
                                      </p:to>
                                    </p:set>
                                    <p:animEffect transition="in" filter="blinds(horizontal)">
                                      <p:cBhvr>
                                        <p:cTn id="29" dur="500"/>
                                        <p:tgtEl>
                                          <p:spTgt spid="6147">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6147">
                                            <p:txEl>
                                              <p:pRg st="8" end="8"/>
                                            </p:txEl>
                                          </p:spTgt>
                                        </p:tgtEl>
                                        <p:attrNameLst>
                                          <p:attrName>style.visibility</p:attrName>
                                        </p:attrNameLst>
                                      </p:cBhvr>
                                      <p:to>
                                        <p:strVal val="visible"/>
                                      </p:to>
                                    </p:set>
                                    <p:animEffect transition="in" filter="blinds(horizontal)">
                                      <p:cBhvr>
                                        <p:cTn id="34" dur="500"/>
                                        <p:tgtEl>
                                          <p:spTgt spid="6147">
                                            <p:txEl>
                                              <p:pRg st="8" end="8"/>
                                            </p:txEl>
                                          </p:spTgt>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6147">
                                            <p:txEl>
                                              <p:pRg st="9" end="9"/>
                                            </p:txEl>
                                          </p:spTgt>
                                        </p:tgtEl>
                                        <p:attrNameLst>
                                          <p:attrName>style.visibility</p:attrName>
                                        </p:attrNameLst>
                                      </p:cBhvr>
                                      <p:to>
                                        <p:strVal val="visible"/>
                                      </p:to>
                                    </p:set>
                                    <p:animEffect transition="in" filter="blinds(horizontal)">
                                      <p:cBhvr>
                                        <p:cTn id="37" dur="500"/>
                                        <p:tgtEl>
                                          <p:spTgt spid="6147">
                                            <p:txEl>
                                              <p:pRg st="9" end="9"/>
                                            </p:txEl>
                                          </p:spTgt>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6147">
                                            <p:txEl>
                                              <p:pRg st="10" end="10"/>
                                            </p:txEl>
                                          </p:spTgt>
                                        </p:tgtEl>
                                        <p:attrNameLst>
                                          <p:attrName>style.visibility</p:attrName>
                                        </p:attrNameLst>
                                      </p:cBhvr>
                                      <p:to>
                                        <p:strVal val="visible"/>
                                      </p:to>
                                    </p:set>
                                    <p:animEffect transition="in" filter="blinds(horizontal)">
                                      <p:cBhvr>
                                        <p:cTn id="40" dur="500"/>
                                        <p:tgtEl>
                                          <p:spTgt spid="6147">
                                            <p:txEl>
                                              <p:pRg st="10" end="1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dissolve">
                                      <p:cBhvr>
                                        <p:cTn id="4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458200" cy="563562"/>
          </a:xfrm>
        </p:spPr>
        <p:txBody>
          <a:bodyPr/>
          <a:lstStyle/>
          <a:p>
            <a:pPr algn="l"/>
            <a:r>
              <a:rPr lang="en-US" sz="3600" b="1" i="1" dirty="0" smtClean="0"/>
              <a:t>The Uncertainty Spectrum</a:t>
            </a:r>
            <a:endParaRPr lang="en-US" sz="3600" b="1" i="1" dirty="0"/>
          </a:p>
        </p:txBody>
      </p:sp>
      <p:grpSp>
        <p:nvGrpSpPr>
          <p:cNvPr id="21" name="Group 20"/>
          <p:cNvGrpSpPr/>
          <p:nvPr/>
        </p:nvGrpSpPr>
        <p:grpSpPr>
          <a:xfrm>
            <a:off x="47624" y="685800"/>
            <a:ext cx="8943976" cy="4901088"/>
            <a:chOff x="76200" y="914400"/>
            <a:chExt cx="8943976" cy="4901088"/>
          </a:xfrm>
        </p:grpSpPr>
        <p:sp>
          <p:nvSpPr>
            <p:cNvPr id="25" name="Isosceles Triangle 24"/>
            <p:cNvSpPr/>
            <p:nvPr/>
          </p:nvSpPr>
          <p:spPr>
            <a:xfrm>
              <a:off x="7239000" y="1359932"/>
              <a:ext cx="762000" cy="4038600"/>
            </a:xfrm>
            <a:prstGeom prst="triangle">
              <a:avLst/>
            </a:prstGeom>
            <a:solidFill>
              <a:schemeClr val="bg1">
                <a:lumMod val="85000"/>
                <a:alpha val="5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TextBox 6"/>
            <p:cNvSpPr txBox="1"/>
            <p:nvPr/>
          </p:nvSpPr>
          <p:spPr>
            <a:xfrm>
              <a:off x="638176" y="1272838"/>
              <a:ext cx="8382000" cy="4278094"/>
            </a:xfrm>
            <a:prstGeom prst="rect">
              <a:avLst/>
            </a:prstGeom>
            <a:noFill/>
          </p:spPr>
          <p:txBody>
            <a:bodyPr wrap="square" rtlCol="0">
              <a:spAutoFit/>
            </a:bodyPr>
            <a:lstStyle/>
            <a:p>
              <a:r>
                <a:rPr lang="en-US" sz="1600" b="1" dirty="0" smtClean="0"/>
                <a:t>Total Certainty =    	 Complete information</a:t>
              </a:r>
              <a:r>
                <a:rPr lang="en-US" sz="1600" b="1" i="1" dirty="0" smtClean="0"/>
                <a:t> </a:t>
              </a:r>
              <a:r>
                <a:rPr lang="en-US" sz="1600" i="1" dirty="0" smtClean="0"/>
                <a:t>	                               </a:t>
              </a:r>
              <a:r>
                <a:rPr lang="en-US" sz="1600" b="1" dirty="0" smtClean="0"/>
                <a:t>All known</a:t>
              </a:r>
              <a:endParaRPr lang="en-US" sz="1600" b="1" i="1" dirty="0" smtClean="0"/>
            </a:p>
            <a:p>
              <a:endParaRPr lang="en-US" sz="1600" b="1" dirty="0" smtClean="0"/>
            </a:p>
            <a:p>
              <a:endParaRPr lang="en-US" sz="1600" b="1" dirty="0" smtClean="0"/>
            </a:p>
            <a:p>
              <a:endParaRPr lang="en-US" sz="1600" b="1" dirty="0" smtClean="0"/>
            </a:p>
            <a:p>
              <a:r>
                <a:rPr lang="en-US" sz="1600" dirty="0" smtClean="0"/>
                <a:t>Specific Uncertainty</a:t>
              </a:r>
            </a:p>
            <a:p>
              <a:endParaRPr lang="en-US" sz="1600" b="1" dirty="0" smtClean="0"/>
            </a:p>
            <a:p>
              <a:endParaRPr lang="en-US" sz="1600" b="1" dirty="0" smtClean="0"/>
            </a:p>
            <a:p>
              <a:endParaRPr lang="en-US" sz="1600" b="1" dirty="0" smtClean="0"/>
            </a:p>
            <a:p>
              <a:r>
                <a:rPr lang="en-US" sz="1600" b="1" dirty="0" smtClean="0"/>
                <a:t>- - - - - - - - - - - - - - - -  Partial information   - - - - - - - - - - - - - - - -  Known unknowns</a:t>
              </a:r>
            </a:p>
            <a:p>
              <a:endParaRPr lang="en-US" sz="1600" b="1" dirty="0" smtClean="0"/>
            </a:p>
            <a:p>
              <a:endParaRPr lang="en-US" sz="1600" b="1" dirty="0" smtClean="0"/>
            </a:p>
            <a:p>
              <a:endParaRPr lang="en-US" sz="1600" b="1" dirty="0" smtClean="0"/>
            </a:p>
            <a:p>
              <a:r>
                <a:rPr lang="en-US" sz="1600" dirty="0" smtClean="0"/>
                <a:t>General Uncertainty</a:t>
              </a:r>
            </a:p>
            <a:p>
              <a:endParaRPr lang="en-US" sz="1600" b="1" dirty="0" smtClean="0"/>
            </a:p>
            <a:p>
              <a:endParaRPr lang="en-US" sz="1600" b="1" dirty="0" smtClean="0"/>
            </a:p>
            <a:p>
              <a:endParaRPr lang="en-US" sz="1600" b="1" dirty="0" smtClean="0"/>
            </a:p>
            <a:p>
              <a:r>
                <a:rPr lang="en-US" sz="1600" b="1" dirty="0" smtClean="0"/>
                <a:t>Total Uncertainty =        No information              		         Unknown unknowns</a:t>
              </a:r>
              <a:endParaRPr lang="en-US" sz="1600" b="1" dirty="0"/>
            </a:p>
          </p:txBody>
        </p:sp>
        <p:cxnSp>
          <p:nvCxnSpPr>
            <p:cNvPr id="9" name="Straight Connector 8"/>
            <p:cNvCxnSpPr/>
            <p:nvPr/>
          </p:nvCxnSpPr>
          <p:spPr>
            <a:xfrm>
              <a:off x="228600" y="1283732"/>
              <a:ext cx="8458200" cy="0"/>
            </a:xfrm>
            <a:prstGeom prst="line">
              <a:avLst/>
            </a:prstGeom>
            <a:ln w="25400"/>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76200" y="914400"/>
              <a:ext cx="3352800" cy="369332"/>
            </a:xfrm>
            <a:prstGeom prst="rect">
              <a:avLst/>
            </a:prstGeom>
            <a:noFill/>
          </p:spPr>
          <p:txBody>
            <a:bodyPr wrap="square" rtlCol="0">
              <a:spAutoFit/>
            </a:bodyPr>
            <a:lstStyle/>
            <a:p>
              <a:r>
                <a:rPr lang="en-US" b="1" dirty="0" smtClean="0">
                  <a:solidFill>
                    <a:srgbClr val="C00000"/>
                  </a:solidFill>
                </a:rPr>
                <a:t>No Estimate Required</a:t>
              </a:r>
              <a:endParaRPr lang="en-US" b="1" dirty="0">
                <a:solidFill>
                  <a:srgbClr val="C00000"/>
                </a:solidFill>
              </a:endParaRPr>
            </a:p>
          </p:txBody>
        </p:sp>
        <p:sp>
          <p:nvSpPr>
            <p:cNvPr id="12" name="TextBox 11"/>
            <p:cNvSpPr txBox="1"/>
            <p:nvPr/>
          </p:nvSpPr>
          <p:spPr>
            <a:xfrm>
              <a:off x="228600" y="5446156"/>
              <a:ext cx="3352800" cy="369332"/>
            </a:xfrm>
            <a:prstGeom prst="rect">
              <a:avLst/>
            </a:prstGeom>
            <a:noFill/>
          </p:spPr>
          <p:txBody>
            <a:bodyPr wrap="square" rtlCol="0">
              <a:spAutoFit/>
            </a:bodyPr>
            <a:lstStyle/>
            <a:p>
              <a:r>
                <a:rPr lang="en-US" b="1" dirty="0" smtClean="0">
                  <a:solidFill>
                    <a:srgbClr val="C00000"/>
                  </a:solidFill>
                </a:rPr>
                <a:t>No Estimate Possible</a:t>
              </a:r>
              <a:endParaRPr lang="en-US" b="1" dirty="0">
                <a:solidFill>
                  <a:srgbClr val="C00000"/>
                </a:solidFill>
              </a:endParaRPr>
            </a:p>
          </p:txBody>
        </p:sp>
        <p:cxnSp>
          <p:nvCxnSpPr>
            <p:cNvPr id="16" name="Straight Connector 15"/>
            <p:cNvCxnSpPr/>
            <p:nvPr/>
          </p:nvCxnSpPr>
          <p:spPr>
            <a:xfrm>
              <a:off x="328616" y="5474732"/>
              <a:ext cx="8434384" cy="0"/>
            </a:xfrm>
            <a:prstGeom prst="line">
              <a:avLst/>
            </a:prstGeom>
            <a:ln w="25400"/>
          </p:spPr>
          <p:style>
            <a:lnRef idx="1">
              <a:schemeClr val="dk1"/>
            </a:lnRef>
            <a:fillRef idx="0">
              <a:schemeClr val="dk1"/>
            </a:fillRef>
            <a:effectRef idx="0">
              <a:schemeClr val="dk1"/>
            </a:effectRef>
            <a:fontRef idx="minor">
              <a:schemeClr val="tx1"/>
            </a:fontRef>
          </p:style>
        </p:cxnSp>
        <p:sp>
          <p:nvSpPr>
            <p:cNvPr id="20" name="Up-Down Arrow 19"/>
            <p:cNvSpPr/>
            <p:nvPr/>
          </p:nvSpPr>
          <p:spPr>
            <a:xfrm>
              <a:off x="228600" y="1359932"/>
              <a:ext cx="481016" cy="4038600"/>
            </a:xfrm>
            <a:prstGeom prst="upDownArrow">
              <a:avLst/>
            </a:prstGeom>
            <a:solidFill>
              <a:schemeClr val="bg1">
                <a:lumMod val="85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 name="TextBox 22"/>
            <p:cNvSpPr txBox="1"/>
            <p:nvPr/>
          </p:nvSpPr>
          <p:spPr>
            <a:xfrm>
              <a:off x="6934200" y="4026932"/>
              <a:ext cx="1371600" cy="646331"/>
            </a:xfrm>
            <a:prstGeom prst="rect">
              <a:avLst/>
            </a:prstGeom>
            <a:noFill/>
          </p:spPr>
          <p:txBody>
            <a:bodyPr wrap="square" rtlCol="0">
              <a:spAutoFit/>
            </a:bodyPr>
            <a:lstStyle/>
            <a:p>
              <a:pPr algn="ctr"/>
              <a:r>
                <a:rPr lang="en-US" b="1" dirty="0" smtClean="0">
                  <a:solidFill>
                    <a:srgbClr val="C00000"/>
                  </a:solidFill>
                </a:rPr>
                <a:t>Expert Opinion</a:t>
              </a:r>
              <a:endParaRPr lang="en-US" b="1" dirty="0">
                <a:solidFill>
                  <a:srgbClr val="C00000"/>
                </a:solidFill>
              </a:endParaRPr>
            </a:p>
          </p:txBody>
        </p:sp>
        <p:sp>
          <p:nvSpPr>
            <p:cNvPr id="28" name="TextBox 27"/>
            <p:cNvSpPr txBox="1"/>
            <p:nvPr/>
          </p:nvSpPr>
          <p:spPr>
            <a:xfrm>
              <a:off x="4800600" y="2079068"/>
              <a:ext cx="1676400" cy="584775"/>
            </a:xfrm>
            <a:prstGeom prst="rect">
              <a:avLst/>
            </a:prstGeom>
            <a:noFill/>
          </p:spPr>
          <p:txBody>
            <a:bodyPr wrap="square" rtlCol="0">
              <a:spAutoFit/>
            </a:bodyPr>
            <a:lstStyle/>
            <a:p>
              <a:pPr algn="ctr"/>
              <a:r>
                <a:rPr lang="en-US" sz="1600" dirty="0" smtClean="0"/>
                <a:t>Objective Probabilities</a:t>
              </a:r>
              <a:endParaRPr lang="en-US" sz="1600" dirty="0"/>
            </a:p>
          </p:txBody>
        </p:sp>
        <p:sp>
          <p:nvSpPr>
            <p:cNvPr id="29" name="TextBox 28"/>
            <p:cNvSpPr txBox="1"/>
            <p:nvPr/>
          </p:nvSpPr>
          <p:spPr>
            <a:xfrm>
              <a:off x="4843464" y="4132717"/>
              <a:ext cx="1676400" cy="584775"/>
            </a:xfrm>
            <a:prstGeom prst="rect">
              <a:avLst/>
            </a:prstGeom>
            <a:noFill/>
          </p:spPr>
          <p:txBody>
            <a:bodyPr wrap="square" rtlCol="0">
              <a:spAutoFit/>
            </a:bodyPr>
            <a:lstStyle/>
            <a:p>
              <a:pPr algn="ctr"/>
              <a:r>
                <a:rPr lang="en-US" sz="1600" dirty="0" smtClean="0"/>
                <a:t>Subjective Probabilities</a:t>
              </a:r>
              <a:endParaRPr lang="en-US" sz="1600" dirty="0"/>
            </a:p>
          </p:txBody>
        </p:sp>
        <p:cxnSp>
          <p:nvCxnSpPr>
            <p:cNvPr id="31" name="Straight Arrow Connector 30"/>
            <p:cNvCxnSpPr/>
            <p:nvPr/>
          </p:nvCxnSpPr>
          <p:spPr>
            <a:xfrm flipV="1">
              <a:off x="5653088" y="1283732"/>
              <a:ext cx="0" cy="762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flipV="1">
              <a:off x="5667376" y="3417332"/>
              <a:ext cx="0" cy="609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 name="Straight Arrow Connector 34"/>
            <p:cNvCxnSpPr/>
            <p:nvPr/>
          </p:nvCxnSpPr>
          <p:spPr>
            <a:xfrm>
              <a:off x="5667376" y="2688668"/>
              <a:ext cx="0" cy="609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6" name="Straight Arrow Connector 35"/>
            <p:cNvCxnSpPr/>
            <p:nvPr/>
          </p:nvCxnSpPr>
          <p:spPr>
            <a:xfrm>
              <a:off x="5681664" y="4784172"/>
              <a:ext cx="0" cy="609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7" name="TextBox 36"/>
            <p:cNvSpPr txBox="1"/>
            <p:nvPr/>
          </p:nvSpPr>
          <p:spPr>
            <a:xfrm>
              <a:off x="6781800" y="1969532"/>
              <a:ext cx="1600200" cy="646331"/>
            </a:xfrm>
            <a:prstGeom prst="rect">
              <a:avLst/>
            </a:prstGeom>
            <a:noFill/>
          </p:spPr>
          <p:txBody>
            <a:bodyPr wrap="square" rtlCol="0">
              <a:spAutoFit/>
            </a:bodyPr>
            <a:lstStyle/>
            <a:p>
              <a:pPr algn="ctr"/>
              <a:r>
                <a:rPr lang="en-US" b="1" dirty="0" smtClean="0">
                  <a:solidFill>
                    <a:srgbClr val="C00000"/>
                  </a:solidFill>
                </a:rPr>
                <a:t>Data / Knowledge</a:t>
              </a:r>
              <a:endParaRPr lang="en-US" b="1" dirty="0">
                <a:solidFill>
                  <a:srgbClr val="C00000"/>
                </a:solidFill>
              </a:endParaRPr>
            </a:p>
          </p:txBody>
        </p:sp>
      </p:grpSp>
      <p:sp>
        <p:nvSpPr>
          <p:cNvPr id="19" name="Slide Number Placeholder 3"/>
          <p:cNvSpPr>
            <a:spLocks noGrp="1"/>
          </p:cNvSpPr>
          <p:nvPr>
            <p:ph type="sldNum" sz="quarter" idx="10"/>
          </p:nvPr>
        </p:nvSpPr>
        <p:spPr>
          <a:xfrm>
            <a:off x="8172450" y="6543675"/>
            <a:ext cx="914400" cy="390525"/>
          </a:xfrm>
        </p:spPr>
        <p:txBody>
          <a:bodyPr/>
          <a:lstStyle/>
          <a:p>
            <a:pPr>
              <a:defRPr/>
            </a:pPr>
            <a:r>
              <a:rPr lang="en-US" dirty="0" smtClean="0">
                <a:solidFill>
                  <a:schemeClr val="tx1">
                    <a:lumMod val="95000"/>
                    <a:lumOff val="5000"/>
                  </a:schemeClr>
                </a:solidFill>
              </a:rPr>
              <a:t>Slide </a:t>
            </a:r>
            <a:fld id="{D092699F-9959-446D-9B44-79AB8057BEB0}" type="slidenum">
              <a:rPr lang="en-US" smtClean="0">
                <a:solidFill>
                  <a:schemeClr val="tx1">
                    <a:lumMod val="95000"/>
                    <a:lumOff val="5000"/>
                  </a:schemeClr>
                </a:solidFill>
              </a:rPr>
              <a:pPr>
                <a:defRPr/>
              </a:pPr>
              <a:t>5</a:t>
            </a:fld>
            <a:endParaRPr lang="en-US" dirty="0">
              <a:solidFill>
                <a:schemeClr val="tx1">
                  <a:lumMod val="95000"/>
                  <a:lumOff val="5000"/>
                </a:schemeClr>
              </a:solidFill>
            </a:endParaRPr>
          </a:p>
        </p:txBody>
      </p:sp>
      <p:sp>
        <p:nvSpPr>
          <p:cNvPr id="22" name="Oval 21"/>
          <p:cNvSpPr/>
          <p:nvPr/>
        </p:nvSpPr>
        <p:spPr>
          <a:xfrm>
            <a:off x="6858000" y="3505200"/>
            <a:ext cx="1524000" cy="1295400"/>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4" name="TextBox 23"/>
          <p:cNvSpPr txBox="1"/>
          <p:nvPr/>
        </p:nvSpPr>
        <p:spPr>
          <a:xfrm>
            <a:off x="990600" y="5867400"/>
            <a:ext cx="7315200" cy="646331"/>
          </a:xfrm>
          <a:prstGeom prst="rect">
            <a:avLst/>
          </a:prstGeom>
          <a:solidFill>
            <a:schemeClr val="accent3">
              <a:lumMod val="85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pPr algn="ctr">
              <a:defRPr/>
            </a:pPr>
            <a:r>
              <a:rPr lang="en-US" b="1" dirty="0" smtClean="0"/>
              <a:t>Expert opinion is useful when little information is available for system requirements, system characteristics, durations &amp; cost </a:t>
            </a:r>
            <a:endParaRPr lang="en-US" b="1" dirty="0"/>
          </a:p>
        </p:txBody>
      </p:sp>
      <p:sp>
        <p:nvSpPr>
          <p:cNvPr id="26" name="TextBox 25"/>
          <p:cNvSpPr txBox="1"/>
          <p:nvPr/>
        </p:nvSpPr>
        <p:spPr>
          <a:xfrm>
            <a:off x="4038600" y="5257800"/>
            <a:ext cx="4800600" cy="276999"/>
          </a:xfrm>
          <a:prstGeom prst="rect">
            <a:avLst/>
          </a:prstGeom>
          <a:noFill/>
        </p:spPr>
        <p:txBody>
          <a:bodyPr wrap="square" rtlCol="0">
            <a:spAutoFit/>
          </a:bodyPr>
          <a:lstStyle/>
          <a:p>
            <a:pPr algn="r"/>
            <a:r>
              <a:rPr lang="en-US" sz="1200" dirty="0" smtClean="0"/>
              <a:t>Reference: </a:t>
            </a:r>
            <a:r>
              <a:rPr lang="en-US" sz="1200" i="1" dirty="0" smtClean="0"/>
              <a:t>Project Management Consulting </a:t>
            </a:r>
            <a:r>
              <a:rPr lang="en-US" sz="1200" dirty="0" smtClean="0"/>
              <a:t>by AEW Services, 2001</a:t>
            </a:r>
            <a:endParaRPr 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dissolv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dissolve">
                                      <p:cBhvr>
                                        <p:cTn id="1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229600" cy="411162"/>
          </a:xfrm>
        </p:spPr>
        <p:txBody>
          <a:bodyPr/>
          <a:lstStyle/>
          <a:p>
            <a:pPr algn="l"/>
            <a:r>
              <a:rPr lang="en-US" sz="3600" b="1" i="1" dirty="0" smtClean="0"/>
              <a:t>Expert Judgment Elicitation (EE)</a:t>
            </a:r>
            <a:endParaRPr lang="en-US" sz="3600" b="1" i="1" dirty="0"/>
          </a:p>
        </p:txBody>
      </p:sp>
      <p:pic>
        <p:nvPicPr>
          <p:cNvPr id="7170" name="Picture 2"/>
          <p:cNvPicPr>
            <a:picLocks noChangeAspect="1" noChangeArrowheads="1"/>
          </p:cNvPicPr>
          <p:nvPr/>
        </p:nvPicPr>
        <p:blipFill>
          <a:blip r:embed="rId3" cstate="print"/>
          <a:srcRect/>
          <a:stretch>
            <a:fillRect/>
          </a:stretch>
        </p:blipFill>
        <p:spPr bwMode="auto">
          <a:xfrm>
            <a:off x="919163" y="881063"/>
            <a:ext cx="7572375" cy="5381625"/>
          </a:xfrm>
          <a:prstGeom prst="rect">
            <a:avLst/>
          </a:prstGeom>
          <a:noFill/>
          <a:ln w="9525">
            <a:noFill/>
            <a:miter lim="800000"/>
            <a:headEnd/>
            <a:tailEnd/>
          </a:ln>
          <a:effectLst/>
        </p:spPr>
      </p:pic>
      <p:sp>
        <p:nvSpPr>
          <p:cNvPr id="5" name="TextBox 4"/>
          <p:cNvSpPr txBox="1"/>
          <p:nvPr/>
        </p:nvSpPr>
        <p:spPr>
          <a:xfrm>
            <a:off x="990600" y="6248400"/>
            <a:ext cx="7543800" cy="276999"/>
          </a:xfrm>
          <a:prstGeom prst="rect">
            <a:avLst/>
          </a:prstGeom>
          <a:noFill/>
        </p:spPr>
        <p:txBody>
          <a:bodyPr wrap="square" rtlCol="0">
            <a:spAutoFit/>
          </a:bodyPr>
          <a:lstStyle/>
          <a:p>
            <a:r>
              <a:rPr lang="en-US" sz="1200" dirty="0" smtClean="0"/>
              <a:t>Source: Making Hard Decisions, An Introduction to Decision Analysis by R.T. </a:t>
            </a:r>
            <a:r>
              <a:rPr lang="en-US" sz="1200" dirty="0" err="1" smtClean="0"/>
              <a:t>Clemen</a:t>
            </a:r>
            <a:endParaRPr lang="en-US" sz="1200" dirty="0"/>
          </a:p>
        </p:txBody>
      </p:sp>
      <p:sp>
        <p:nvSpPr>
          <p:cNvPr id="6" name="Slide Number Placeholder 3"/>
          <p:cNvSpPr>
            <a:spLocks noGrp="1"/>
          </p:cNvSpPr>
          <p:nvPr>
            <p:ph type="sldNum" sz="quarter" idx="10"/>
          </p:nvPr>
        </p:nvSpPr>
        <p:spPr>
          <a:xfrm>
            <a:off x="8172450" y="6543675"/>
            <a:ext cx="914400" cy="390525"/>
          </a:xfrm>
        </p:spPr>
        <p:txBody>
          <a:bodyPr/>
          <a:lstStyle/>
          <a:p>
            <a:pPr>
              <a:defRPr/>
            </a:pPr>
            <a:r>
              <a:rPr lang="en-US" dirty="0" smtClean="0">
                <a:solidFill>
                  <a:schemeClr val="tx1">
                    <a:lumMod val="95000"/>
                    <a:lumOff val="5000"/>
                  </a:schemeClr>
                </a:solidFill>
              </a:rPr>
              <a:t>Slide </a:t>
            </a:r>
            <a:fld id="{314DA2EF-FA29-4375-B624-5D989056B81D}" type="slidenum">
              <a:rPr lang="en-US" smtClean="0">
                <a:solidFill>
                  <a:schemeClr val="tx1">
                    <a:lumMod val="95000"/>
                    <a:lumOff val="5000"/>
                  </a:schemeClr>
                </a:solidFill>
              </a:rPr>
              <a:pPr>
                <a:defRPr/>
              </a:pPr>
              <a:t>6</a:t>
            </a:fld>
            <a:endParaRPr 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486" y="76200"/>
            <a:ext cx="8458200" cy="563562"/>
          </a:xfrm>
        </p:spPr>
        <p:txBody>
          <a:bodyPr/>
          <a:lstStyle/>
          <a:p>
            <a:pPr algn="l"/>
            <a:r>
              <a:rPr lang="en-US" sz="3600" b="1" i="1" dirty="0" smtClean="0"/>
              <a:t>Triangular Distribution</a:t>
            </a:r>
            <a:endParaRPr lang="en-US" sz="3600" b="1" i="1" dirty="0"/>
          </a:p>
        </p:txBody>
      </p:sp>
      <p:sp>
        <p:nvSpPr>
          <p:cNvPr id="4" name="Rectangle 3"/>
          <p:cNvSpPr>
            <a:spLocks noGrp="1" noChangeArrowheads="1"/>
          </p:cNvSpPr>
          <p:nvPr/>
        </p:nvSpPr>
        <p:spPr bwMode="auto">
          <a:xfrm>
            <a:off x="0" y="762000"/>
            <a:ext cx="8915400" cy="99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20000"/>
              </a:spcAft>
              <a:buClr>
                <a:schemeClr val="tx2"/>
              </a:buClr>
              <a:buSzPct val="150000"/>
              <a:buChar char="•"/>
              <a:defRPr sz="2800" b="1">
                <a:solidFill>
                  <a:schemeClr val="tx1"/>
                </a:solidFill>
                <a:latin typeface="+mn-lt"/>
                <a:ea typeface="+mn-ea"/>
                <a:cs typeface="+mn-cs"/>
              </a:defRPr>
            </a:lvl1pPr>
            <a:lvl2pPr marL="742950" indent="-285750" algn="l" rtl="0" eaLnBrk="0" fontAlgn="base" hangingPunct="0">
              <a:spcBef>
                <a:spcPct val="10000"/>
              </a:spcBef>
              <a:spcAft>
                <a:spcPct val="10000"/>
              </a:spcAft>
              <a:buClr>
                <a:schemeClr val="tx2"/>
              </a:buClr>
              <a:buChar char="–"/>
              <a:defRPr sz="2400">
                <a:solidFill>
                  <a:schemeClr val="tx1"/>
                </a:solidFill>
                <a:latin typeface="+mn-lt"/>
              </a:defRPr>
            </a:lvl2pPr>
            <a:lvl3pPr marL="1143000" indent="-228600" algn="l" rtl="0" eaLnBrk="0" fontAlgn="base" hangingPunct="0">
              <a:spcBef>
                <a:spcPct val="10000"/>
              </a:spcBef>
              <a:spcAft>
                <a:spcPct val="10000"/>
              </a:spcAft>
              <a:buClr>
                <a:schemeClr val="tx2"/>
              </a:buClr>
              <a:buSzPct val="150000"/>
              <a:buChar char="•"/>
              <a:defRPr sz="2000">
                <a:solidFill>
                  <a:schemeClr val="tx1"/>
                </a:solidFill>
                <a:latin typeface="+mn-lt"/>
              </a:defRPr>
            </a:lvl3pPr>
            <a:lvl4pPr marL="1600200" indent="-228600" algn="l" rtl="0" eaLnBrk="0" fontAlgn="base" hangingPunct="0">
              <a:spcBef>
                <a:spcPct val="10000"/>
              </a:spcBef>
              <a:spcAft>
                <a:spcPct val="10000"/>
              </a:spcAft>
              <a:buClr>
                <a:schemeClr val="tx2"/>
              </a:buClr>
              <a:buSzPct val="100000"/>
              <a:buChar char="–"/>
              <a:defRPr>
                <a:solidFill>
                  <a:schemeClr val="tx1"/>
                </a:solidFill>
                <a:latin typeface="+mn-lt"/>
              </a:defRPr>
            </a:lvl4pPr>
            <a:lvl5pPr marL="2057400" indent="-228600" algn="l" rtl="0" eaLnBrk="0" fontAlgn="base" hangingPunct="0">
              <a:spcBef>
                <a:spcPct val="10000"/>
              </a:spcBef>
              <a:spcAft>
                <a:spcPct val="10000"/>
              </a:spcAft>
              <a:buClr>
                <a:schemeClr val="tx2"/>
              </a:buClr>
              <a:buSzPct val="65000"/>
              <a:buFont typeface="CommonBullets" charset="2"/>
              <a:buChar char="6"/>
              <a:defRPr sz="1600">
                <a:solidFill>
                  <a:schemeClr val="tx1"/>
                </a:solidFill>
                <a:latin typeface="+mn-lt"/>
              </a:defRPr>
            </a:lvl5pPr>
            <a:lvl6pPr marL="2514600" indent="-228600" algn="l" rtl="0" eaLnBrk="0" fontAlgn="base" hangingPunct="0">
              <a:spcBef>
                <a:spcPct val="10000"/>
              </a:spcBef>
              <a:spcAft>
                <a:spcPct val="10000"/>
              </a:spcAft>
              <a:buClr>
                <a:schemeClr val="tx2"/>
              </a:buClr>
              <a:buSzPct val="65000"/>
              <a:buFont typeface="CommonBullets" charset="2"/>
              <a:buChar char="6"/>
              <a:defRPr sz="1600">
                <a:solidFill>
                  <a:schemeClr val="tx1"/>
                </a:solidFill>
                <a:latin typeface="+mn-lt"/>
              </a:defRPr>
            </a:lvl6pPr>
            <a:lvl7pPr marL="2971800" indent="-228600" algn="l" rtl="0" eaLnBrk="0" fontAlgn="base" hangingPunct="0">
              <a:spcBef>
                <a:spcPct val="10000"/>
              </a:spcBef>
              <a:spcAft>
                <a:spcPct val="10000"/>
              </a:spcAft>
              <a:buClr>
                <a:schemeClr val="tx2"/>
              </a:buClr>
              <a:buSzPct val="65000"/>
              <a:buFont typeface="CommonBullets" charset="2"/>
              <a:buChar char="6"/>
              <a:defRPr sz="1600">
                <a:solidFill>
                  <a:schemeClr val="tx1"/>
                </a:solidFill>
                <a:latin typeface="+mn-lt"/>
              </a:defRPr>
            </a:lvl7pPr>
            <a:lvl8pPr marL="3429000" indent="-228600" algn="l" rtl="0" eaLnBrk="0" fontAlgn="base" hangingPunct="0">
              <a:spcBef>
                <a:spcPct val="10000"/>
              </a:spcBef>
              <a:spcAft>
                <a:spcPct val="10000"/>
              </a:spcAft>
              <a:buClr>
                <a:schemeClr val="tx2"/>
              </a:buClr>
              <a:buSzPct val="65000"/>
              <a:buFont typeface="CommonBullets" charset="2"/>
              <a:buChar char="6"/>
              <a:defRPr sz="1600">
                <a:solidFill>
                  <a:schemeClr val="tx1"/>
                </a:solidFill>
                <a:latin typeface="+mn-lt"/>
              </a:defRPr>
            </a:lvl8pPr>
            <a:lvl9pPr marL="3886200" indent="-228600" algn="l" rtl="0" eaLnBrk="0" fontAlgn="base" hangingPunct="0">
              <a:spcBef>
                <a:spcPct val="10000"/>
              </a:spcBef>
              <a:spcAft>
                <a:spcPct val="10000"/>
              </a:spcAft>
              <a:buClr>
                <a:schemeClr val="tx2"/>
              </a:buClr>
              <a:buSzPct val="65000"/>
              <a:buFont typeface="CommonBullets" charset="2"/>
              <a:buChar char="6"/>
              <a:defRPr sz="1600">
                <a:solidFill>
                  <a:schemeClr val="tx1"/>
                </a:solidFill>
                <a:latin typeface="+mn-lt"/>
              </a:defRPr>
            </a:lvl9pPr>
          </a:lstStyle>
          <a:p>
            <a:r>
              <a:rPr lang="en-US" sz="2400" dirty="0" smtClean="0"/>
              <a:t>Used in situations were there is little or no data</a:t>
            </a:r>
          </a:p>
          <a:p>
            <a:pPr lvl="1"/>
            <a:r>
              <a:rPr lang="en-US" sz="2000" dirty="0" smtClean="0"/>
              <a:t>Just requires the lowest (</a:t>
            </a:r>
            <a:r>
              <a:rPr lang="en-US" sz="2000" i="1" dirty="0" smtClean="0">
                <a:latin typeface="Times New Roman" pitchFamily="18" charset="0"/>
                <a:cs typeface="Times New Roman" pitchFamily="18" charset="0"/>
              </a:rPr>
              <a:t>L</a:t>
            </a:r>
            <a:r>
              <a:rPr lang="en-US" sz="2000" dirty="0" smtClean="0"/>
              <a:t>), highest (</a:t>
            </a:r>
            <a:r>
              <a:rPr lang="en-US" sz="2000" i="1" dirty="0" smtClean="0">
                <a:latin typeface="Times New Roman" pitchFamily="18" charset="0"/>
                <a:cs typeface="Times New Roman" pitchFamily="18" charset="0"/>
              </a:rPr>
              <a:t>H</a:t>
            </a:r>
            <a:r>
              <a:rPr lang="en-US" sz="2000" dirty="0" smtClean="0"/>
              <a:t>) and most likely values (</a:t>
            </a:r>
            <a:r>
              <a:rPr lang="en-US" sz="2000" i="1" dirty="0" smtClean="0">
                <a:latin typeface="Times New Roman" pitchFamily="18" charset="0"/>
                <a:cs typeface="Times New Roman" pitchFamily="18" charset="0"/>
              </a:rPr>
              <a:t>M</a:t>
            </a:r>
            <a:r>
              <a:rPr lang="en-US" sz="2000" dirty="0" smtClean="0"/>
              <a:t>)</a:t>
            </a:r>
          </a:p>
        </p:txBody>
      </p:sp>
      <p:graphicFrame>
        <p:nvGraphicFramePr>
          <p:cNvPr id="3074" name="Object 2052"/>
          <p:cNvGraphicFramePr>
            <a:graphicFrameLocks noChangeAspect="1"/>
          </p:cNvGraphicFramePr>
          <p:nvPr/>
        </p:nvGraphicFramePr>
        <p:xfrm>
          <a:off x="4596830" y="2190338"/>
          <a:ext cx="4343400" cy="3234149"/>
        </p:xfrm>
        <a:graphic>
          <a:graphicData uri="http://schemas.openxmlformats.org/presentationml/2006/ole">
            <p:oleObj spid="_x0000_s3074" name="Worksheet" r:id="rId4" imgW="5191200" imgH="3866400" progId="Excel.Sheet.8">
              <p:embed/>
            </p:oleObj>
          </a:graphicData>
        </a:graphic>
      </p:graphicFrame>
      <p:graphicFrame>
        <p:nvGraphicFramePr>
          <p:cNvPr id="3075" name="Object 3"/>
          <p:cNvGraphicFramePr>
            <a:graphicFrameLocks noChangeAspect="1"/>
          </p:cNvGraphicFramePr>
          <p:nvPr/>
        </p:nvGraphicFramePr>
        <p:xfrm>
          <a:off x="609600" y="2209800"/>
          <a:ext cx="3305175" cy="1544638"/>
        </p:xfrm>
        <a:graphic>
          <a:graphicData uri="http://schemas.openxmlformats.org/presentationml/2006/ole">
            <p:oleObj spid="_x0000_s3075" name="Equation" r:id="rId5" imgW="2336760" imgH="1091880" progId="Equation.3">
              <p:embed/>
            </p:oleObj>
          </a:graphicData>
        </a:graphic>
      </p:graphicFrame>
      <p:graphicFrame>
        <p:nvGraphicFramePr>
          <p:cNvPr id="3076" name="Object 2054"/>
          <p:cNvGraphicFramePr>
            <a:graphicFrameLocks noChangeAspect="1"/>
          </p:cNvGraphicFramePr>
          <p:nvPr/>
        </p:nvGraphicFramePr>
        <p:xfrm>
          <a:off x="1009650" y="4481513"/>
          <a:ext cx="1712913" cy="623887"/>
        </p:xfrm>
        <a:graphic>
          <a:graphicData uri="http://schemas.openxmlformats.org/presentationml/2006/ole">
            <p:oleObj spid="_x0000_s3076" name="Equation" r:id="rId6" imgW="1066680" imgH="393480" progId="Equation.3">
              <p:embed/>
            </p:oleObj>
          </a:graphicData>
        </a:graphic>
      </p:graphicFrame>
      <p:graphicFrame>
        <p:nvGraphicFramePr>
          <p:cNvPr id="3077" name="Object 2055"/>
          <p:cNvGraphicFramePr>
            <a:graphicFrameLocks noChangeAspect="1"/>
          </p:cNvGraphicFramePr>
          <p:nvPr/>
        </p:nvGraphicFramePr>
        <p:xfrm>
          <a:off x="152400" y="5256213"/>
          <a:ext cx="4341813" cy="687387"/>
        </p:xfrm>
        <a:graphic>
          <a:graphicData uri="http://schemas.openxmlformats.org/presentationml/2006/ole">
            <p:oleObj spid="_x0000_s3077" name="Equation" r:id="rId7" imgW="2882880" imgH="457200" progId="Equation.3">
              <p:embed/>
            </p:oleObj>
          </a:graphicData>
        </a:graphic>
      </p:graphicFrame>
      <p:sp>
        <p:nvSpPr>
          <p:cNvPr id="9" name="TextBox 8"/>
          <p:cNvSpPr txBox="1"/>
          <p:nvPr/>
        </p:nvSpPr>
        <p:spPr>
          <a:xfrm>
            <a:off x="5341702" y="5768080"/>
            <a:ext cx="3429000" cy="338554"/>
          </a:xfrm>
          <a:prstGeom prst="rect">
            <a:avLst/>
          </a:prstGeom>
          <a:noFill/>
        </p:spPr>
        <p:txBody>
          <a:bodyPr wrap="square" rtlCol="0">
            <a:spAutoFit/>
          </a:bodyPr>
          <a:lstStyle/>
          <a:p>
            <a:pPr marL="342900" indent="-342900"/>
            <a:r>
              <a:rPr lang="en-US" sz="1600" i="1" dirty="0" smtClean="0">
                <a:latin typeface="Times New Roman" pitchFamily="18" charset="0"/>
                <a:cs typeface="Times New Roman" pitchFamily="18" charset="0"/>
              </a:rPr>
              <a:t>L                   M                         H </a:t>
            </a:r>
            <a:endParaRPr lang="en-US" sz="1600" i="1" dirty="0">
              <a:latin typeface="Times New Roman" pitchFamily="18" charset="0"/>
              <a:cs typeface="Times New Roman" pitchFamily="18" charset="0"/>
            </a:endParaRPr>
          </a:p>
        </p:txBody>
      </p:sp>
      <p:cxnSp>
        <p:nvCxnSpPr>
          <p:cNvPr id="11" name="Straight Connector 10"/>
          <p:cNvCxnSpPr/>
          <p:nvPr/>
        </p:nvCxnSpPr>
        <p:spPr bwMode="auto">
          <a:xfrm rot="16200000" flipH="1">
            <a:off x="4957706" y="4119506"/>
            <a:ext cx="3287736" cy="55652"/>
          </a:xfrm>
          <a:prstGeom prst="line">
            <a:avLst/>
          </a:prstGeom>
          <a:noFill/>
          <a:ln w="12700" cap="flat" cmpd="sng" algn="ctr">
            <a:solidFill>
              <a:schemeClr val="tx1">
                <a:alpha val="50000"/>
              </a:schemeClr>
            </a:solidFill>
            <a:prstDash val="sysDash"/>
            <a:round/>
            <a:headEnd type="none" w="med" len="med"/>
            <a:tailEnd type="stealth" w="med" len="med"/>
          </a:ln>
          <a:effectLst/>
        </p:spPr>
      </p:cxnSp>
      <p:cxnSp>
        <p:nvCxnSpPr>
          <p:cNvPr id="23" name="Straight Connector 22"/>
          <p:cNvCxnSpPr/>
          <p:nvPr/>
        </p:nvCxnSpPr>
        <p:spPr bwMode="auto">
          <a:xfrm rot="5400000">
            <a:off x="5029200" y="5334000"/>
            <a:ext cx="914400" cy="0"/>
          </a:xfrm>
          <a:prstGeom prst="line">
            <a:avLst/>
          </a:prstGeom>
          <a:noFill/>
          <a:ln w="12700" cap="flat" cmpd="sng" algn="ctr">
            <a:solidFill>
              <a:schemeClr val="tx1">
                <a:alpha val="50000"/>
              </a:schemeClr>
            </a:solidFill>
            <a:prstDash val="sysDash"/>
            <a:round/>
            <a:headEnd type="none" w="med" len="med"/>
            <a:tailEnd type="stealth" w="med" len="med"/>
          </a:ln>
          <a:effectLst/>
        </p:spPr>
      </p:cxnSp>
      <p:cxnSp>
        <p:nvCxnSpPr>
          <p:cNvPr id="24" name="Straight Connector 23"/>
          <p:cNvCxnSpPr/>
          <p:nvPr/>
        </p:nvCxnSpPr>
        <p:spPr bwMode="auto">
          <a:xfrm rot="5400000">
            <a:off x="7568629" y="5369104"/>
            <a:ext cx="914400" cy="0"/>
          </a:xfrm>
          <a:prstGeom prst="line">
            <a:avLst/>
          </a:prstGeom>
          <a:noFill/>
          <a:ln w="12700" cap="flat" cmpd="sng" algn="ctr">
            <a:solidFill>
              <a:schemeClr val="tx1">
                <a:alpha val="50000"/>
              </a:schemeClr>
            </a:solidFill>
            <a:prstDash val="sysDash"/>
            <a:round/>
            <a:headEnd type="none" w="med" len="med"/>
            <a:tailEnd type="stealth" w="med" len="med"/>
          </a:ln>
          <a:effectLst/>
        </p:spPr>
      </p:cxnSp>
      <p:sp>
        <p:nvSpPr>
          <p:cNvPr id="12" name="TextBox 11"/>
          <p:cNvSpPr txBox="1"/>
          <p:nvPr/>
        </p:nvSpPr>
        <p:spPr>
          <a:xfrm>
            <a:off x="152400" y="3852446"/>
            <a:ext cx="4419600" cy="584775"/>
          </a:xfrm>
          <a:prstGeom prst="rect">
            <a:avLst/>
          </a:prstGeom>
          <a:noFill/>
        </p:spPr>
        <p:txBody>
          <a:bodyPr wrap="square" rtlCol="0">
            <a:spAutoFit/>
          </a:bodyPr>
          <a:lstStyle/>
          <a:p>
            <a:pPr marL="342900" indent="-342900"/>
            <a:r>
              <a:rPr lang="en-US" sz="1600" i="1" dirty="0" smtClean="0">
                <a:latin typeface="Times New Roman" pitchFamily="18" charset="0"/>
                <a:cs typeface="Times New Roman" pitchFamily="18" charset="0"/>
              </a:rPr>
              <a:t>L, M &amp; H are all that’s needed to calculate the Mean  and Standard Deviation:</a:t>
            </a:r>
            <a:endParaRPr lang="en-US" sz="1600" i="1" dirty="0">
              <a:latin typeface="Times New Roman" pitchFamily="18" charset="0"/>
              <a:cs typeface="Times New Roman" pitchFamily="18" charset="0"/>
            </a:endParaRPr>
          </a:p>
        </p:txBody>
      </p:sp>
      <p:cxnSp>
        <p:nvCxnSpPr>
          <p:cNvPr id="15" name="Straight Connector 14"/>
          <p:cNvCxnSpPr/>
          <p:nvPr/>
        </p:nvCxnSpPr>
        <p:spPr bwMode="auto">
          <a:xfrm>
            <a:off x="6019800" y="2514600"/>
            <a:ext cx="533400" cy="0"/>
          </a:xfrm>
          <a:prstGeom prst="line">
            <a:avLst/>
          </a:prstGeom>
          <a:noFill/>
          <a:ln w="12700" cap="flat" cmpd="sng" algn="ctr">
            <a:solidFill>
              <a:schemeClr val="tx1">
                <a:alpha val="50000"/>
              </a:schemeClr>
            </a:solidFill>
            <a:prstDash val="sysDot"/>
            <a:round/>
            <a:headEnd type="none" w="med" len="med"/>
            <a:tailEnd type="none" w="med" len="med"/>
          </a:ln>
          <a:effectLst/>
        </p:spPr>
      </p:cxnSp>
      <p:sp>
        <p:nvSpPr>
          <p:cNvPr id="18" name="TextBox 17"/>
          <p:cNvSpPr txBox="1"/>
          <p:nvPr/>
        </p:nvSpPr>
        <p:spPr>
          <a:xfrm>
            <a:off x="0" y="1676400"/>
            <a:ext cx="4495800" cy="584775"/>
          </a:xfrm>
          <a:prstGeom prst="rect">
            <a:avLst/>
          </a:prstGeom>
          <a:noFill/>
        </p:spPr>
        <p:txBody>
          <a:bodyPr wrap="square" rtlCol="0">
            <a:spAutoFit/>
          </a:bodyPr>
          <a:lstStyle/>
          <a:p>
            <a:pPr marL="342900" indent="-342900"/>
            <a:r>
              <a:rPr lang="en-US" sz="1600" i="1" dirty="0" smtClean="0">
                <a:latin typeface="Times New Roman" pitchFamily="18" charset="0"/>
                <a:cs typeface="Times New Roman" pitchFamily="18" charset="0"/>
              </a:rPr>
              <a:t>Each x-value has a  respective f(x), sometimes called “Intensity” that forms the following PDF:</a:t>
            </a:r>
            <a:endParaRPr lang="en-US" sz="1600" i="1" dirty="0">
              <a:latin typeface="Times New Roman" pitchFamily="18" charset="0"/>
              <a:cs typeface="Times New Roman" pitchFamily="18" charset="0"/>
            </a:endParaRPr>
          </a:p>
        </p:txBody>
      </p:sp>
      <p:graphicFrame>
        <p:nvGraphicFramePr>
          <p:cNvPr id="3079" name="Object 2054"/>
          <p:cNvGraphicFramePr>
            <a:graphicFrameLocks noChangeAspect="1"/>
          </p:cNvGraphicFramePr>
          <p:nvPr/>
        </p:nvGraphicFramePr>
        <p:xfrm>
          <a:off x="5465119" y="2438400"/>
          <a:ext cx="630881" cy="487363"/>
        </p:xfrm>
        <a:graphic>
          <a:graphicData uri="http://schemas.openxmlformats.org/presentationml/2006/ole">
            <p:oleObj spid="_x0000_s3079" name="Equation" r:id="rId8" imgW="533160" imgH="419040" progId="Equation.3">
              <p:embed/>
            </p:oleObj>
          </a:graphicData>
        </a:graphic>
      </p:graphicFrame>
      <p:sp>
        <p:nvSpPr>
          <p:cNvPr id="16" name="Slide Number Placeholder 3"/>
          <p:cNvSpPr>
            <a:spLocks noGrp="1"/>
          </p:cNvSpPr>
          <p:nvPr>
            <p:ph type="sldNum" sz="quarter" idx="10"/>
          </p:nvPr>
        </p:nvSpPr>
        <p:spPr>
          <a:xfrm>
            <a:off x="8172450" y="6543675"/>
            <a:ext cx="914400" cy="390525"/>
          </a:xfrm>
        </p:spPr>
        <p:txBody>
          <a:bodyPr/>
          <a:lstStyle/>
          <a:p>
            <a:pPr>
              <a:defRPr/>
            </a:pPr>
            <a:r>
              <a:rPr lang="en-US" dirty="0" smtClean="0">
                <a:solidFill>
                  <a:schemeClr val="tx1">
                    <a:lumMod val="95000"/>
                    <a:lumOff val="5000"/>
                  </a:schemeClr>
                </a:solidFill>
              </a:rPr>
              <a:t>Slide </a:t>
            </a:r>
            <a:fld id="{314DA2EF-FA29-4375-B624-5D989056B81D}" type="slidenum">
              <a:rPr lang="en-US" smtClean="0">
                <a:solidFill>
                  <a:schemeClr val="tx1">
                    <a:lumMod val="95000"/>
                    <a:lumOff val="5000"/>
                  </a:schemeClr>
                </a:solidFill>
              </a:rPr>
              <a:pPr>
                <a:defRPr/>
              </a:pPr>
              <a:t>7</a:t>
            </a:fld>
            <a:endParaRPr lang="en-US" dirty="0">
              <a:solidFill>
                <a:schemeClr val="tx1">
                  <a:lumMod val="95000"/>
                  <a:lumOff val="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nodeType="clickEffect">
                                  <p:stCondLst>
                                    <p:cond delay="0"/>
                                  </p:stCondLst>
                                  <p:childTnLst>
                                    <p:set>
                                      <p:cBhvr>
                                        <p:cTn id="10" dur="1" fill="hold">
                                          <p:stCondLst>
                                            <p:cond delay="0"/>
                                          </p:stCondLst>
                                        </p:cTn>
                                        <p:tgtEl>
                                          <p:spTgt spid="3075"/>
                                        </p:tgtEl>
                                        <p:attrNameLst>
                                          <p:attrName>style.visibility</p:attrName>
                                        </p:attrNameLst>
                                      </p:cBhvr>
                                      <p:to>
                                        <p:strVal val="visible"/>
                                      </p:to>
                                    </p:set>
                                    <p:anim calcmode="lin" valueType="num">
                                      <p:cBhvr additive="base">
                                        <p:cTn id="11" dur="500" fill="hold"/>
                                        <p:tgtEl>
                                          <p:spTgt spid="3075"/>
                                        </p:tgtEl>
                                        <p:attrNameLst>
                                          <p:attrName>ppt_x</p:attrName>
                                        </p:attrNameLst>
                                      </p:cBhvr>
                                      <p:tavLst>
                                        <p:tav tm="0">
                                          <p:val>
                                            <p:strVal val="0-#ppt_w/2"/>
                                          </p:val>
                                        </p:tav>
                                        <p:tav tm="100000">
                                          <p:val>
                                            <p:strVal val="#ppt_x"/>
                                          </p:val>
                                        </p:tav>
                                      </p:tavLst>
                                    </p:anim>
                                    <p:anim calcmode="lin" valueType="num">
                                      <p:cBhvr additive="base">
                                        <p:cTn id="12" dur="500" fill="hold"/>
                                        <p:tgtEl>
                                          <p:spTgt spid="307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074"/>
                                        </p:tgtEl>
                                        <p:attrNameLst>
                                          <p:attrName>style.visibility</p:attrName>
                                        </p:attrNameLst>
                                      </p:cBhvr>
                                      <p:to>
                                        <p:strVal val="visible"/>
                                      </p:to>
                                    </p:set>
                                    <p:animEffect transition="in" filter="dissolve">
                                      <p:cBhvr>
                                        <p:cTn id="17" dur="500"/>
                                        <p:tgtEl>
                                          <p:spTgt spid="3074"/>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079"/>
                                        </p:tgtEl>
                                        <p:attrNameLst>
                                          <p:attrName>style.visibility</p:attrName>
                                        </p:attrNameLst>
                                      </p:cBhvr>
                                      <p:to>
                                        <p:strVal val="visible"/>
                                      </p:to>
                                    </p:set>
                                  </p:childTnLst>
                                </p:cTn>
                              </p:par>
                              <p:par>
                                <p:cTn id="22" presetID="22" presetClass="entr" presetSubtype="8" fill="hold"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left)">
                                      <p:cBhvr>
                                        <p:cTn id="24" dur="500"/>
                                        <p:tgtEl>
                                          <p:spTgt spid="15"/>
                                        </p:tgtEl>
                                      </p:cBhvr>
                                    </p:animEffect>
                                  </p:childTnLst>
                                </p:cTn>
                              </p:par>
                            </p:childTnLst>
                          </p:cTn>
                        </p:par>
                        <p:par>
                          <p:cTn id="25" fill="hold">
                            <p:stCondLst>
                              <p:cond delay="500"/>
                            </p:stCondLst>
                            <p:childTnLst>
                              <p:par>
                                <p:cTn id="26" presetID="22" presetClass="entr" presetSubtype="1" fill="hold" nodeType="after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wipe(up)">
                                      <p:cBhvr>
                                        <p:cTn id="28" dur="500"/>
                                        <p:tgtEl>
                                          <p:spTgt spid="23"/>
                                        </p:tgtEl>
                                      </p:cBhvr>
                                    </p:animEffect>
                                  </p:childTnLst>
                                </p:cTn>
                              </p:par>
                              <p:par>
                                <p:cTn id="29" presetID="22" presetClass="entr" presetSubtype="1"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up)">
                                      <p:cBhvr>
                                        <p:cTn id="31" dur="500"/>
                                        <p:tgtEl>
                                          <p:spTgt spid="11"/>
                                        </p:tgtEl>
                                      </p:cBhvr>
                                    </p:animEffect>
                                  </p:childTnLst>
                                </p:cTn>
                              </p:par>
                              <p:par>
                                <p:cTn id="32" presetID="22" presetClass="entr" presetSubtype="1" fill="hold"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wipe(up)">
                                      <p:cBhvr>
                                        <p:cTn id="34" dur="500"/>
                                        <p:tgtEl>
                                          <p:spTgt spid="24"/>
                                        </p:tgtEl>
                                      </p:cBhvr>
                                    </p:animEffect>
                                  </p:childTnLst>
                                </p:cTn>
                              </p:par>
                            </p:childTnLst>
                          </p:cTn>
                        </p:par>
                        <p:par>
                          <p:cTn id="35" fill="hold">
                            <p:stCondLst>
                              <p:cond delay="1000"/>
                            </p:stCondLst>
                            <p:childTnLst>
                              <p:par>
                                <p:cTn id="36" presetID="9" presetClass="entr" presetSubtype="0" fill="hold" grpId="0" nodeType="after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dissolve">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3076"/>
                                        </p:tgtEl>
                                        <p:attrNameLst>
                                          <p:attrName>style.visibility</p:attrName>
                                        </p:attrNameLst>
                                      </p:cBhvr>
                                      <p:to>
                                        <p:strVal val="visible"/>
                                      </p:to>
                                    </p:set>
                                    <p:anim calcmode="lin" valueType="num">
                                      <p:cBhvr additive="base">
                                        <p:cTn id="47" dur="500" fill="hold"/>
                                        <p:tgtEl>
                                          <p:spTgt spid="3076"/>
                                        </p:tgtEl>
                                        <p:attrNameLst>
                                          <p:attrName>ppt_x</p:attrName>
                                        </p:attrNameLst>
                                      </p:cBhvr>
                                      <p:tavLst>
                                        <p:tav tm="0">
                                          <p:val>
                                            <p:strVal val="0-#ppt_w/2"/>
                                          </p:val>
                                        </p:tav>
                                        <p:tav tm="100000">
                                          <p:val>
                                            <p:strVal val="#ppt_x"/>
                                          </p:val>
                                        </p:tav>
                                      </p:tavLst>
                                    </p:anim>
                                    <p:anim calcmode="lin" valueType="num">
                                      <p:cBhvr additive="base">
                                        <p:cTn id="48" dur="500" fill="hold"/>
                                        <p:tgtEl>
                                          <p:spTgt spid="3076"/>
                                        </p:tgtEl>
                                        <p:attrNameLst>
                                          <p:attrName>ppt_y</p:attrName>
                                        </p:attrNameLst>
                                      </p:cBhvr>
                                      <p:tavLst>
                                        <p:tav tm="0">
                                          <p:val>
                                            <p:strVal val="#ppt_y"/>
                                          </p:val>
                                        </p:tav>
                                        <p:tav tm="100000">
                                          <p:val>
                                            <p:strVal val="#ppt_y"/>
                                          </p:val>
                                        </p:tav>
                                      </p:tavLst>
                                    </p:anim>
                                  </p:childTnLst>
                                </p:cTn>
                              </p:par>
                            </p:childTnLst>
                          </p:cTn>
                        </p:par>
                        <p:par>
                          <p:cTn id="49" fill="hold">
                            <p:stCondLst>
                              <p:cond delay="500"/>
                            </p:stCondLst>
                            <p:childTnLst>
                              <p:par>
                                <p:cTn id="50" presetID="2" presetClass="entr" presetSubtype="8" fill="hold" nodeType="afterEffect">
                                  <p:stCondLst>
                                    <p:cond delay="0"/>
                                  </p:stCondLst>
                                  <p:childTnLst>
                                    <p:set>
                                      <p:cBhvr>
                                        <p:cTn id="51" dur="1" fill="hold">
                                          <p:stCondLst>
                                            <p:cond delay="0"/>
                                          </p:stCondLst>
                                        </p:cTn>
                                        <p:tgtEl>
                                          <p:spTgt spid="3077"/>
                                        </p:tgtEl>
                                        <p:attrNameLst>
                                          <p:attrName>style.visibility</p:attrName>
                                        </p:attrNameLst>
                                      </p:cBhvr>
                                      <p:to>
                                        <p:strVal val="visible"/>
                                      </p:to>
                                    </p:set>
                                    <p:anim calcmode="lin" valueType="num">
                                      <p:cBhvr additive="base">
                                        <p:cTn id="52" dur="500" fill="hold"/>
                                        <p:tgtEl>
                                          <p:spTgt spid="3077"/>
                                        </p:tgtEl>
                                        <p:attrNameLst>
                                          <p:attrName>ppt_x</p:attrName>
                                        </p:attrNameLst>
                                      </p:cBhvr>
                                      <p:tavLst>
                                        <p:tav tm="0">
                                          <p:val>
                                            <p:strVal val="0-#ppt_w/2"/>
                                          </p:val>
                                        </p:tav>
                                        <p:tav tm="100000">
                                          <p:val>
                                            <p:strVal val="#ppt_x"/>
                                          </p:val>
                                        </p:tav>
                                      </p:tavLst>
                                    </p:anim>
                                    <p:anim calcmode="lin" valueType="num">
                                      <p:cBhvr additive="base">
                                        <p:cTn id="53" dur="500" fill="hold"/>
                                        <p:tgtEl>
                                          <p:spTgt spid="307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76200" y="38100"/>
            <a:ext cx="4876800" cy="609600"/>
          </a:xfrm>
        </p:spPr>
        <p:txBody>
          <a:bodyPr/>
          <a:lstStyle/>
          <a:p>
            <a:pPr algn="l" eaLnBrk="1" hangingPunct="1"/>
            <a:r>
              <a:rPr lang="en-US" sz="3600" b="1" i="1" dirty="0" smtClean="0"/>
              <a:t>Beta Distribution</a:t>
            </a:r>
          </a:p>
        </p:txBody>
      </p:sp>
      <p:sp>
        <p:nvSpPr>
          <p:cNvPr id="4" name="Slide Number Placeholder 3"/>
          <p:cNvSpPr>
            <a:spLocks noGrp="1"/>
          </p:cNvSpPr>
          <p:nvPr>
            <p:ph type="sldNum" sz="quarter" idx="10"/>
          </p:nvPr>
        </p:nvSpPr>
        <p:spPr>
          <a:xfrm>
            <a:off x="8172450" y="6543675"/>
            <a:ext cx="914400" cy="390525"/>
          </a:xfrm>
        </p:spPr>
        <p:txBody>
          <a:bodyPr/>
          <a:lstStyle/>
          <a:p>
            <a:pPr>
              <a:defRPr/>
            </a:pPr>
            <a:r>
              <a:rPr lang="en-US" dirty="0" smtClean="0">
                <a:solidFill>
                  <a:schemeClr val="tx1">
                    <a:lumMod val="95000"/>
                    <a:lumOff val="5000"/>
                  </a:schemeClr>
                </a:solidFill>
              </a:rPr>
              <a:t>Slide </a:t>
            </a:r>
            <a:fld id="{5F07BE86-438E-431D-83C4-E04CC8BDFAFF}" type="slidenum">
              <a:rPr lang="en-US" smtClean="0">
                <a:solidFill>
                  <a:schemeClr val="tx1">
                    <a:lumMod val="95000"/>
                    <a:lumOff val="5000"/>
                  </a:schemeClr>
                </a:solidFill>
              </a:rPr>
              <a:pPr>
                <a:defRPr/>
              </a:pPr>
              <a:t>8</a:t>
            </a:fld>
            <a:endParaRPr lang="en-US" dirty="0">
              <a:solidFill>
                <a:schemeClr val="tx1">
                  <a:lumMod val="95000"/>
                  <a:lumOff val="5000"/>
                </a:schemeClr>
              </a:solidFill>
            </a:endParaRPr>
          </a:p>
        </p:txBody>
      </p:sp>
      <p:sp>
        <p:nvSpPr>
          <p:cNvPr id="5" name="Rectangle 4"/>
          <p:cNvSpPr>
            <a:spLocks noGrp="1" noChangeArrowheads="1"/>
          </p:cNvSpPr>
          <p:nvPr/>
        </p:nvSpPr>
        <p:spPr bwMode="auto">
          <a:xfrm>
            <a:off x="152400" y="762000"/>
            <a:ext cx="8763000" cy="45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20000"/>
              </a:spcAft>
              <a:buClr>
                <a:schemeClr val="tx2"/>
              </a:buClr>
              <a:buSzPct val="150000"/>
              <a:buChar char="•"/>
              <a:defRPr sz="2800" b="1">
                <a:solidFill>
                  <a:schemeClr val="tx1"/>
                </a:solidFill>
                <a:latin typeface="+mn-lt"/>
                <a:ea typeface="+mn-ea"/>
                <a:cs typeface="+mn-cs"/>
              </a:defRPr>
            </a:lvl1pPr>
            <a:lvl2pPr marL="742950" indent="-285750" algn="l" rtl="0" eaLnBrk="0" fontAlgn="base" hangingPunct="0">
              <a:spcBef>
                <a:spcPct val="10000"/>
              </a:spcBef>
              <a:spcAft>
                <a:spcPct val="10000"/>
              </a:spcAft>
              <a:buClr>
                <a:schemeClr val="tx2"/>
              </a:buClr>
              <a:buChar char="–"/>
              <a:defRPr sz="2400">
                <a:solidFill>
                  <a:schemeClr val="tx1"/>
                </a:solidFill>
                <a:latin typeface="+mn-lt"/>
              </a:defRPr>
            </a:lvl2pPr>
            <a:lvl3pPr marL="1143000" indent="-228600" algn="l" rtl="0" eaLnBrk="0" fontAlgn="base" hangingPunct="0">
              <a:spcBef>
                <a:spcPct val="10000"/>
              </a:spcBef>
              <a:spcAft>
                <a:spcPct val="10000"/>
              </a:spcAft>
              <a:buClr>
                <a:schemeClr val="tx2"/>
              </a:buClr>
              <a:buSzPct val="150000"/>
              <a:buChar char="•"/>
              <a:defRPr sz="2000">
                <a:solidFill>
                  <a:schemeClr val="tx1"/>
                </a:solidFill>
                <a:latin typeface="+mn-lt"/>
              </a:defRPr>
            </a:lvl3pPr>
            <a:lvl4pPr marL="1600200" indent="-228600" algn="l" rtl="0" eaLnBrk="0" fontAlgn="base" hangingPunct="0">
              <a:spcBef>
                <a:spcPct val="10000"/>
              </a:spcBef>
              <a:spcAft>
                <a:spcPct val="10000"/>
              </a:spcAft>
              <a:buClr>
                <a:schemeClr val="tx2"/>
              </a:buClr>
              <a:buSzPct val="100000"/>
              <a:buChar char="–"/>
              <a:defRPr>
                <a:solidFill>
                  <a:schemeClr val="tx1"/>
                </a:solidFill>
                <a:latin typeface="+mn-lt"/>
              </a:defRPr>
            </a:lvl4pPr>
            <a:lvl5pPr marL="2057400" indent="-228600" algn="l" rtl="0" eaLnBrk="0" fontAlgn="base" hangingPunct="0">
              <a:spcBef>
                <a:spcPct val="10000"/>
              </a:spcBef>
              <a:spcAft>
                <a:spcPct val="10000"/>
              </a:spcAft>
              <a:buClr>
                <a:schemeClr val="tx2"/>
              </a:buClr>
              <a:buSzPct val="65000"/>
              <a:buFont typeface="CommonBullets" charset="2"/>
              <a:buChar char="6"/>
              <a:defRPr sz="1600">
                <a:solidFill>
                  <a:schemeClr val="tx1"/>
                </a:solidFill>
                <a:latin typeface="+mn-lt"/>
              </a:defRPr>
            </a:lvl5pPr>
            <a:lvl6pPr marL="2514600" indent="-228600" algn="l" rtl="0" eaLnBrk="0" fontAlgn="base" hangingPunct="0">
              <a:spcBef>
                <a:spcPct val="10000"/>
              </a:spcBef>
              <a:spcAft>
                <a:spcPct val="10000"/>
              </a:spcAft>
              <a:buClr>
                <a:schemeClr val="tx2"/>
              </a:buClr>
              <a:buSzPct val="65000"/>
              <a:buFont typeface="CommonBullets" charset="2"/>
              <a:buChar char="6"/>
              <a:defRPr sz="1600">
                <a:solidFill>
                  <a:schemeClr val="tx1"/>
                </a:solidFill>
                <a:latin typeface="+mn-lt"/>
              </a:defRPr>
            </a:lvl6pPr>
            <a:lvl7pPr marL="2971800" indent="-228600" algn="l" rtl="0" eaLnBrk="0" fontAlgn="base" hangingPunct="0">
              <a:spcBef>
                <a:spcPct val="10000"/>
              </a:spcBef>
              <a:spcAft>
                <a:spcPct val="10000"/>
              </a:spcAft>
              <a:buClr>
                <a:schemeClr val="tx2"/>
              </a:buClr>
              <a:buSzPct val="65000"/>
              <a:buFont typeface="CommonBullets" charset="2"/>
              <a:buChar char="6"/>
              <a:defRPr sz="1600">
                <a:solidFill>
                  <a:schemeClr val="tx1"/>
                </a:solidFill>
                <a:latin typeface="+mn-lt"/>
              </a:defRPr>
            </a:lvl7pPr>
            <a:lvl8pPr marL="3429000" indent="-228600" algn="l" rtl="0" eaLnBrk="0" fontAlgn="base" hangingPunct="0">
              <a:spcBef>
                <a:spcPct val="10000"/>
              </a:spcBef>
              <a:spcAft>
                <a:spcPct val="10000"/>
              </a:spcAft>
              <a:buClr>
                <a:schemeClr val="tx2"/>
              </a:buClr>
              <a:buSzPct val="65000"/>
              <a:buFont typeface="CommonBullets" charset="2"/>
              <a:buChar char="6"/>
              <a:defRPr sz="1600">
                <a:solidFill>
                  <a:schemeClr val="tx1"/>
                </a:solidFill>
                <a:latin typeface="+mn-lt"/>
              </a:defRPr>
            </a:lvl8pPr>
            <a:lvl9pPr marL="3886200" indent="-228600" algn="l" rtl="0" eaLnBrk="0" fontAlgn="base" hangingPunct="0">
              <a:spcBef>
                <a:spcPct val="10000"/>
              </a:spcBef>
              <a:spcAft>
                <a:spcPct val="10000"/>
              </a:spcAft>
              <a:buClr>
                <a:schemeClr val="tx2"/>
              </a:buClr>
              <a:buSzPct val="65000"/>
              <a:buFont typeface="CommonBullets" charset="2"/>
              <a:buChar char="6"/>
              <a:defRPr sz="1600">
                <a:solidFill>
                  <a:schemeClr val="tx1"/>
                </a:solidFill>
                <a:latin typeface="+mn-lt"/>
              </a:defRPr>
            </a:lvl9pPr>
          </a:lstStyle>
          <a:p>
            <a:pPr>
              <a:buNone/>
            </a:pPr>
            <a:r>
              <a:rPr lang="en-US" sz="2000" dirty="0" smtClean="0"/>
              <a:t>Bounded on [0,1] interval, scale to any interval &amp; very flexible shape</a:t>
            </a:r>
          </a:p>
        </p:txBody>
      </p:sp>
      <p:graphicFrame>
        <p:nvGraphicFramePr>
          <p:cNvPr id="2050" name="Object 2"/>
          <p:cNvGraphicFramePr>
            <a:graphicFrameLocks noChangeAspect="1"/>
          </p:cNvGraphicFramePr>
          <p:nvPr/>
        </p:nvGraphicFramePr>
        <p:xfrm>
          <a:off x="262596" y="1191064"/>
          <a:ext cx="5152293" cy="914400"/>
        </p:xfrm>
        <a:graphic>
          <a:graphicData uri="http://schemas.openxmlformats.org/presentationml/2006/ole">
            <p:oleObj spid="_x0000_s2050" name="Equation" r:id="rId4" imgW="3720960" imgH="660240" progId="Equation.3">
              <p:embed/>
            </p:oleObj>
          </a:graphicData>
        </a:graphic>
      </p:graphicFrame>
      <p:graphicFrame>
        <p:nvGraphicFramePr>
          <p:cNvPr id="2051" name="Object 4"/>
          <p:cNvGraphicFramePr>
            <a:graphicFrameLocks noChangeAspect="1"/>
          </p:cNvGraphicFramePr>
          <p:nvPr/>
        </p:nvGraphicFramePr>
        <p:xfrm>
          <a:off x="5223804" y="1828800"/>
          <a:ext cx="3810000" cy="3180476"/>
        </p:xfrm>
        <a:graphic>
          <a:graphicData uri="http://schemas.openxmlformats.org/presentationml/2006/ole">
            <p:oleObj spid="_x0000_s2051" name="Worksheet" r:id="rId5" imgW="5191200" imgH="4334400" progId="Excel.Sheet.8">
              <p:embed/>
            </p:oleObj>
          </a:graphicData>
        </a:graphic>
      </p:graphicFrame>
      <p:sp>
        <p:nvSpPr>
          <p:cNvPr id="8" name="TextBox 7"/>
          <p:cNvSpPr txBox="1"/>
          <p:nvPr/>
        </p:nvSpPr>
        <p:spPr>
          <a:xfrm>
            <a:off x="1066800" y="6182380"/>
            <a:ext cx="7543800" cy="523220"/>
          </a:xfrm>
          <a:prstGeom prst="rect">
            <a:avLst/>
          </a:prstGeom>
          <a:noFill/>
        </p:spPr>
        <p:txBody>
          <a:bodyPr wrap="square" rtlCol="0">
            <a:spAutoFit/>
          </a:bodyPr>
          <a:lstStyle/>
          <a:p>
            <a:r>
              <a:rPr lang="en-US" sz="1400" dirty="0" smtClean="0"/>
              <a:t>Sources: 1.  Dr. Paul Garvey, </a:t>
            </a:r>
            <a:r>
              <a:rPr lang="en-US" sz="1400" i="1" dirty="0" smtClean="0"/>
              <a:t>Probability Methods for Cost Uncertainty Analysis</a:t>
            </a:r>
            <a:r>
              <a:rPr lang="en-US" sz="1400" dirty="0" smtClean="0"/>
              <a:t>, 2000</a:t>
            </a:r>
          </a:p>
          <a:p>
            <a:r>
              <a:rPr lang="en-US" sz="1400" dirty="0" smtClean="0"/>
              <a:t>                2.  </a:t>
            </a:r>
            <a:r>
              <a:rPr lang="en-US" sz="1400" dirty="0" err="1" smtClean="0"/>
              <a:t>LaserLight</a:t>
            </a:r>
            <a:r>
              <a:rPr lang="en-US" sz="1400" dirty="0" smtClean="0"/>
              <a:t> Networks, Inc, “Beta Modeled PERT Schedules”</a:t>
            </a:r>
            <a:endParaRPr lang="en-US" sz="1400" dirty="0"/>
          </a:p>
        </p:txBody>
      </p:sp>
      <p:graphicFrame>
        <p:nvGraphicFramePr>
          <p:cNvPr id="2053" name="Object 5"/>
          <p:cNvGraphicFramePr>
            <a:graphicFrameLocks noChangeAspect="1"/>
          </p:cNvGraphicFramePr>
          <p:nvPr/>
        </p:nvGraphicFramePr>
        <p:xfrm>
          <a:off x="1754187" y="2819400"/>
          <a:ext cx="3503613" cy="307975"/>
        </p:xfrm>
        <a:graphic>
          <a:graphicData uri="http://schemas.openxmlformats.org/presentationml/2006/ole">
            <p:oleObj spid="_x0000_s2053" name="Equation" r:id="rId6" imgW="2311200" imgH="203040" progId="Equation.3">
              <p:embed/>
            </p:oleObj>
          </a:graphicData>
        </a:graphic>
      </p:graphicFrame>
      <p:graphicFrame>
        <p:nvGraphicFramePr>
          <p:cNvPr id="2054" name="Object 6"/>
          <p:cNvGraphicFramePr>
            <a:graphicFrameLocks noChangeAspect="1"/>
          </p:cNvGraphicFramePr>
          <p:nvPr/>
        </p:nvGraphicFramePr>
        <p:xfrm>
          <a:off x="2133600" y="3127375"/>
          <a:ext cx="2847975" cy="307975"/>
        </p:xfrm>
        <a:graphic>
          <a:graphicData uri="http://schemas.openxmlformats.org/presentationml/2006/ole">
            <p:oleObj spid="_x0000_s2054" name="Equation" r:id="rId7" imgW="1879560" imgH="203040" progId="Equation.3">
              <p:embed/>
            </p:oleObj>
          </a:graphicData>
        </a:graphic>
      </p:graphicFrame>
      <p:graphicFrame>
        <p:nvGraphicFramePr>
          <p:cNvPr id="2055" name="Object 7"/>
          <p:cNvGraphicFramePr>
            <a:graphicFrameLocks noChangeAspect="1"/>
          </p:cNvGraphicFramePr>
          <p:nvPr/>
        </p:nvGraphicFramePr>
        <p:xfrm>
          <a:off x="2153967" y="3443068"/>
          <a:ext cx="2790825" cy="307975"/>
        </p:xfrm>
        <a:graphic>
          <a:graphicData uri="http://schemas.openxmlformats.org/presentationml/2006/ole">
            <p:oleObj spid="_x0000_s2055" name="Equation" r:id="rId8" imgW="1841400" imgH="203040" progId="Equation.3">
              <p:embed/>
            </p:oleObj>
          </a:graphicData>
        </a:graphic>
      </p:graphicFrame>
      <p:graphicFrame>
        <p:nvGraphicFramePr>
          <p:cNvPr id="2057" name="Object 9"/>
          <p:cNvGraphicFramePr>
            <a:graphicFrameLocks noChangeAspect="1"/>
          </p:cNvGraphicFramePr>
          <p:nvPr/>
        </p:nvGraphicFramePr>
        <p:xfrm>
          <a:off x="5672796" y="1393876"/>
          <a:ext cx="2908301" cy="307975"/>
        </p:xfrm>
        <a:graphic>
          <a:graphicData uri="http://schemas.openxmlformats.org/presentationml/2006/ole">
            <p:oleObj spid="_x0000_s2057" name="Equation" r:id="rId9" imgW="1917360" imgH="203040" progId="Equation.3">
              <p:embed/>
            </p:oleObj>
          </a:graphicData>
        </a:graphic>
      </p:graphicFrame>
      <p:sp>
        <p:nvSpPr>
          <p:cNvPr id="14" name="TextBox 13"/>
          <p:cNvSpPr txBox="1"/>
          <p:nvPr/>
        </p:nvSpPr>
        <p:spPr>
          <a:xfrm>
            <a:off x="5257800" y="2286000"/>
            <a:ext cx="4038600" cy="304800"/>
          </a:xfrm>
          <a:prstGeom prst="rect">
            <a:avLst/>
          </a:prstGeom>
          <a:noFill/>
        </p:spPr>
        <p:txBody>
          <a:bodyPr wrap="square" rtlCol="0">
            <a:spAutoFit/>
          </a:bodyPr>
          <a:lstStyle/>
          <a:p>
            <a:pPr algn="ctr"/>
            <a:r>
              <a:rPr lang="en-US" sz="1400" dirty="0" smtClean="0">
                <a:latin typeface="Symbol" pitchFamily="18" charset="2"/>
              </a:rPr>
              <a:t>b</a:t>
            </a:r>
            <a:r>
              <a:rPr lang="en-US" sz="1400" dirty="0" smtClean="0"/>
              <a:t> &gt; </a:t>
            </a:r>
            <a:r>
              <a:rPr lang="en-US" sz="1400" dirty="0" smtClean="0">
                <a:latin typeface="Symbol" pitchFamily="18" charset="2"/>
              </a:rPr>
              <a:t>a</a:t>
            </a:r>
            <a:r>
              <a:rPr lang="en-US" sz="1400" dirty="0" smtClean="0"/>
              <a:t> &gt; 1, distribution is right skewed</a:t>
            </a:r>
            <a:endParaRPr lang="en-US" sz="1400" dirty="0"/>
          </a:p>
        </p:txBody>
      </p:sp>
      <p:cxnSp>
        <p:nvCxnSpPr>
          <p:cNvPr id="16" name="Straight Arrow Connector 15"/>
          <p:cNvCxnSpPr/>
          <p:nvPr/>
        </p:nvCxnSpPr>
        <p:spPr bwMode="auto">
          <a:xfrm>
            <a:off x="6172200" y="2590800"/>
            <a:ext cx="304800" cy="533400"/>
          </a:xfrm>
          <a:prstGeom prst="straightConnector1">
            <a:avLst/>
          </a:prstGeom>
          <a:noFill/>
          <a:ln w="12700" cap="flat" cmpd="sng" algn="ctr">
            <a:solidFill>
              <a:schemeClr val="tx1"/>
            </a:solidFill>
            <a:prstDash val="solid"/>
            <a:round/>
            <a:headEnd type="none" w="med" len="med"/>
            <a:tailEnd type="arrow"/>
          </a:ln>
          <a:effectLst/>
        </p:spPr>
      </p:cxnSp>
      <p:sp>
        <p:nvSpPr>
          <p:cNvPr id="19" name="TextBox 18"/>
          <p:cNvSpPr txBox="1"/>
          <p:nvPr/>
        </p:nvSpPr>
        <p:spPr>
          <a:xfrm>
            <a:off x="288758" y="5159514"/>
            <a:ext cx="8534400" cy="707886"/>
          </a:xfrm>
          <a:prstGeom prst="rect">
            <a:avLst/>
          </a:prstGeom>
          <a:solidFill>
            <a:schemeClr val="bg1">
              <a:lumMod val="85000"/>
            </a:schemeClr>
          </a:solidFill>
          <a:ln w="22225">
            <a:solidFill>
              <a:srgbClr val="3333CC"/>
            </a:solidFill>
          </a:ln>
        </p:spPr>
        <p:txBody>
          <a:bodyPr wrap="square">
            <a:spAutoFit/>
          </a:bodyPr>
          <a:lstStyle/>
          <a:p>
            <a:pPr algn="ctr">
              <a:defRPr/>
            </a:pPr>
            <a:r>
              <a:rPr lang="en-US" sz="2000" b="1" dirty="0" smtClean="0">
                <a:latin typeface="Arial" charset="0"/>
              </a:rPr>
              <a:t>Most schedule or cost estimates follow right skewed pattern.  But how do we know </a:t>
            </a:r>
            <a:r>
              <a:rPr lang="en-US" sz="2000" b="1" dirty="0" smtClean="0">
                <a:latin typeface="Symbol" pitchFamily="18" charset="2"/>
              </a:rPr>
              <a:t>a</a:t>
            </a:r>
            <a:r>
              <a:rPr lang="en-US" sz="2000" b="1" dirty="0" smtClean="0">
                <a:latin typeface="Arial" charset="0"/>
              </a:rPr>
              <a:t> and </a:t>
            </a:r>
            <a:r>
              <a:rPr lang="en-US" sz="2000" b="1" dirty="0" smtClean="0">
                <a:latin typeface="Symbol" pitchFamily="18" charset="2"/>
              </a:rPr>
              <a:t>b</a:t>
            </a:r>
            <a:r>
              <a:rPr lang="en-US" sz="2000" b="1" dirty="0" smtClean="0">
                <a:latin typeface="Arial" charset="0"/>
              </a:rPr>
              <a:t>?  Answer:  Beta-PERT Distribution. </a:t>
            </a:r>
            <a:endParaRPr lang="en-US" sz="2000" b="1" dirty="0">
              <a:latin typeface="Arial" charset="0"/>
            </a:endParaRPr>
          </a:p>
        </p:txBody>
      </p:sp>
      <p:sp>
        <p:nvSpPr>
          <p:cNvPr id="15" name="Left Brace 14"/>
          <p:cNvSpPr/>
          <p:nvPr/>
        </p:nvSpPr>
        <p:spPr bwMode="auto">
          <a:xfrm>
            <a:off x="1524000" y="2822575"/>
            <a:ext cx="228600" cy="838200"/>
          </a:xfrm>
          <a:prstGeom prst="leftBrac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tab pos="6286500" algn="l"/>
              </a:tabLst>
            </a:pPr>
            <a:endParaRPr kumimoji="0" lang="en-US" sz="1400" b="1" i="0" u="none" strike="noStrike" cap="none" normalizeH="0" baseline="0" smtClean="0">
              <a:ln>
                <a:noFill/>
              </a:ln>
              <a:solidFill>
                <a:schemeClr val="tx1"/>
              </a:solidFill>
              <a:effectLst/>
              <a:latin typeface="Verdana" pitchFamily="34" charset="0"/>
            </a:endParaRPr>
          </a:p>
        </p:txBody>
      </p:sp>
      <p:sp>
        <p:nvSpPr>
          <p:cNvPr id="17" name="TextBox 16"/>
          <p:cNvSpPr txBox="1"/>
          <p:nvPr/>
        </p:nvSpPr>
        <p:spPr>
          <a:xfrm>
            <a:off x="152400" y="2667000"/>
            <a:ext cx="1447800" cy="1169551"/>
          </a:xfrm>
          <a:prstGeom prst="rect">
            <a:avLst/>
          </a:prstGeom>
          <a:noFill/>
        </p:spPr>
        <p:txBody>
          <a:bodyPr wrap="square" rtlCol="0">
            <a:spAutoFit/>
          </a:bodyPr>
          <a:lstStyle/>
          <a:p>
            <a:pPr algn="ctr"/>
            <a:r>
              <a:rPr lang="en-US" sz="1400" i="1" dirty="0" smtClean="0"/>
              <a:t>Calculated Gamma values using Excel’s GAMMALN function:</a:t>
            </a:r>
            <a:endParaRPr lang="en-US" sz="1400" i="1" dirty="0"/>
          </a:p>
        </p:txBody>
      </p:sp>
      <p:sp>
        <p:nvSpPr>
          <p:cNvPr id="18" name="Oval 17"/>
          <p:cNvSpPr/>
          <p:nvPr/>
        </p:nvSpPr>
        <p:spPr bwMode="auto">
          <a:xfrm>
            <a:off x="1600200" y="1143000"/>
            <a:ext cx="914400" cy="7620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tab pos="6286500" algn="l"/>
              </a:tabLst>
            </a:pPr>
            <a:endParaRPr kumimoji="0" lang="en-US" sz="1400" b="1" i="0" u="none" strike="noStrike" cap="none" normalizeH="0" baseline="0" smtClean="0">
              <a:ln>
                <a:noFill/>
              </a:ln>
              <a:solidFill>
                <a:schemeClr val="tx1"/>
              </a:solidFill>
              <a:effectLst/>
              <a:latin typeface="Verdana" pitchFamily="34" charset="0"/>
            </a:endParaRPr>
          </a:p>
        </p:txBody>
      </p:sp>
      <p:sp>
        <p:nvSpPr>
          <p:cNvPr id="20" name="Freeform 19"/>
          <p:cNvSpPr/>
          <p:nvPr/>
        </p:nvSpPr>
        <p:spPr bwMode="auto">
          <a:xfrm>
            <a:off x="2057400" y="2057400"/>
            <a:ext cx="228600" cy="685800"/>
          </a:xfrm>
          <a:custGeom>
            <a:avLst/>
            <a:gdLst>
              <a:gd name="connsiteX0" fmla="*/ 469557 w 469557"/>
              <a:gd name="connsiteY0" fmla="*/ 568411 h 568411"/>
              <a:gd name="connsiteX1" fmla="*/ 308919 w 469557"/>
              <a:gd name="connsiteY1" fmla="*/ 518984 h 568411"/>
              <a:gd name="connsiteX2" fmla="*/ 49427 w 469557"/>
              <a:gd name="connsiteY2" fmla="*/ 308919 h 568411"/>
              <a:gd name="connsiteX3" fmla="*/ 12357 w 469557"/>
              <a:gd name="connsiteY3" fmla="*/ 0 h 568411"/>
            </a:gdLst>
            <a:ahLst/>
            <a:cxnLst>
              <a:cxn ang="0">
                <a:pos x="connsiteX0" y="connsiteY0"/>
              </a:cxn>
              <a:cxn ang="0">
                <a:pos x="connsiteX1" y="connsiteY1"/>
              </a:cxn>
              <a:cxn ang="0">
                <a:pos x="connsiteX2" y="connsiteY2"/>
              </a:cxn>
              <a:cxn ang="0">
                <a:pos x="connsiteX3" y="connsiteY3"/>
              </a:cxn>
            </a:cxnLst>
            <a:rect l="l" t="t" r="r" b="b"/>
            <a:pathLst>
              <a:path w="469557" h="568411">
                <a:moveTo>
                  <a:pt x="469557" y="568411"/>
                </a:moveTo>
                <a:cubicBezTo>
                  <a:pt x="424249" y="565322"/>
                  <a:pt x="378941" y="562233"/>
                  <a:pt x="308919" y="518984"/>
                </a:cubicBezTo>
                <a:cubicBezTo>
                  <a:pt x="238897" y="475735"/>
                  <a:pt x="98854" y="395416"/>
                  <a:pt x="49427" y="308919"/>
                </a:cubicBezTo>
                <a:cubicBezTo>
                  <a:pt x="0" y="222422"/>
                  <a:pt x="6178" y="111211"/>
                  <a:pt x="12357" y="0"/>
                </a:cubicBezTo>
              </a:path>
            </a:pathLst>
          </a:custGeom>
          <a:noFill/>
          <a:ln w="12700" cap="flat" cmpd="sng" algn="ctr">
            <a:solidFill>
              <a:schemeClr val="tx1"/>
            </a:solidFill>
            <a:prstDash val="solid"/>
            <a:round/>
            <a:headEnd type="none" w="med" len="med"/>
            <a:tailEnd type="stealth"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tab pos="6286500" algn="l"/>
              </a:tabLst>
            </a:pPr>
            <a:endParaRPr kumimoji="0" lang="en-US" sz="1400" b="1" i="0" u="none" strike="noStrike" cap="none" normalizeH="0" baseline="0" smtClean="0">
              <a:ln>
                <a:noFill/>
              </a:ln>
              <a:solidFill>
                <a:schemeClr val="tx1"/>
              </a:solidFill>
              <a:effectLst/>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0-#ppt_w/2"/>
                                          </p:val>
                                        </p:tav>
                                        <p:tav tm="100000">
                                          <p:val>
                                            <p:strVal val="#ppt_x"/>
                                          </p:val>
                                        </p:tav>
                                      </p:tavLst>
                                    </p:anim>
                                    <p:anim calcmode="lin" valueType="num">
                                      <p:cBhvr additive="base">
                                        <p:cTn id="16" dur="500" fill="hold"/>
                                        <p:tgtEl>
                                          <p:spTgt spid="17"/>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0-#ppt_w/2"/>
                                          </p:val>
                                        </p:tav>
                                        <p:tav tm="100000">
                                          <p:val>
                                            <p:strVal val="#ppt_x"/>
                                          </p:val>
                                        </p:tav>
                                      </p:tavLst>
                                    </p:anim>
                                    <p:anim calcmode="lin" valueType="num">
                                      <p:cBhvr additive="base">
                                        <p:cTn id="20" dur="500" fill="hold"/>
                                        <p:tgtEl>
                                          <p:spTgt spid="15"/>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1" presetClass="entr" presetSubtype="0" fill="hold" nodeType="afterEffect">
                                  <p:stCondLst>
                                    <p:cond delay="0"/>
                                  </p:stCondLst>
                                  <p:childTnLst>
                                    <p:set>
                                      <p:cBhvr>
                                        <p:cTn id="23" dur="1" fill="hold">
                                          <p:stCondLst>
                                            <p:cond delay="0"/>
                                          </p:stCondLst>
                                        </p:cTn>
                                        <p:tgtEl>
                                          <p:spTgt spid="2053"/>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2054"/>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205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wipe(down)">
                                      <p:cBhvr>
                                        <p:cTn id="32" dur="500"/>
                                        <p:tgtEl>
                                          <p:spTgt spid="20"/>
                                        </p:tgtEl>
                                      </p:cBhvr>
                                    </p:animEffect>
                                  </p:childTnLst>
                                </p:cTn>
                              </p:par>
                            </p:childTnLst>
                          </p:cTn>
                        </p:par>
                        <p:par>
                          <p:cTn id="33" fill="hold">
                            <p:stCondLst>
                              <p:cond delay="500"/>
                            </p:stCondLst>
                            <p:childTnLst>
                              <p:par>
                                <p:cTn id="34" presetID="22" presetClass="entr" presetSubtype="1"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wipe(up)">
                                      <p:cBhvr>
                                        <p:cTn id="36" dur="500"/>
                                        <p:tgtEl>
                                          <p:spTgt spid="18"/>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2051"/>
                                        </p:tgtEl>
                                        <p:attrNameLst>
                                          <p:attrName>style.visibility</p:attrName>
                                        </p:attrNameLst>
                                      </p:cBhvr>
                                      <p:to>
                                        <p:strVal val="visible"/>
                                      </p:to>
                                    </p:set>
                                    <p:animEffect transition="in" filter="dissolve">
                                      <p:cBhvr>
                                        <p:cTn id="41" dur="500"/>
                                        <p:tgtEl>
                                          <p:spTgt spid="2051"/>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childTnLst>
                                </p:cTn>
                              </p:par>
                              <p:par>
                                <p:cTn id="46" presetID="22" presetClass="entr" presetSubtype="1" fill="hold"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wipe(up)">
                                      <p:cBhvr>
                                        <p:cTn id="48" dur="5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dissolve">
                                      <p:cBhvr>
                                        <p:cTn id="53" dur="500"/>
                                        <p:tgtEl>
                                          <p:spTgt spid="19"/>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p:bldP spid="19" grpId="0" animBg="1"/>
      <p:bldP spid="15" grpId="0" animBg="1"/>
      <p:bldP spid="17" grpId="0"/>
      <p:bldP spid="18" grpId="0" animBg="1"/>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76200" y="38100"/>
            <a:ext cx="6934200" cy="609600"/>
          </a:xfrm>
        </p:spPr>
        <p:txBody>
          <a:bodyPr/>
          <a:lstStyle/>
          <a:p>
            <a:pPr algn="l" eaLnBrk="1" hangingPunct="1"/>
            <a:r>
              <a:rPr lang="en-US" sz="3600" b="1" i="1" dirty="0" smtClean="0"/>
              <a:t>Beta-PERT Distribution</a:t>
            </a:r>
          </a:p>
        </p:txBody>
      </p:sp>
      <p:sp>
        <p:nvSpPr>
          <p:cNvPr id="4" name="Slide Number Placeholder 3"/>
          <p:cNvSpPr>
            <a:spLocks noGrp="1"/>
          </p:cNvSpPr>
          <p:nvPr>
            <p:ph type="sldNum" sz="quarter" idx="10"/>
          </p:nvPr>
        </p:nvSpPr>
        <p:spPr>
          <a:xfrm>
            <a:off x="8172450" y="6543675"/>
            <a:ext cx="914400" cy="390525"/>
          </a:xfrm>
        </p:spPr>
        <p:txBody>
          <a:bodyPr/>
          <a:lstStyle/>
          <a:p>
            <a:pPr>
              <a:defRPr/>
            </a:pPr>
            <a:r>
              <a:rPr lang="en-US" dirty="0" smtClean="0">
                <a:solidFill>
                  <a:schemeClr val="tx1">
                    <a:lumMod val="95000"/>
                    <a:lumOff val="5000"/>
                  </a:schemeClr>
                </a:solidFill>
              </a:rPr>
              <a:t>Slide </a:t>
            </a:r>
            <a:fld id="{5F07BE86-438E-431D-83C4-E04CC8BDFAFF}" type="slidenum">
              <a:rPr lang="en-US" smtClean="0">
                <a:solidFill>
                  <a:schemeClr val="tx1">
                    <a:lumMod val="95000"/>
                    <a:lumOff val="5000"/>
                  </a:schemeClr>
                </a:solidFill>
              </a:rPr>
              <a:pPr>
                <a:defRPr/>
              </a:pPr>
              <a:t>9</a:t>
            </a:fld>
            <a:endParaRPr lang="en-US" dirty="0">
              <a:solidFill>
                <a:schemeClr val="tx1">
                  <a:lumMod val="95000"/>
                  <a:lumOff val="5000"/>
                </a:schemeClr>
              </a:solidFill>
            </a:endParaRPr>
          </a:p>
        </p:txBody>
      </p:sp>
      <p:sp>
        <p:nvSpPr>
          <p:cNvPr id="5" name="Rectangle 4"/>
          <p:cNvSpPr>
            <a:spLocks noGrp="1" noChangeArrowheads="1"/>
          </p:cNvSpPr>
          <p:nvPr/>
        </p:nvSpPr>
        <p:spPr bwMode="auto">
          <a:xfrm>
            <a:off x="152400" y="685800"/>
            <a:ext cx="7848600" cy="37894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20000"/>
              </a:spcAft>
              <a:buClr>
                <a:schemeClr val="tx2"/>
              </a:buClr>
              <a:buSzPct val="150000"/>
              <a:buChar char="•"/>
              <a:defRPr sz="2800" b="1">
                <a:solidFill>
                  <a:schemeClr val="tx1"/>
                </a:solidFill>
                <a:latin typeface="+mn-lt"/>
                <a:ea typeface="+mn-ea"/>
                <a:cs typeface="+mn-cs"/>
              </a:defRPr>
            </a:lvl1pPr>
            <a:lvl2pPr marL="742950" indent="-285750" algn="l" rtl="0" eaLnBrk="0" fontAlgn="base" hangingPunct="0">
              <a:spcBef>
                <a:spcPct val="10000"/>
              </a:spcBef>
              <a:spcAft>
                <a:spcPct val="10000"/>
              </a:spcAft>
              <a:buClr>
                <a:schemeClr val="tx2"/>
              </a:buClr>
              <a:buChar char="–"/>
              <a:defRPr sz="2400">
                <a:solidFill>
                  <a:schemeClr val="tx1"/>
                </a:solidFill>
                <a:latin typeface="+mn-lt"/>
              </a:defRPr>
            </a:lvl2pPr>
            <a:lvl3pPr marL="1143000" indent="-228600" algn="l" rtl="0" eaLnBrk="0" fontAlgn="base" hangingPunct="0">
              <a:spcBef>
                <a:spcPct val="10000"/>
              </a:spcBef>
              <a:spcAft>
                <a:spcPct val="10000"/>
              </a:spcAft>
              <a:buClr>
                <a:schemeClr val="tx2"/>
              </a:buClr>
              <a:buSzPct val="150000"/>
              <a:buChar char="•"/>
              <a:defRPr sz="2000">
                <a:solidFill>
                  <a:schemeClr val="tx1"/>
                </a:solidFill>
                <a:latin typeface="+mn-lt"/>
              </a:defRPr>
            </a:lvl3pPr>
            <a:lvl4pPr marL="1600200" indent="-228600" algn="l" rtl="0" eaLnBrk="0" fontAlgn="base" hangingPunct="0">
              <a:spcBef>
                <a:spcPct val="10000"/>
              </a:spcBef>
              <a:spcAft>
                <a:spcPct val="10000"/>
              </a:spcAft>
              <a:buClr>
                <a:schemeClr val="tx2"/>
              </a:buClr>
              <a:buSzPct val="100000"/>
              <a:buChar char="–"/>
              <a:defRPr>
                <a:solidFill>
                  <a:schemeClr val="tx1"/>
                </a:solidFill>
                <a:latin typeface="+mn-lt"/>
              </a:defRPr>
            </a:lvl4pPr>
            <a:lvl5pPr marL="2057400" indent="-228600" algn="l" rtl="0" eaLnBrk="0" fontAlgn="base" hangingPunct="0">
              <a:spcBef>
                <a:spcPct val="10000"/>
              </a:spcBef>
              <a:spcAft>
                <a:spcPct val="10000"/>
              </a:spcAft>
              <a:buClr>
                <a:schemeClr val="tx2"/>
              </a:buClr>
              <a:buSzPct val="65000"/>
              <a:buFont typeface="CommonBullets" charset="2"/>
              <a:buChar char="6"/>
              <a:defRPr sz="1600">
                <a:solidFill>
                  <a:schemeClr val="tx1"/>
                </a:solidFill>
                <a:latin typeface="+mn-lt"/>
              </a:defRPr>
            </a:lvl5pPr>
            <a:lvl6pPr marL="2514600" indent="-228600" algn="l" rtl="0" eaLnBrk="0" fontAlgn="base" hangingPunct="0">
              <a:spcBef>
                <a:spcPct val="10000"/>
              </a:spcBef>
              <a:spcAft>
                <a:spcPct val="10000"/>
              </a:spcAft>
              <a:buClr>
                <a:schemeClr val="tx2"/>
              </a:buClr>
              <a:buSzPct val="65000"/>
              <a:buFont typeface="CommonBullets" charset="2"/>
              <a:buChar char="6"/>
              <a:defRPr sz="1600">
                <a:solidFill>
                  <a:schemeClr val="tx1"/>
                </a:solidFill>
                <a:latin typeface="+mn-lt"/>
              </a:defRPr>
            </a:lvl6pPr>
            <a:lvl7pPr marL="2971800" indent="-228600" algn="l" rtl="0" eaLnBrk="0" fontAlgn="base" hangingPunct="0">
              <a:spcBef>
                <a:spcPct val="10000"/>
              </a:spcBef>
              <a:spcAft>
                <a:spcPct val="10000"/>
              </a:spcAft>
              <a:buClr>
                <a:schemeClr val="tx2"/>
              </a:buClr>
              <a:buSzPct val="65000"/>
              <a:buFont typeface="CommonBullets" charset="2"/>
              <a:buChar char="6"/>
              <a:defRPr sz="1600">
                <a:solidFill>
                  <a:schemeClr val="tx1"/>
                </a:solidFill>
                <a:latin typeface="+mn-lt"/>
              </a:defRPr>
            </a:lvl7pPr>
            <a:lvl8pPr marL="3429000" indent="-228600" algn="l" rtl="0" eaLnBrk="0" fontAlgn="base" hangingPunct="0">
              <a:spcBef>
                <a:spcPct val="10000"/>
              </a:spcBef>
              <a:spcAft>
                <a:spcPct val="10000"/>
              </a:spcAft>
              <a:buClr>
                <a:schemeClr val="tx2"/>
              </a:buClr>
              <a:buSzPct val="65000"/>
              <a:buFont typeface="CommonBullets" charset="2"/>
              <a:buChar char="6"/>
              <a:defRPr sz="1600">
                <a:solidFill>
                  <a:schemeClr val="tx1"/>
                </a:solidFill>
                <a:latin typeface="+mn-lt"/>
              </a:defRPr>
            </a:lvl8pPr>
            <a:lvl9pPr marL="3886200" indent="-228600" algn="l" rtl="0" eaLnBrk="0" fontAlgn="base" hangingPunct="0">
              <a:spcBef>
                <a:spcPct val="10000"/>
              </a:spcBef>
              <a:spcAft>
                <a:spcPct val="10000"/>
              </a:spcAft>
              <a:buClr>
                <a:schemeClr val="tx2"/>
              </a:buClr>
              <a:buSzPct val="65000"/>
              <a:buFont typeface="CommonBullets" charset="2"/>
              <a:buChar char="6"/>
              <a:defRPr sz="1600">
                <a:solidFill>
                  <a:schemeClr val="tx1"/>
                </a:solidFill>
                <a:latin typeface="+mn-lt"/>
              </a:defRPr>
            </a:lvl9pPr>
          </a:lstStyle>
          <a:p>
            <a:pPr>
              <a:buNone/>
            </a:pPr>
            <a:r>
              <a:rPr lang="en-US" sz="2000" dirty="0" smtClean="0"/>
              <a:t>Requires lowest (</a:t>
            </a:r>
            <a:r>
              <a:rPr lang="en-US" sz="2000" i="1" dirty="0" smtClean="0">
                <a:latin typeface="Times New Roman" pitchFamily="18" charset="0"/>
                <a:cs typeface="Times New Roman" pitchFamily="18" charset="0"/>
              </a:rPr>
              <a:t>L</a:t>
            </a:r>
            <a:r>
              <a:rPr lang="en-US" sz="2000" dirty="0" smtClean="0"/>
              <a:t>), highest (</a:t>
            </a:r>
            <a:r>
              <a:rPr lang="en-US" sz="2000" i="1" dirty="0" smtClean="0">
                <a:latin typeface="Times New Roman" pitchFamily="18" charset="0"/>
                <a:cs typeface="Times New Roman" pitchFamily="18" charset="0"/>
              </a:rPr>
              <a:t>H</a:t>
            </a:r>
            <a:r>
              <a:rPr lang="en-US" sz="2000" dirty="0" smtClean="0"/>
              <a:t>) &amp; most likely values (</a:t>
            </a:r>
            <a:r>
              <a:rPr lang="en-US" sz="2000" i="1" dirty="0" smtClean="0">
                <a:latin typeface="Times New Roman" pitchFamily="18" charset="0"/>
                <a:cs typeface="Times New Roman" pitchFamily="18" charset="0"/>
              </a:rPr>
              <a:t>M</a:t>
            </a:r>
            <a:r>
              <a:rPr lang="en-US" sz="2000" dirty="0" smtClean="0"/>
              <a:t>)</a:t>
            </a:r>
          </a:p>
        </p:txBody>
      </p:sp>
      <p:graphicFrame>
        <p:nvGraphicFramePr>
          <p:cNvPr id="2053" name="Object 5"/>
          <p:cNvGraphicFramePr>
            <a:graphicFrameLocks noChangeAspect="1"/>
          </p:cNvGraphicFramePr>
          <p:nvPr/>
        </p:nvGraphicFramePr>
        <p:xfrm>
          <a:off x="4495800" y="4953000"/>
          <a:ext cx="3657600" cy="323268"/>
        </p:xfrm>
        <a:graphic>
          <a:graphicData uri="http://schemas.openxmlformats.org/presentationml/2006/ole">
            <p:oleObj spid="_x0000_s4100" name="Equation" r:id="rId4" imgW="2298600" imgH="203040" progId="Equation.3">
              <p:embed/>
            </p:oleObj>
          </a:graphicData>
        </a:graphic>
      </p:graphicFrame>
      <p:graphicFrame>
        <p:nvGraphicFramePr>
          <p:cNvPr id="2054" name="Object 6"/>
          <p:cNvGraphicFramePr>
            <a:graphicFrameLocks noChangeAspect="1"/>
          </p:cNvGraphicFramePr>
          <p:nvPr/>
        </p:nvGraphicFramePr>
        <p:xfrm>
          <a:off x="4837671" y="5257800"/>
          <a:ext cx="2895600" cy="314739"/>
        </p:xfrm>
        <a:graphic>
          <a:graphicData uri="http://schemas.openxmlformats.org/presentationml/2006/ole">
            <p:oleObj spid="_x0000_s4101" name="Equation" r:id="rId5" imgW="1879560" imgH="203040" progId="Equation.3">
              <p:embed/>
            </p:oleObj>
          </a:graphicData>
        </a:graphic>
      </p:graphicFrame>
      <p:graphicFrame>
        <p:nvGraphicFramePr>
          <p:cNvPr id="2055" name="Object 7"/>
          <p:cNvGraphicFramePr>
            <a:graphicFrameLocks noChangeAspect="1"/>
          </p:cNvGraphicFramePr>
          <p:nvPr/>
        </p:nvGraphicFramePr>
        <p:xfrm>
          <a:off x="4876800" y="5577015"/>
          <a:ext cx="2895600" cy="319537"/>
        </p:xfrm>
        <a:graphic>
          <a:graphicData uri="http://schemas.openxmlformats.org/presentationml/2006/ole">
            <p:oleObj spid="_x0000_s4102" name="Equation" r:id="rId6" imgW="1841400" imgH="203040" progId="Equation.3">
              <p:embed/>
            </p:oleObj>
          </a:graphicData>
        </a:graphic>
      </p:graphicFrame>
      <p:graphicFrame>
        <p:nvGraphicFramePr>
          <p:cNvPr id="4106" name="Object 2054"/>
          <p:cNvGraphicFramePr>
            <a:graphicFrameLocks noChangeAspect="1"/>
          </p:cNvGraphicFramePr>
          <p:nvPr/>
        </p:nvGraphicFramePr>
        <p:xfrm>
          <a:off x="2411448" y="1137140"/>
          <a:ext cx="2038350" cy="623888"/>
        </p:xfrm>
        <a:graphic>
          <a:graphicData uri="http://schemas.openxmlformats.org/presentationml/2006/ole">
            <p:oleObj spid="_x0000_s4106" name="Equation" r:id="rId7" imgW="1269720" imgH="393480" progId="Equation.3">
              <p:embed/>
            </p:oleObj>
          </a:graphicData>
        </a:graphic>
      </p:graphicFrame>
      <p:graphicFrame>
        <p:nvGraphicFramePr>
          <p:cNvPr id="4107" name="Object 2054"/>
          <p:cNvGraphicFramePr>
            <a:graphicFrameLocks noChangeAspect="1"/>
          </p:cNvGraphicFramePr>
          <p:nvPr/>
        </p:nvGraphicFramePr>
        <p:xfrm>
          <a:off x="4874554" y="1142780"/>
          <a:ext cx="1263650" cy="623888"/>
        </p:xfrm>
        <a:graphic>
          <a:graphicData uri="http://schemas.openxmlformats.org/presentationml/2006/ole">
            <p:oleObj spid="_x0000_s4107" name="Equation" r:id="rId8" imgW="787320" imgH="393480" progId="Equation.3">
              <p:embed/>
            </p:oleObj>
          </a:graphicData>
        </a:graphic>
      </p:graphicFrame>
      <p:graphicFrame>
        <p:nvGraphicFramePr>
          <p:cNvPr id="4108" name="Object 12"/>
          <p:cNvGraphicFramePr>
            <a:graphicFrameLocks noChangeAspect="1"/>
          </p:cNvGraphicFramePr>
          <p:nvPr/>
        </p:nvGraphicFramePr>
        <p:xfrm>
          <a:off x="2411254" y="1905000"/>
          <a:ext cx="3456146" cy="1306513"/>
        </p:xfrm>
        <a:graphic>
          <a:graphicData uri="http://schemas.openxmlformats.org/presentationml/2006/ole">
            <p:oleObj spid="_x0000_s4108" name="Equation" r:id="rId9" imgW="2031840" imgH="863280" progId="Equation.3">
              <p:embed/>
            </p:oleObj>
          </a:graphicData>
        </a:graphic>
      </p:graphicFrame>
      <p:sp>
        <p:nvSpPr>
          <p:cNvPr id="15" name="TextBox 14"/>
          <p:cNvSpPr txBox="1"/>
          <p:nvPr/>
        </p:nvSpPr>
        <p:spPr>
          <a:xfrm>
            <a:off x="1066800" y="6096000"/>
            <a:ext cx="7543800" cy="523220"/>
          </a:xfrm>
          <a:prstGeom prst="rect">
            <a:avLst/>
          </a:prstGeom>
          <a:noFill/>
        </p:spPr>
        <p:txBody>
          <a:bodyPr wrap="square" rtlCol="0">
            <a:spAutoFit/>
          </a:bodyPr>
          <a:lstStyle/>
          <a:p>
            <a:r>
              <a:rPr lang="en-US" sz="1400" dirty="0" smtClean="0"/>
              <a:t>Sources: 1.  Dr. Paul Garvey, </a:t>
            </a:r>
            <a:r>
              <a:rPr lang="en-US" sz="1400" i="1" dirty="0" smtClean="0"/>
              <a:t>Probability Methods for Cost Uncertainty Analysis</a:t>
            </a:r>
            <a:r>
              <a:rPr lang="en-US" sz="1400" dirty="0" smtClean="0"/>
              <a:t>, 2000</a:t>
            </a:r>
          </a:p>
          <a:p>
            <a:r>
              <a:rPr lang="en-US" sz="1400" dirty="0" smtClean="0"/>
              <a:t>                2.  </a:t>
            </a:r>
            <a:r>
              <a:rPr lang="en-US" sz="1400" dirty="0" err="1" smtClean="0"/>
              <a:t>LaserLight</a:t>
            </a:r>
            <a:r>
              <a:rPr lang="en-US" sz="1400" dirty="0" smtClean="0"/>
              <a:t> Networks, Inc, “Beta Modeled PERT Schedules”</a:t>
            </a:r>
            <a:endParaRPr lang="en-US" sz="1400" dirty="0"/>
          </a:p>
        </p:txBody>
      </p:sp>
      <p:graphicFrame>
        <p:nvGraphicFramePr>
          <p:cNvPr id="4109" name="Object 13"/>
          <p:cNvGraphicFramePr>
            <a:graphicFrameLocks noChangeAspect="1"/>
          </p:cNvGraphicFramePr>
          <p:nvPr/>
        </p:nvGraphicFramePr>
        <p:xfrm>
          <a:off x="2085975" y="3962400"/>
          <a:ext cx="5153025" cy="650875"/>
        </p:xfrm>
        <a:graphic>
          <a:graphicData uri="http://schemas.openxmlformats.org/presentationml/2006/ole">
            <p:oleObj spid="_x0000_s4109" name="Equation" r:id="rId10" imgW="3720960" imgH="469800" progId="Equation.3">
              <p:embed/>
            </p:oleObj>
          </a:graphicData>
        </a:graphic>
      </p:graphicFrame>
      <p:sp>
        <p:nvSpPr>
          <p:cNvPr id="17" name="Oval 16"/>
          <p:cNvSpPr/>
          <p:nvPr/>
        </p:nvSpPr>
        <p:spPr bwMode="auto">
          <a:xfrm>
            <a:off x="3477064" y="3810000"/>
            <a:ext cx="838200" cy="1066800"/>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tab pos="6286500" algn="l"/>
              </a:tabLst>
            </a:pPr>
            <a:endParaRPr kumimoji="0" lang="en-US" sz="1400" b="1" i="0" u="none" strike="noStrike" cap="none" normalizeH="0" baseline="0" smtClean="0">
              <a:ln>
                <a:noFill/>
              </a:ln>
              <a:solidFill>
                <a:schemeClr val="tx1"/>
              </a:solidFill>
              <a:effectLst/>
              <a:latin typeface="Verdana" pitchFamily="34" charset="0"/>
            </a:endParaRPr>
          </a:p>
        </p:txBody>
      </p:sp>
      <p:sp>
        <p:nvSpPr>
          <p:cNvPr id="18" name="Left Brace 17"/>
          <p:cNvSpPr/>
          <p:nvPr/>
        </p:nvSpPr>
        <p:spPr bwMode="auto">
          <a:xfrm>
            <a:off x="4191000" y="5029200"/>
            <a:ext cx="228600" cy="838200"/>
          </a:xfrm>
          <a:prstGeom prst="leftBrac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tab pos="6286500" algn="l"/>
              </a:tabLst>
            </a:pPr>
            <a:endParaRPr kumimoji="0" lang="en-US" sz="1400" b="1" i="0" u="none" strike="noStrike" cap="none" normalizeH="0" baseline="0" smtClean="0">
              <a:ln>
                <a:noFill/>
              </a:ln>
              <a:solidFill>
                <a:schemeClr val="tx1"/>
              </a:solidFill>
              <a:effectLst/>
              <a:latin typeface="Verdana" pitchFamily="34" charset="0"/>
            </a:endParaRPr>
          </a:p>
        </p:txBody>
      </p:sp>
      <p:sp>
        <p:nvSpPr>
          <p:cNvPr id="20" name="TextBox 19"/>
          <p:cNvSpPr txBox="1"/>
          <p:nvPr/>
        </p:nvSpPr>
        <p:spPr>
          <a:xfrm>
            <a:off x="1981200" y="5105400"/>
            <a:ext cx="1828800" cy="738664"/>
          </a:xfrm>
          <a:prstGeom prst="rect">
            <a:avLst/>
          </a:prstGeom>
          <a:noFill/>
        </p:spPr>
        <p:txBody>
          <a:bodyPr wrap="square" rtlCol="0">
            <a:spAutoFit/>
          </a:bodyPr>
          <a:lstStyle/>
          <a:p>
            <a:pPr algn="ctr"/>
            <a:r>
              <a:rPr lang="en-US" sz="1400" i="1" dirty="0" smtClean="0"/>
              <a:t>Calculated Gamma values using Excel’s GAMMALN function:</a:t>
            </a:r>
            <a:endParaRPr lang="en-US" sz="1400" i="1" dirty="0"/>
          </a:p>
        </p:txBody>
      </p:sp>
      <p:sp>
        <p:nvSpPr>
          <p:cNvPr id="21" name="Freeform 20"/>
          <p:cNvSpPr/>
          <p:nvPr/>
        </p:nvSpPr>
        <p:spPr bwMode="auto">
          <a:xfrm>
            <a:off x="3886200" y="4876800"/>
            <a:ext cx="228600" cy="533400"/>
          </a:xfrm>
          <a:custGeom>
            <a:avLst/>
            <a:gdLst>
              <a:gd name="connsiteX0" fmla="*/ 469557 w 469557"/>
              <a:gd name="connsiteY0" fmla="*/ 568411 h 568411"/>
              <a:gd name="connsiteX1" fmla="*/ 308919 w 469557"/>
              <a:gd name="connsiteY1" fmla="*/ 518984 h 568411"/>
              <a:gd name="connsiteX2" fmla="*/ 49427 w 469557"/>
              <a:gd name="connsiteY2" fmla="*/ 308919 h 568411"/>
              <a:gd name="connsiteX3" fmla="*/ 12357 w 469557"/>
              <a:gd name="connsiteY3" fmla="*/ 0 h 568411"/>
            </a:gdLst>
            <a:ahLst/>
            <a:cxnLst>
              <a:cxn ang="0">
                <a:pos x="connsiteX0" y="connsiteY0"/>
              </a:cxn>
              <a:cxn ang="0">
                <a:pos x="connsiteX1" y="connsiteY1"/>
              </a:cxn>
              <a:cxn ang="0">
                <a:pos x="connsiteX2" y="connsiteY2"/>
              </a:cxn>
              <a:cxn ang="0">
                <a:pos x="connsiteX3" y="connsiteY3"/>
              </a:cxn>
            </a:cxnLst>
            <a:rect l="l" t="t" r="r" b="b"/>
            <a:pathLst>
              <a:path w="469557" h="568411">
                <a:moveTo>
                  <a:pt x="469557" y="568411"/>
                </a:moveTo>
                <a:cubicBezTo>
                  <a:pt x="424249" y="565322"/>
                  <a:pt x="378941" y="562233"/>
                  <a:pt x="308919" y="518984"/>
                </a:cubicBezTo>
                <a:cubicBezTo>
                  <a:pt x="238897" y="475735"/>
                  <a:pt x="98854" y="395416"/>
                  <a:pt x="49427" y="308919"/>
                </a:cubicBezTo>
                <a:cubicBezTo>
                  <a:pt x="0" y="222422"/>
                  <a:pt x="6178" y="111211"/>
                  <a:pt x="12357" y="0"/>
                </a:cubicBezTo>
              </a:path>
            </a:pathLst>
          </a:custGeom>
          <a:noFill/>
          <a:ln w="12700" cap="flat" cmpd="sng" algn="ctr">
            <a:solidFill>
              <a:schemeClr val="tx1"/>
            </a:solidFill>
            <a:prstDash val="solid"/>
            <a:round/>
            <a:headEnd type="none" w="med" len="med"/>
            <a:tailEnd type="stealth"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tab pos="6286500" algn="l"/>
              </a:tabLst>
            </a:pPr>
            <a:endParaRPr kumimoji="0" lang="en-US" sz="1400" b="1" i="0" u="none" strike="noStrike" cap="none" normalizeH="0" baseline="0" smtClean="0">
              <a:ln>
                <a:noFill/>
              </a:ln>
              <a:solidFill>
                <a:schemeClr val="tx1"/>
              </a:solidFill>
              <a:effectLst/>
              <a:latin typeface="Verdana" pitchFamily="34" charset="0"/>
            </a:endParaRPr>
          </a:p>
        </p:txBody>
      </p:sp>
      <p:sp>
        <p:nvSpPr>
          <p:cNvPr id="35" name="TextBox 34"/>
          <p:cNvSpPr txBox="1"/>
          <p:nvPr/>
        </p:nvSpPr>
        <p:spPr>
          <a:xfrm>
            <a:off x="685800" y="3367110"/>
            <a:ext cx="8153400" cy="338554"/>
          </a:xfrm>
          <a:prstGeom prst="rect">
            <a:avLst/>
          </a:prstGeom>
          <a:noFill/>
        </p:spPr>
        <p:txBody>
          <a:bodyPr wrap="square" rtlCol="0">
            <a:spAutoFit/>
          </a:bodyPr>
          <a:lstStyle/>
          <a:p>
            <a:pPr marL="342900" indent="-342900"/>
            <a:r>
              <a:rPr lang="en-US" sz="1600" i="1" dirty="0" smtClean="0">
                <a:latin typeface="Symbol" pitchFamily="18" charset="2"/>
                <a:cs typeface="Times New Roman" pitchFamily="18" charset="0"/>
              </a:rPr>
              <a:t>a</a:t>
            </a:r>
            <a:r>
              <a:rPr lang="en-US" sz="1600" i="1" dirty="0" smtClean="0">
                <a:latin typeface="Times New Roman" pitchFamily="18" charset="0"/>
                <a:cs typeface="Times New Roman" pitchFamily="18" charset="0"/>
              </a:rPr>
              <a:t> and </a:t>
            </a:r>
            <a:r>
              <a:rPr lang="en-US" sz="1600" i="1" dirty="0" smtClean="0">
                <a:latin typeface="Symbol" pitchFamily="18" charset="2"/>
                <a:cs typeface="Times New Roman" pitchFamily="18" charset="0"/>
              </a:rPr>
              <a:t>b</a:t>
            </a:r>
            <a:r>
              <a:rPr lang="en-US" sz="1600" i="1" dirty="0" smtClean="0">
                <a:latin typeface="Times New Roman" pitchFamily="18" charset="0"/>
                <a:cs typeface="Times New Roman" pitchFamily="18" charset="0"/>
              </a:rPr>
              <a:t> are needed to define the Beta Function and compute the Beta Probability Density:</a:t>
            </a:r>
            <a:endParaRPr lang="en-US" sz="1600" i="1" dirty="0">
              <a:latin typeface="Times New Roman" pitchFamily="18" charset="0"/>
              <a:cs typeface="Times New Roman" pitchFamily="18" charset="0"/>
            </a:endParaRPr>
          </a:p>
        </p:txBody>
      </p:sp>
      <p:cxnSp>
        <p:nvCxnSpPr>
          <p:cNvPr id="36" name="Straight Arrow Connector 35"/>
          <p:cNvCxnSpPr/>
          <p:nvPr/>
        </p:nvCxnSpPr>
        <p:spPr bwMode="auto">
          <a:xfrm>
            <a:off x="7744264" y="3657600"/>
            <a:ext cx="0" cy="1295400"/>
          </a:xfrm>
          <a:prstGeom prst="straightConnector1">
            <a:avLst/>
          </a:prstGeom>
          <a:noFill/>
          <a:ln w="12700" cap="flat" cmpd="sng" algn="ctr">
            <a:solidFill>
              <a:schemeClr val="tx1"/>
            </a:solidFill>
            <a:prstDash val="solid"/>
            <a:round/>
            <a:headEnd type="none" w="med" len="med"/>
            <a:tailEnd type="stealth"/>
          </a:ln>
          <a:effectLst/>
        </p:spPr>
      </p:cxnSp>
      <p:cxnSp>
        <p:nvCxnSpPr>
          <p:cNvPr id="39" name="Straight Arrow Connector 38"/>
          <p:cNvCxnSpPr/>
          <p:nvPr/>
        </p:nvCxnSpPr>
        <p:spPr bwMode="auto">
          <a:xfrm>
            <a:off x="5105400" y="3657600"/>
            <a:ext cx="0" cy="347246"/>
          </a:xfrm>
          <a:prstGeom prst="straightConnector1">
            <a:avLst/>
          </a:prstGeom>
          <a:noFill/>
          <a:ln w="12700" cap="flat" cmpd="sng" algn="ctr">
            <a:solidFill>
              <a:schemeClr val="tx1"/>
            </a:solidFill>
            <a:prstDash val="solid"/>
            <a:round/>
            <a:headEnd type="none" w="med" len="med"/>
            <a:tailEnd type="stealth"/>
          </a:ln>
          <a:effectLst/>
        </p:spPr>
      </p:cxnSp>
      <p:graphicFrame>
        <p:nvGraphicFramePr>
          <p:cNvPr id="4111" name="Object 15"/>
          <p:cNvGraphicFramePr>
            <a:graphicFrameLocks noChangeAspect="1"/>
          </p:cNvGraphicFramePr>
          <p:nvPr/>
        </p:nvGraphicFramePr>
        <p:xfrm>
          <a:off x="6172200" y="1981200"/>
          <a:ext cx="1600200" cy="289637"/>
        </p:xfrm>
        <a:graphic>
          <a:graphicData uri="http://schemas.openxmlformats.org/presentationml/2006/ole">
            <p:oleObj spid="_x0000_s4111" name="Equation" r:id="rId11" imgW="1117440" imgH="203040" progId="Equation.3">
              <p:embed/>
            </p:oleObj>
          </a:graphicData>
        </a:graphic>
      </p:graphicFrame>
      <p:sp>
        <p:nvSpPr>
          <p:cNvPr id="31" name="TextBox 30"/>
          <p:cNvSpPr txBox="1"/>
          <p:nvPr/>
        </p:nvSpPr>
        <p:spPr>
          <a:xfrm>
            <a:off x="304800" y="2133600"/>
            <a:ext cx="1676400" cy="738664"/>
          </a:xfrm>
          <a:prstGeom prst="rect">
            <a:avLst/>
          </a:prstGeom>
          <a:noFill/>
        </p:spPr>
        <p:txBody>
          <a:bodyPr wrap="square" rtlCol="0">
            <a:spAutoFit/>
          </a:bodyPr>
          <a:lstStyle/>
          <a:p>
            <a:r>
              <a:rPr lang="en-US" sz="1400" i="1" dirty="0" smtClean="0">
                <a:solidFill>
                  <a:srgbClr val="000000"/>
                </a:solidFill>
                <a:latin typeface="Times New Roman"/>
              </a:rPr>
              <a:t>Use L, H, </a:t>
            </a:r>
            <a:r>
              <a:rPr lang="en-US" sz="1400" i="1" dirty="0" smtClean="0">
                <a:solidFill>
                  <a:srgbClr val="000000"/>
                </a:solidFill>
                <a:latin typeface="Symbol" pitchFamily="18" charset="2"/>
              </a:rPr>
              <a:t>m</a:t>
            </a:r>
            <a:r>
              <a:rPr lang="en-US" sz="1400" i="1" dirty="0" smtClean="0">
                <a:solidFill>
                  <a:srgbClr val="000000"/>
                </a:solidFill>
                <a:latin typeface="Times New Roman"/>
              </a:rPr>
              <a:t> and </a:t>
            </a:r>
            <a:r>
              <a:rPr lang="en-US" sz="1400" i="1" dirty="0" smtClean="0">
                <a:solidFill>
                  <a:srgbClr val="000000"/>
                </a:solidFill>
                <a:latin typeface="Symbol" pitchFamily="18" charset="2"/>
              </a:rPr>
              <a:t>s</a:t>
            </a:r>
            <a:r>
              <a:rPr lang="en-US" sz="1400" i="1" dirty="0" smtClean="0">
                <a:solidFill>
                  <a:srgbClr val="000000"/>
                </a:solidFill>
                <a:latin typeface="Times New Roman"/>
              </a:rPr>
              <a:t> To calculate shape parameters, </a:t>
            </a:r>
            <a:r>
              <a:rPr lang="en-US" sz="1400" i="1" dirty="0" smtClean="0">
                <a:solidFill>
                  <a:srgbClr val="000000"/>
                </a:solidFill>
                <a:latin typeface="Symbol"/>
              </a:rPr>
              <a:t>a</a:t>
            </a:r>
            <a:r>
              <a:rPr lang="en-US" sz="1400" i="1" dirty="0" smtClean="0">
                <a:solidFill>
                  <a:srgbClr val="000000"/>
                </a:solidFill>
                <a:latin typeface="Times New Roman"/>
              </a:rPr>
              <a:t>  &amp; </a:t>
            </a:r>
            <a:r>
              <a:rPr lang="en-US" sz="1400" i="1" dirty="0" smtClean="0">
                <a:solidFill>
                  <a:srgbClr val="000000"/>
                </a:solidFill>
                <a:latin typeface="Symbol"/>
              </a:rPr>
              <a:t>b</a:t>
            </a:r>
            <a:r>
              <a:rPr lang="en-US" sz="1400" i="1" dirty="0" smtClean="0">
                <a:solidFill>
                  <a:srgbClr val="000000"/>
                </a:solidFill>
                <a:latin typeface="Times New Roman"/>
              </a:rPr>
              <a:t> :</a:t>
            </a:r>
          </a:p>
        </p:txBody>
      </p:sp>
      <p:sp>
        <p:nvSpPr>
          <p:cNvPr id="32" name="Left Brace 31"/>
          <p:cNvSpPr/>
          <p:nvPr/>
        </p:nvSpPr>
        <p:spPr bwMode="auto">
          <a:xfrm>
            <a:off x="2133600" y="2057400"/>
            <a:ext cx="228600" cy="990600"/>
          </a:xfrm>
          <a:prstGeom prst="leftBrac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tab pos="6286500" algn="l"/>
              </a:tabLst>
            </a:pPr>
            <a:endParaRPr kumimoji="0" lang="en-US" sz="1400" b="1" i="0" u="none" strike="noStrike" cap="none" normalizeH="0" baseline="0" smtClean="0">
              <a:ln>
                <a:noFill/>
              </a:ln>
              <a:solidFill>
                <a:schemeClr val="tx1"/>
              </a:solidFill>
              <a:effectLst/>
              <a:latin typeface="Verdana" pitchFamily="34" charset="0"/>
            </a:endParaRPr>
          </a:p>
        </p:txBody>
      </p:sp>
      <p:sp>
        <p:nvSpPr>
          <p:cNvPr id="33" name="TextBox 32"/>
          <p:cNvSpPr txBox="1"/>
          <p:nvPr/>
        </p:nvSpPr>
        <p:spPr>
          <a:xfrm>
            <a:off x="304800" y="1066800"/>
            <a:ext cx="1905000" cy="738664"/>
          </a:xfrm>
          <a:prstGeom prst="rect">
            <a:avLst/>
          </a:prstGeom>
          <a:noFill/>
        </p:spPr>
        <p:txBody>
          <a:bodyPr wrap="square" rtlCol="0">
            <a:spAutoFit/>
          </a:bodyPr>
          <a:lstStyle/>
          <a:p>
            <a:r>
              <a:rPr lang="en-US" sz="1400" i="1" dirty="0" smtClean="0">
                <a:solidFill>
                  <a:srgbClr val="000000"/>
                </a:solidFill>
                <a:latin typeface="Times New Roman"/>
              </a:rPr>
              <a:t>Use L, M and H to calculate  mean(</a:t>
            </a:r>
            <a:r>
              <a:rPr lang="en-US" sz="1400" i="1" dirty="0" smtClean="0">
                <a:solidFill>
                  <a:srgbClr val="000000"/>
                </a:solidFill>
                <a:latin typeface="Symbol" pitchFamily="18" charset="2"/>
              </a:rPr>
              <a:t>m)</a:t>
            </a:r>
            <a:r>
              <a:rPr lang="en-US" sz="1400" i="1" dirty="0" smtClean="0">
                <a:solidFill>
                  <a:srgbClr val="000000"/>
                </a:solidFill>
                <a:latin typeface="Times New Roman"/>
              </a:rPr>
              <a:t>  and standard deviation (</a:t>
            </a:r>
            <a:r>
              <a:rPr lang="en-US" sz="1400" i="1" dirty="0" smtClean="0">
                <a:solidFill>
                  <a:srgbClr val="000000"/>
                </a:solidFill>
                <a:latin typeface="Symbol" pitchFamily="18" charset="2"/>
              </a:rPr>
              <a:t>s)</a:t>
            </a:r>
            <a:r>
              <a:rPr lang="en-US" sz="1400" i="1" dirty="0" smtClean="0">
                <a:solidFill>
                  <a:srgbClr val="000000"/>
                </a:solidFill>
                <a:latin typeface="Times New Roman"/>
              </a:rPr>
              <a:t> :</a:t>
            </a:r>
          </a:p>
        </p:txBody>
      </p:sp>
      <p:sp>
        <p:nvSpPr>
          <p:cNvPr id="37" name="TextBox 36"/>
          <p:cNvSpPr txBox="1"/>
          <p:nvPr/>
        </p:nvSpPr>
        <p:spPr>
          <a:xfrm>
            <a:off x="381000" y="3909536"/>
            <a:ext cx="1828800" cy="738664"/>
          </a:xfrm>
          <a:prstGeom prst="rect">
            <a:avLst/>
          </a:prstGeom>
          <a:noFill/>
        </p:spPr>
        <p:txBody>
          <a:bodyPr wrap="square" rtlCol="0">
            <a:spAutoFit/>
          </a:bodyPr>
          <a:lstStyle/>
          <a:p>
            <a:r>
              <a:rPr lang="en-US" sz="1400" i="1" dirty="0" smtClean="0">
                <a:solidFill>
                  <a:srgbClr val="000000"/>
                </a:solidFill>
                <a:latin typeface="Times New Roman"/>
              </a:rPr>
              <a:t>Beta Probability Density Function </a:t>
            </a:r>
          </a:p>
          <a:p>
            <a:r>
              <a:rPr lang="en-US" sz="1400" i="1" dirty="0" smtClean="0">
                <a:solidFill>
                  <a:srgbClr val="000000"/>
                </a:solidFill>
                <a:latin typeface="Times New Roman"/>
              </a:rPr>
              <a:t>(as shown in slide 9):</a:t>
            </a:r>
          </a:p>
        </p:txBody>
      </p:sp>
      <p:cxnSp>
        <p:nvCxnSpPr>
          <p:cNvPr id="50" name="Straight Arrow Connector 49"/>
          <p:cNvCxnSpPr/>
          <p:nvPr/>
        </p:nvCxnSpPr>
        <p:spPr bwMode="auto">
          <a:xfrm>
            <a:off x="6081932" y="3637672"/>
            <a:ext cx="0" cy="347246"/>
          </a:xfrm>
          <a:prstGeom prst="straightConnector1">
            <a:avLst/>
          </a:prstGeom>
          <a:noFill/>
          <a:ln w="12700" cap="flat" cmpd="sng" algn="ctr">
            <a:solidFill>
              <a:schemeClr val="tx1"/>
            </a:solidFill>
            <a:prstDash val="solid"/>
            <a:round/>
            <a:headEnd type="none" w="med" len="med"/>
            <a:tailEnd type="stealth"/>
          </a:ln>
          <a:effectLst/>
        </p:spPr>
      </p:cxnSp>
      <p:cxnSp>
        <p:nvCxnSpPr>
          <p:cNvPr id="55" name="Straight Connector 54"/>
          <p:cNvCxnSpPr/>
          <p:nvPr/>
        </p:nvCxnSpPr>
        <p:spPr bwMode="auto">
          <a:xfrm>
            <a:off x="152400" y="3290668"/>
            <a:ext cx="8839200" cy="0"/>
          </a:xfrm>
          <a:prstGeom prst="line">
            <a:avLst/>
          </a:prstGeom>
          <a:noFill/>
          <a:ln w="25400"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500" fill="hold"/>
                                        <p:tgtEl>
                                          <p:spTgt spid="33"/>
                                        </p:tgtEl>
                                        <p:attrNameLst>
                                          <p:attrName>ppt_x</p:attrName>
                                        </p:attrNameLst>
                                      </p:cBhvr>
                                      <p:tavLst>
                                        <p:tav tm="0">
                                          <p:val>
                                            <p:strVal val="0-#ppt_w/2"/>
                                          </p:val>
                                        </p:tav>
                                        <p:tav tm="100000">
                                          <p:val>
                                            <p:strVal val="#ppt_x"/>
                                          </p:val>
                                        </p:tav>
                                      </p:tavLst>
                                    </p:anim>
                                    <p:anim calcmode="lin" valueType="num">
                                      <p:cBhvr additive="base">
                                        <p:cTn id="8" dur="500" fill="hold"/>
                                        <p:tgtEl>
                                          <p:spTgt spid="3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 presetClass="entr" presetSubtype="0" fill="hold" nodeType="afterEffect">
                                  <p:stCondLst>
                                    <p:cond delay="0"/>
                                  </p:stCondLst>
                                  <p:childTnLst>
                                    <p:set>
                                      <p:cBhvr>
                                        <p:cTn id="11" dur="1" fill="hold">
                                          <p:stCondLst>
                                            <p:cond delay="0"/>
                                          </p:stCondLst>
                                        </p:cTn>
                                        <p:tgtEl>
                                          <p:spTgt spid="4106"/>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410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1"/>
                                        </p:tgtEl>
                                        <p:attrNameLst>
                                          <p:attrName>style.visibility</p:attrName>
                                        </p:attrNameLst>
                                      </p:cBhvr>
                                      <p:to>
                                        <p:strVal val="visible"/>
                                      </p:to>
                                    </p:set>
                                    <p:anim calcmode="lin" valueType="num">
                                      <p:cBhvr additive="base">
                                        <p:cTn id="18" dur="500" fill="hold"/>
                                        <p:tgtEl>
                                          <p:spTgt spid="31"/>
                                        </p:tgtEl>
                                        <p:attrNameLst>
                                          <p:attrName>ppt_x</p:attrName>
                                        </p:attrNameLst>
                                      </p:cBhvr>
                                      <p:tavLst>
                                        <p:tav tm="0">
                                          <p:val>
                                            <p:strVal val="0-#ppt_w/2"/>
                                          </p:val>
                                        </p:tav>
                                        <p:tav tm="100000">
                                          <p:val>
                                            <p:strVal val="#ppt_x"/>
                                          </p:val>
                                        </p:tav>
                                      </p:tavLst>
                                    </p:anim>
                                    <p:anim calcmode="lin" valueType="num">
                                      <p:cBhvr additive="base">
                                        <p:cTn id="19" dur="500" fill="hold"/>
                                        <p:tgtEl>
                                          <p:spTgt spid="31"/>
                                        </p:tgtEl>
                                        <p:attrNameLst>
                                          <p:attrName>ppt_y</p:attrName>
                                        </p:attrNameLst>
                                      </p:cBhvr>
                                      <p:tavLst>
                                        <p:tav tm="0">
                                          <p:val>
                                            <p:strVal val="#ppt_y"/>
                                          </p:val>
                                        </p:tav>
                                        <p:tav tm="100000">
                                          <p:val>
                                            <p:strVal val="#ppt_y"/>
                                          </p:val>
                                        </p:tav>
                                      </p:tavLst>
                                    </p:anim>
                                  </p:childTnLst>
                                </p:cTn>
                              </p:par>
                              <p:par>
                                <p:cTn id="20" presetID="2" presetClass="entr" presetSubtype="8"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additive="base">
                                        <p:cTn id="22" dur="500" fill="hold"/>
                                        <p:tgtEl>
                                          <p:spTgt spid="32"/>
                                        </p:tgtEl>
                                        <p:attrNameLst>
                                          <p:attrName>ppt_x</p:attrName>
                                        </p:attrNameLst>
                                      </p:cBhvr>
                                      <p:tavLst>
                                        <p:tav tm="0">
                                          <p:val>
                                            <p:strVal val="0-#ppt_w/2"/>
                                          </p:val>
                                        </p:tav>
                                        <p:tav tm="100000">
                                          <p:val>
                                            <p:strVal val="#ppt_x"/>
                                          </p:val>
                                        </p:tav>
                                      </p:tavLst>
                                    </p:anim>
                                    <p:anim calcmode="lin" valueType="num">
                                      <p:cBhvr additive="base">
                                        <p:cTn id="23" dur="500" fill="hold"/>
                                        <p:tgtEl>
                                          <p:spTgt spid="32"/>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1" presetClass="entr" presetSubtype="0" fill="hold" nodeType="afterEffect">
                                  <p:stCondLst>
                                    <p:cond delay="0"/>
                                  </p:stCondLst>
                                  <p:childTnLst>
                                    <p:set>
                                      <p:cBhvr>
                                        <p:cTn id="26" dur="1" fill="hold">
                                          <p:stCondLst>
                                            <p:cond delay="0"/>
                                          </p:stCondLst>
                                        </p:cTn>
                                        <p:tgtEl>
                                          <p:spTgt spid="410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1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55"/>
                                        </p:tgtEl>
                                        <p:attrNameLst>
                                          <p:attrName>style.visibility</p:attrName>
                                        </p:attrNameLst>
                                      </p:cBhvr>
                                      <p:to>
                                        <p:strVal val="visible"/>
                                      </p:to>
                                    </p:set>
                                    <p:animEffect transition="in" filter="dissolve">
                                      <p:cBhvr>
                                        <p:cTn id="33" dur="500"/>
                                        <p:tgtEl>
                                          <p:spTgt spid="55"/>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37"/>
                                        </p:tgtEl>
                                        <p:attrNameLst>
                                          <p:attrName>style.visibility</p:attrName>
                                        </p:attrNameLst>
                                      </p:cBhvr>
                                      <p:to>
                                        <p:strVal val="visible"/>
                                      </p:to>
                                    </p:set>
                                    <p:anim calcmode="lin" valueType="num">
                                      <p:cBhvr additive="base">
                                        <p:cTn id="38" dur="500" fill="hold"/>
                                        <p:tgtEl>
                                          <p:spTgt spid="37"/>
                                        </p:tgtEl>
                                        <p:attrNameLst>
                                          <p:attrName>ppt_x</p:attrName>
                                        </p:attrNameLst>
                                      </p:cBhvr>
                                      <p:tavLst>
                                        <p:tav tm="0">
                                          <p:val>
                                            <p:strVal val="0-#ppt_w/2"/>
                                          </p:val>
                                        </p:tav>
                                        <p:tav tm="100000">
                                          <p:val>
                                            <p:strVal val="#ppt_x"/>
                                          </p:val>
                                        </p:tav>
                                      </p:tavLst>
                                    </p:anim>
                                    <p:anim calcmode="lin" valueType="num">
                                      <p:cBhvr additive="base">
                                        <p:cTn id="39" dur="500" fill="hold"/>
                                        <p:tgtEl>
                                          <p:spTgt spid="37"/>
                                        </p:tgtEl>
                                        <p:attrNameLst>
                                          <p:attrName>ppt_y</p:attrName>
                                        </p:attrNameLst>
                                      </p:cBhvr>
                                      <p:tavLst>
                                        <p:tav tm="0">
                                          <p:val>
                                            <p:strVal val="#ppt_y"/>
                                          </p:val>
                                        </p:tav>
                                        <p:tav tm="100000">
                                          <p:val>
                                            <p:strVal val="#ppt_y"/>
                                          </p:val>
                                        </p:tav>
                                      </p:tavLst>
                                    </p:anim>
                                  </p:childTnLst>
                                </p:cTn>
                              </p:par>
                            </p:childTnLst>
                          </p:cTn>
                        </p:par>
                        <p:par>
                          <p:cTn id="40" fill="hold">
                            <p:stCondLst>
                              <p:cond delay="500"/>
                            </p:stCondLst>
                            <p:childTnLst>
                              <p:par>
                                <p:cTn id="41" presetID="1" presetClass="entr" presetSubtype="0" fill="hold" nodeType="afterEffect">
                                  <p:stCondLst>
                                    <p:cond delay="0"/>
                                  </p:stCondLst>
                                  <p:childTnLst>
                                    <p:set>
                                      <p:cBhvr>
                                        <p:cTn id="42" dur="1" fill="hold">
                                          <p:stCondLst>
                                            <p:cond delay="0"/>
                                          </p:stCondLst>
                                        </p:cTn>
                                        <p:tgtEl>
                                          <p:spTgt spid="410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500" fill="hold"/>
                                        <p:tgtEl>
                                          <p:spTgt spid="20"/>
                                        </p:tgtEl>
                                        <p:attrNameLst>
                                          <p:attrName>ppt_x</p:attrName>
                                        </p:attrNameLst>
                                      </p:cBhvr>
                                      <p:tavLst>
                                        <p:tav tm="0">
                                          <p:val>
                                            <p:strVal val="0-#ppt_w/2"/>
                                          </p:val>
                                        </p:tav>
                                        <p:tav tm="100000">
                                          <p:val>
                                            <p:strVal val="#ppt_x"/>
                                          </p:val>
                                        </p:tav>
                                      </p:tavLst>
                                    </p:anim>
                                    <p:anim calcmode="lin" valueType="num">
                                      <p:cBhvr additive="base">
                                        <p:cTn id="48" dur="500" fill="hold"/>
                                        <p:tgtEl>
                                          <p:spTgt spid="20"/>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18"/>
                                        </p:tgtEl>
                                        <p:attrNameLst>
                                          <p:attrName>style.visibility</p:attrName>
                                        </p:attrNameLst>
                                      </p:cBhvr>
                                      <p:to>
                                        <p:strVal val="visible"/>
                                      </p:to>
                                    </p:set>
                                    <p:anim calcmode="lin" valueType="num">
                                      <p:cBhvr additive="base">
                                        <p:cTn id="51" dur="500" fill="hold"/>
                                        <p:tgtEl>
                                          <p:spTgt spid="18"/>
                                        </p:tgtEl>
                                        <p:attrNameLst>
                                          <p:attrName>ppt_x</p:attrName>
                                        </p:attrNameLst>
                                      </p:cBhvr>
                                      <p:tavLst>
                                        <p:tav tm="0">
                                          <p:val>
                                            <p:strVal val="0-#ppt_w/2"/>
                                          </p:val>
                                        </p:tav>
                                        <p:tav tm="100000">
                                          <p:val>
                                            <p:strVal val="#ppt_x"/>
                                          </p:val>
                                        </p:tav>
                                      </p:tavLst>
                                    </p:anim>
                                    <p:anim calcmode="lin" valueType="num">
                                      <p:cBhvr additive="base">
                                        <p:cTn id="52" dur="500" fill="hold"/>
                                        <p:tgtEl>
                                          <p:spTgt spid="18"/>
                                        </p:tgtEl>
                                        <p:attrNameLst>
                                          <p:attrName>ppt_y</p:attrName>
                                        </p:attrNameLst>
                                      </p:cBhvr>
                                      <p:tavLst>
                                        <p:tav tm="0">
                                          <p:val>
                                            <p:strVal val="#ppt_y"/>
                                          </p:val>
                                        </p:tav>
                                        <p:tav tm="100000">
                                          <p:val>
                                            <p:strVal val="#ppt_y"/>
                                          </p:val>
                                        </p:tav>
                                      </p:tavLst>
                                    </p:anim>
                                  </p:childTnLst>
                                </p:cTn>
                              </p:par>
                            </p:childTnLst>
                          </p:cTn>
                        </p:par>
                        <p:par>
                          <p:cTn id="53" fill="hold">
                            <p:stCondLst>
                              <p:cond delay="500"/>
                            </p:stCondLst>
                            <p:childTnLst>
                              <p:par>
                                <p:cTn id="54" presetID="1" presetClass="entr" presetSubtype="0" fill="hold" nodeType="afterEffect">
                                  <p:stCondLst>
                                    <p:cond delay="0"/>
                                  </p:stCondLst>
                                  <p:childTnLst>
                                    <p:set>
                                      <p:cBhvr>
                                        <p:cTn id="55" dur="1" fill="hold">
                                          <p:stCondLst>
                                            <p:cond delay="0"/>
                                          </p:stCondLst>
                                        </p:cTn>
                                        <p:tgtEl>
                                          <p:spTgt spid="2053"/>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2054"/>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2055"/>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21"/>
                                        </p:tgtEl>
                                        <p:attrNameLst>
                                          <p:attrName>style.visibility</p:attrName>
                                        </p:attrNameLst>
                                      </p:cBhvr>
                                      <p:to>
                                        <p:strVal val="visible"/>
                                      </p:to>
                                    </p:set>
                                    <p:animEffect transition="in" filter="wipe(down)">
                                      <p:cBhvr>
                                        <p:cTn id="64" dur="500"/>
                                        <p:tgtEl>
                                          <p:spTgt spid="21"/>
                                        </p:tgtEl>
                                      </p:cBhvr>
                                    </p:animEffect>
                                  </p:childTnLst>
                                </p:cTn>
                              </p:par>
                            </p:childTnLst>
                          </p:cTn>
                        </p:par>
                        <p:par>
                          <p:cTn id="65" fill="hold">
                            <p:stCondLst>
                              <p:cond delay="500"/>
                            </p:stCondLst>
                            <p:childTnLst>
                              <p:par>
                                <p:cTn id="66" presetID="22" presetClass="entr" presetSubtype="1" fill="hold" grpId="0" nodeType="afterEffect">
                                  <p:stCondLst>
                                    <p:cond delay="0"/>
                                  </p:stCondLst>
                                  <p:childTnLst>
                                    <p:set>
                                      <p:cBhvr>
                                        <p:cTn id="67" dur="1" fill="hold">
                                          <p:stCondLst>
                                            <p:cond delay="0"/>
                                          </p:stCondLst>
                                        </p:cTn>
                                        <p:tgtEl>
                                          <p:spTgt spid="17"/>
                                        </p:tgtEl>
                                        <p:attrNameLst>
                                          <p:attrName>style.visibility</p:attrName>
                                        </p:attrNameLst>
                                      </p:cBhvr>
                                      <p:to>
                                        <p:strVal val="visible"/>
                                      </p:to>
                                    </p:set>
                                    <p:animEffect transition="in" filter="wipe(up)">
                                      <p:cBhvr>
                                        <p:cTn id="68" dur="500"/>
                                        <p:tgtEl>
                                          <p:spTgt spid="17"/>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1" fill="hold" grpId="0" nodeType="clickEffect">
                                  <p:stCondLst>
                                    <p:cond delay="0"/>
                                  </p:stCondLst>
                                  <p:childTnLst>
                                    <p:set>
                                      <p:cBhvr>
                                        <p:cTn id="72" dur="1" fill="hold">
                                          <p:stCondLst>
                                            <p:cond delay="0"/>
                                          </p:stCondLst>
                                        </p:cTn>
                                        <p:tgtEl>
                                          <p:spTgt spid="35"/>
                                        </p:tgtEl>
                                        <p:attrNameLst>
                                          <p:attrName>style.visibility</p:attrName>
                                        </p:attrNameLst>
                                      </p:cBhvr>
                                      <p:to>
                                        <p:strVal val="visible"/>
                                      </p:to>
                                    </p:set>
                                    <p:animEffect transition="in" filter="wipe(up)">
                                      <p:cBhvr>
                                        <p:cTn id="73" dur="500"/>
                                        <p:tgtEl>
                                          <p:spTgt spid="35"/>
                                        </p:tgtEl>
                                      </p:cBhvr>
                                    </p:animEffect>
                                  </p:childTnLst>
                                </p:cTn>
                              </p:par>
                            </p:childTnLst>
                          </p:cTn>
                        </p:par>
                        <p:par>
                          <p:cTn id="74" fill="hold">
                            <p:stCondLst>
                              <p:cond delay="500"/>
                            </p:stCondLst>
                            <p:childTnLst>
                              <p:par>
                                <p:cTn id="75" presetID="22" presetClass="entr" presetSubtype="1" fill="hold" nodeType="afterEffect">
                                  <p:stCondLst>
                                    <p:cond delay="0"/>
                                  </p:stCondLst>
                                  <p:childTnLst>
                                    <p:set>
                                      <p:cBhvr>
                                        <p:cTn id="76" dur="1" fill="hold">
                                          <p:stCondLst>
                                            <p:cond delay="0"/>
                                          </p:stCondLst>
                                        </p:cTn>
                                        <p:tgtEl>
                                          <p:spTgt spid="39"/>
                                        </p:tgtEl>
                                        <p:attrNameLst>
                                          <p:attrName>style.visibility</p:attrName>
                                        </p:attrNameLst>
                                      </p:cBhvr>
                                      <p:to>
                                        <p:strVal val="visible"/>
                                      </p:to>
                                    </p:set>
                                    <p:animEffect transition="in" filter="wipe(up)">
                                      <p:cBhvr>
                                        <p:cTn id="77" dur="500"/>
                                        <p:tgtEl>
                                          <p:spTgt spid="39"/>
                                        </p:tgtEl>
                                      </p:cBhvr>
                                    </p:animEffect>
                                  </p:childTnLst>
                                </p:cTn>
                              </p:par>
                            </p:childTnLst>
                          </p:cTn>
                        </p:par>
                        <p:par>
                          <p:cTn id="78" fill="hold">
                            <p:stCondLst>
                              <p:cond delay="1000"/>
                            </p:stCondLst>
                            <p:childTnLst>
                              <p:par>
                                <p:cTn id="79" presetID="22" presetClass="entr" presetSubtype="1" fill="hold" nodeType="afterEffect">
                                  <p:stCondLst>
                                    <p:cond delay="0"/>
                                  </p:stCondLst>
                                  <p:childTnLst>
                                    <p:set>
                                      <p:cBhvr>
                                        <p:cTn id="80" dur="1" fill="hold">
                                          <p:stCondLst>
                                            <p:cond delay="0"/>
                                          </p:stCondLst>
                                        </p:cTn>
                                        <p:tgtEl>
                                          <p:spTgt spid="50"/>
                                        </p:tgtEl>
                                        <p:attrNameLst>
                                          <p:attrName>style.visibility</p:attrName>
                                        </p:attrNameLst>
                                      </p:cBhvr>
                                      <p:to>
                                        <p:strVal val="visible"/>
                                      </p:to>
                                    </p:set>
                                    <p:animEffect transition="in" filter="wipe(up)">
                                      <p:cBhvr>
                                        <p:cTn id="81" dur="500"/>
                                        <p:tgtEl>
                                          <p:spTgt spid="50"/>
                                        </p:tgtEl>
                                      </p:cBhvr>
                                    </p:animEffect>
                                  </p:childTnLst>
                                </p:cTn>
                              </p:par>
                            </p:childTnLst>
                          </p:cTn>
                        </p:par>
                        <p:par>
                          <p:cTn id="82" fill="hold">
                            <p:stCondLst>
                              <p:cond delay="1500"/>
                            </p:stCondLst>
                            <p:childTnLst>
                              <p:par>
                                <p:cTn id="83" presetID="22" presetClass="entr" presetSubtype="1" fill="hold" nodeType="afterEffect">
                                  <p:stCondLst>
                                    <p:cond delay="0"/>
                                  </p:stCondLst>
                                  <p:childTnLst>
                                    <p:set>
                                      <p:cBhvr>
                                        <p:cTn id="84" dur="1" fill="hold">
                                          <p:stCondLst>
                                            <p:cond delay="0"/>
                                          </p:stCondLst>
                                        </p:cTn>
                                        <p:tgtEl>
                                          <p:spTgt spid="36"/>
                                        </p:tgtEl>
                                        <p:attrNameLst>
                                          <p:attrName>style.visibility</p:attrName>
                                        </p:attrNameLst>
                                      </p:cBhvr>
                                      <p:to>
                                        <p:strVal val="visible"/>
                                      </p:to>
                                    </p:set>
                                    <p:animEffect transition="in" filter="wipe(up)">
                                      <p:cBhvr>
                                        <p:cTn id="85" dur="500"/>
                                        <p:tgtEl>
                                          <p:spTgt spid="36"/>
                                        </p:tgtEl>
                                      </p:cBhvr>
                                    </p:animEffec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animBg="1"/>
      <p:bldP spid="18" grpId="0" animBg="1"/>
      <p:bldP spid="20" grpId="0"/>
      <p:bldP spid="21" grpId="0" animBg="1"/>
      <p:bldP spid="35" grpId="0"/>
      <p:bldP spid="31" grpId="0"/>
      <p:bldP spid="32" grpId="0" animBg="1"/>
      <p:bldP spid="33" grpId="0"/>
      <p:bldP spid="37" grpId="0"/>
    </p:bldLst>
  </p:timing>
</p:sld>
</file>

<file path=ppt/theme/theme1.xml><?xml version="1.0" encoding="utf-8"?>
<a:theme xmlns:a="http://schemas.openxmlformats.org/drawingml/2006/main" name="Powerpoint Template">
  <a:themeElements>
    <a:clrScheme name="defaul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tab pos="6286500" algn="l"/>
          </a:tabLst>
          <a:defRPr kumimoji="0" lang="en-US" sz="1400" b="1"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tab pos="6286500" algn="l"/>
          </a:tabLst>
          <a:defRPr kumimoji="0" lang="en-US" sz="1400" b="1"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Template</Template>
  <TotalTime>5135</TotalTime>
  <Words>5783</Words>
  <Application>Microsoft Office PowerPoint</Application>
  <PresentationFormat>On-screen Show (4:3)</PresentationFormat>
  <Paragraphs>616</Paragraphs>
  <Slides>34</Slides>
  <Notes>34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37" baseType="lpstr">
      <vt:lpstr>Powerpoint Template</vt:lpstr>
      <vt:lpstr>Worksheet</vt:lpstr>
      <vt:lpstr>Equation</vt:lpstr>
      <vt:lpstr>A Step-Wise Approach to Elicit Triangular Distributions</vt:lpstr>
      <vt:lpstr>Risk, Uncertainty &amp; Estimating</vt:lpstr>
      <vt:lpstr>Outline</vt:lpstr>
      <vt:lpstr>Purpose of Presentation</vt:lpstr>
      <vt:lpstr>The Uncertainty Spectrum</vt:lpstr>
      <vt:lpstr>Expert Judgment Elicitation (EE)</vt:lpstr>
      <vt:lpstr>Triangular Distribution</vt:lpstr>
      <vt:lpstr>Beta Distribution</vt:lpstr>
      <vt:lpstr>Beta-PERT Distribution</vt:lpstr>
      <vt:lpstr>Expert Elicitation (EE) Phases </vt:lpstr>
      <vt:lpstr>Example: Estimate Commute Time </vt:lpstr>
      <vt:lpstr>EE Phase 2: Commute Time</vt:lpstr>
      <vt:lpstr>EE Phase 3: Commute Time</vt:lpstr>
      <vt:lpstr>EE Phase 3: Commute Time (cont’d)</vt:lpstr>
      <vt:lpstr>EE Phase 4: Commute Time (iteration 1)</vt:lpstr>
      <vt:lpstr>EE Phase 4: Commute Time (Iteration 1)</vt:lpstr>
      <vt:lpstr>EE Phase 4: Commute Time (iteration 1)</vt:lpstr>
      <vt:lpstr>EE Phase 4: Commute Time (iteration 1)</vt:lpstr>
      <vt:lpstr>EE Phase 4: Commute Time (iteration 1)</vt:lpstr>
      <vt:lpstr>EE Phase 4: Commute Time (iteration 1)</vt:lpstr>
      <vt:lpstr>EE Phase 4: Commute Time (iteration 2)</vt:lpstr>
      <vt:lpstr>EE Phase 4: Commute Time (Iteration 2)</vt:lpstr>
      <vt:lpstr>EE Phase 5: Commute Time (iteration 2)</vt:lpstr>
      <vt:lpstr>Results (Triangular &amp; Beta-PERT)</vt:lpstr>
      <vt:lpstr>Conclusion</vt:lpstr>
      <vt:lpstr>Potential Improvements</vt:lpstr>
      <vt:lpstr>Intuition versus Analysis</vt:lpstr>
      <vt:lpstr>Sources not Referenced in Presentation  </vt:lpstr>
      <vt:lpstr>Slide 29</vt:lpstr>
      <vt:lpstr>Probability Distributions</vt:lpstr>
      <vt:lpstr>Reasons For &amp; Against Conducting EE</vt:lpstr>
      <vt:lpstr>Sources of Cost Uncertainty</vt:lpstr>
      <vt:lpstr>Classic “I Forgots”</vt:lpstr>
      <vt:lpstr>Some Common Cognitive Biases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and Support Cost Estimating Methods:  An approach to estimate the US Navy’s future cost of Ballistic Missile Defense</dc:title>
  <dc:creator>bwelsh</dc:creator>
  <cp:lastModifiedBy>marc.greenberg</cp:lastModifiedBy>
  <cp:revision>591</cp:revision>
  <dcterms:created xsi:type="dcterms:W3CDTF">2011-03-21T20:49:47Z</dcterms:created>
  <dcterms:modified xsi:type="dcterms:W3CDTF">2012-04-03T15:58:45Z</dcterms:modified>
</cp:coreProperties>
</file>