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1"/>
  </p:notesMasterIdLst>
  <p:handoutMasterIdLst>
    <p:handoutMasterId r:id="rId42"/>
  </p:handoutMasterIdLst>
  <p:sldIdLst>
    <p:sldId id="256" r:id="rId2"/>
    <p:sldId id="270" r:id="rId3"/>
    <p:sldId id="272" r:id="rId4"/>
    <p:sldId id="266" r:id="rId5"/>
    <p:sldId id="273" r:id="rId6"/>
    <p:sldId id="275" r:id="rId7"/>
    <p:sldId id="276" r:id="rId8"/>
    <p:sldId id="306" r:id="rId9"/>
    <p:sldId id="277" r:id="rId10"/>
    <p:sldId id="308" r:id="rId11"/>
    <p:sldId id="307" r:id="rId12"/>
    <p:sldId id="279" r:id="rId13"/>
    <p:sldId id="282" r:id="rId14"/>
    <p:sldId id="281" r:id="rId15"/>
    <p:sldId id="283" r:id="rId16"/>
    <p:sldId id="284" r:id="rId17"/>
    <p:sldId id="285" r:id="rId18"/>
    <p:sldId id="280" r:id="rId19"/>
    <p:sldId id="286" r:id="rId20"/>
    <p:sldId id="288" r:id="rId21"/>
    <p:sldId id="287"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289" r:id="rId36"/>
    <p:sldId id="303" r:id="rId37"/>
    <p:sldId id="304" r:id="rId38"/>
    <p:sldId id="305" r:id="rId39"/>
    <p:sldId id="268" r:id="rId40"/>
  </p:sldIdLst>
  <p:sldSz cx="9144000" cy="6858000" type="screen4x3"/>
  <p:notesSz cx="6858000" cy="9296400"/>
  <p:embeddedFontLst>
    <p:embeddedFont>
      <p:font typeface="Raleway" panose="020B0604020202020204" charset="0"/>
      <p:regular r:id="rId43"/>
      <p:bold r:id="rId44"/>
    </p:embeddedFont>
    <p:embeddedFont>
      <p:font typeface="Tw Cen MT" panose="020B0602020104020603"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6600"/>
    <a:srgbClr val="0000FF"/>
    <a:srgbClr val="00AC00"/>
    <a:srgbClr val="7690C3"/>
    <a:srgbClr val="884D7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130" autoAdjust="0"/>
    <p:restoredTop sz="87621" autoAdjust="0"/>
  </p:normalViewPr>
  <p:slideViewPr>
    <p:cSldViewPr>
      <p:cViewPr varScale="1">
        <p:scale>
          <a:sx n="113" d="100"/>
          <a:sy n="113" d="100"/>
        </p:scale>
        <p:origin x="-159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0"/>
    </p:cViewPr>
  </p:sorterViewPr>
  <p:notesViewPr>
    <p:cSldViewPr>
      <p:cViewPr varScale="1">
        <p:scale>
          <a:sx n="96" d="100"/>
          <a:sy n="96" d="100"/>
        </p:scale>
        <p:origin x="-3642" y="-11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Percentage* of website visits</a:t>
            </a:r>
            <a:r>
              <a:rPr lang="en-US" baseline="0" dirty="0" smtClean="0"/>
              <a:t> from 2001 to 2010</a:t>
            </a:r>
            <a:endParaRPr lang="en-US" dirty="0"/>
          </a:p>
        </c:rich>
      </c:tx>
      <c:layout/>
      <c:overlay val="0"/>
    </c:title>
    <c:autoTitleDeleted val="0"/>
    <c:plotArea>
      <c:layout/>
      <c:areaChart>
        <c:grouping val="stacked"/>
        <c:varyColors val="0"/>
        <c:ser>
          <c:idx val="0"/>
          <c:order val="0"/>
          <c:tx>
            <c:strRef>
              <c:f>Sheet1!$B$1</c:f>
              <c:strCache>
                <c:ptCount val="1"/>
                <c:pt idx="0">
                  <c:v>Encarta (annual subscription)</c:v>
                </c:pt>
              </c:strCache>
            </c:strRef>
          </c:tx>
          <c:spPr>
            <a:solidFill>
              <a:schemeClr val="accent2"/>
            </a:solidFill>
            <a:ln>
              <a:solidFill>
                <a:schemeClr val="accent4">
                  <a:lumMod val="60000"/>
                  <a:lumOff val="40000"/>
                </a:schemeClr>
              </a:solidFill>
            </a:ln>
          </c:spPr>
          <c:cat>
            <c:numRef>
              <c:f>Sheet1!$A$2:$A$11</c:f>
              <c:numCache>
                <c:formatCode>yyyy</c:formatCode>
                <c:ptCount val="10"/>
                <c:pt idx="0">
                  <c:v>36892</c:v>
                </c:pt>
                <c:pt idx="1">
                  <c:v>37257</c:v>
                </c:pt>
                <c:pt idx="2">
                  <c:v>37622</c:v>
                </c:pt>
                <c:pt idx="3">
                  <c:v>37987</c:v>
                </c:pt>
                <c:pt idx="4">
                  <c:v>38353</c:v>
                </c:pt>
                <c:pt idx="5">
                  <c:v>38718</c:v>
                </c:pt>
                <c:pt idx="6">
                  <c:v>39083</c:v>
                </c:pt>
                <c:pt idx="7">
                  <c:v>39448</c:v>
                </c:pt>
                <c:pt idx="8">
                  <c:v>39814</c:v>
                </c:pt>
                <c:pt idx="9">
                  <c:v>40179</c:v>
                </c:pt>
              </c:numCache>
            </c:numRef>
          </c:cat>
          <c:val>
            <c:numRef>
              <c:f>Sheet1!$B$2:$B$11</c:f>
              <c:numCache>
                <c:formatCode>0%</c:formatCode>
                <c:ptCount val="10"/>
                <c:pt idx="0">
                  <c:v>0.5</c:v>
                </c:pt>
                <c:pt idx="1">
                  <c:v>0.44999999999999996</c:v>
                </c:pt>
                <c:pt idx="2">
                  <c:v>0.43000000000000005</c:v>
                </c:pt>
                <c:pt idx="3">
                  <c:v>0.4</c:v>
                </c:pt>
                <c:pt idx="4">
                  <c:v>0.30000000000000004</c:v>
                </c:pt>
                <c:pt idx="5">
                  <c:v>0.19999999999999996</c:v>
                </c:pt>
                <c:pt idx="6">
                  <c:v>0.15000000000000002</c:v>
                </c:pt>
                <c:pt idx="7">
                  <c:v>9.9999999999999978E-2</c:v>
                </c:pt>
                <c:pt idx="8">
                  <c:v>1.2699999999999999E-2</c:v>
                </c:pt>
                <c:pt idx="9">
                  <c:v>0</c:v>
                </c:pt>
              </c:numCache>
            </c:numRef>
          </c:val>
          <c:extLst xmlns:c16r2="http://schemas.microsoft.com/office/drawing/2015/06/chart">
            <c:ext xmlns:c16="http://schemas.microsoft.com/office/drawing/2014/chart" uri="{C3380CC4-5D6E-409C-BE32-E72D297353CC}">
              <c16:uniqueId val="{00000000-B4DE-4BBE-8995-ED5010F92933}"/>
            </c:ext>
          </c:extLst>
        </c:ser>
        <c:ser>
          <c:idx val="1"/>
          <c:order val="1"/>
          <c:tx>
            <c:strRef>
              <c:f>Sheet1!$C$1</c:f>
              <c:strCache>
                <c:ptCount val="1"/>
                <c:pt idx="0">
                  <c:v>Wikipedia (open source)</c:v>
                </c:pt>
              </c:strCache>
            </c:strRef>
          </c:tx>
          <c:spPr>
            <a:solidFill>
              <a:schemeClr val="tx1">
                <a:lumMod val="60000"/>
                <a:lumOff val="40000"/>
              </a:schemeClr>
            </a:solidFill>
          </c:spPr>
          <c:cat>
            <c:numRef>
              <c:f>Sheet1!$A$2:$A$11</c:f>
              <c:numCache>
                <c:formatCode>yyyy</c:formatCode>
                <c:ptCount val="10"/>
                <c:pt idx="0">
                  <c:v>36892</c:v>
                </c:pt>
                <c:pt idx="1">
                  <c:v>37257</c:v>
                </c:pt>
                <c:pt idx="2">
                  <c:v>37622</c:v>
                </c:pt>
                <c:pt idx="3">
                  <c:v>37987</c:v>
                </c:pt>
                <c:pt idx="4">
                  <c:v>38353</c:v>
                </c:pt>
                <c:pt idx="5">
                  <c:v>38718</c:v>
                </c:pt>
                <c:pt idx="6">
                  <c:v>39083</c:v>
                </c:pt>
                <c:pt idx="7">
                  <c:v>39448</c:v>
                </c:pt>
                <c:pt idx="8">
                  <c:v>39814</c:v>
                </c:pt>
                <c:pt idx="9">
                  <c:v>40179</c:v>
                </c:pt>
              </c:numCache>
            </c:numRef>
          </c:cat>
          <c:val>
            <c:numRef>
              <c:f>Sheet1!$C$2:$C$11</c:f>
              <c:numCache>
                <c:formatCode>0%</c:formatCode>
                <c:ptCount val="10"/>
                <c:pt idx="0">
                  <c:v>0.5</c:v>
                </c:pt>
                <c:pt idx="1">
                  <c:v>0.55000000000000004</c:v>
                </c:pt>
                <c:pt idx="2">
                  <c:v>0.56999999999999995</c:v>
                </c:pt>
                <c:pt idx="3">
                  <c:v>0.6</c:v>
                </c:pt>
                <c:pt idx="4">
                  <c:v>0.7</c:v>
                </c:pt>
                <c:pt idx="5">
                  <c:v>0.8</c:v>
                </c:pt>
                <c:pt idx="6">
                  <c:v>0.85</c:v>
                </c:pt>
                <c:pt idx="7">
                  <c:v>0.9</c:v>
                </c:pt>
                <c:pt idx="8">
                  <c:v>0.98729999999999996</c:v>
                </c:pt>
                <c:pt idx="9">
                  <c:v>0.2</c:v>
                </c:pt>
              </c:numCache>
            </c:numRef>
          </c:val>
          <c:extLst xmlns:c16r2="http://schemas.microsoft.com/office/drawing/2015/06/chart">
            <c:ext xmlns:c16="http://schemas.microsoft.com/office/drawing/2014/chart" uri="{C3380CC4-5D6E-409C-BE32-E72D297353CC}">
              <c16:uniqueId val="{00000001-B4DE-4BBE-8995-ED5010F92933}"/>
            </c:ext>
          </c:extLst>
        </c:ser>
        <c:dLbls>
          <c:showLegendKey val="0"/>
          <c:showVal val="0"/>
          <c:showCatName val="0"/>
          <c:showSerName val="0"/>
          <c:showPercent val="0"/>
          <c:showBubbleSize val="0"/>
        </c:dLbls>
        <c:axId val="110370176"/>
        <c:axId val="110384256"/>
      </c:areaChart>
      <c:dateAx>
        <c:axId val="110370176"/>
        <c:scaling>
          <c:orientation val="minMax"/>
        </c:scaling>
        <c:delete val="0"/>
        <c:axPos val="b"/>
        <c:numFmt formatCode="yyyy" sourceLinked="1"/>
        <c:majorTickMark val="out"/>
        <c:minorTickMark val="none"/>
        <c:tickLblPos val="nextTo"/>
        <c:crossAx val="110384256"/>
        <c:crosses val="autoZero"/>
        <c:auto val="1"/>
        <c:lblOffset val="100"/>
        <c:baseTimeUnit val="years"/>
      </c:dateAx>
      <c:valAx>
        <c:axId val="110384256"/>
        <c:scaling>
          <c:orientation val="minMax"/>
          <c:max val="1"/>
        </c:scaling>
        <c:delete val="0"/>
        <c:axPos val="l"/>
        <c:numFmt formatCode="0%" sourceLinked="1"/>
        <c:majorTickMark val="out"/>
        <c:minorTickMark val="none"/>
        <c:tickLblPos val="nextTo"/>
        <c:crossAx val="110370176"/>
        <c:crosses val="autoZero"/>
        <c:crossBetween val="midCat"/>
      </c:valAx>
    </c:plotArea>
    <c:legend>
      <c:legendPos val="b"/>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49C64DA1-2E4D-4AA2-A405-B63501A15A77}" type="datetimeFigureOut">
              <a:rPr lang="nl-NL" smtClean="0"/>
              <a:t>12-11-2015</a:t>
            </a:fld>
            <a:endParaRPr lang="nl-NL"/>
          </a:p>
        </p:txBody>
      </p:sp>
      <p:sp>
        <p:nvSpPr>
          <p:cNvPr id="4" name="Tijdelijke aanduiding voor voettekst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E9F2909F-66D6-4731-A72D-B3BB243EB997}" type="slidenum">
              <a:rPr lang="nl-NL" smtClean="0"/>
              <a:t>‹#›</a:t>
            </a:fld>
            <a:endParaRPr lang="nl-NL"/>
          </a:p>
        </p:txBody>
      </p:sp>
    </p:spTree>
    <p:extLst>
      <p:ext uri="{BB962C8B-B14F-4D97-AF65-F5344CB8AC3E}">
        <p14:creationId xmlns:p14="http://schemas.microsoft.com/office/powerpoint/2010/main" val="4534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extLst/>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extLst/>
          </a:lstStyle>
          <a:p>
            <a:fld id="{A8ADFD5B-A66C-449C-B6E8-FB716D07777D}" type="datetimeFigureOut">
              <a:rPr lang="en-US" smtClean="0"/>
              <a:pPr/>
              <a:t>11/12/2015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096248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04900" y="696913"/>
            <a:ext cx="4648200" cy="3486150"/>
          </a:xfrm>
        </p:spPr>
      </p:sp>
      <p:sp>
        <p:nvSpPr>
          <p:cNvPr id="3" name="Rectangle 2"/>
          <p:cNvSpPr>
            <a:spLocks noGrp="1"/>
          </p:cNvSpPr>
          <p:nvPr>
            <p:ph type="body" idx="1"/>
          </p:nvPr>
        </p:nvSpPr>
        <p:spPr/>
        <p:txBody>
          <a:bodyPr>
            <a:normAutofit/>
          </a:bodyPr>
          <a:lstStyle/>
          <a:p>
            <a:r>
              <a:rPr lang="en-US" sz="1600" dirty="0" smtClean="0"/>
              <a:t>Title page</a:t>
            </a:r>
            <a:endParaRPr lang="en-US" sz="1600"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the current environment of measuring software size, many more approaches have been developed since the days of the client/server architecture. </a:t>
            </a:r>
          </a:p>
          <a:p>
            <a:endParaRPr lang="en-US" sz="1600" dirty="0"/>
          </a:p>
          <a:p>
            <a:r>
              <a:rPr lang="en-US" sz="1600" dirty="0" smtClean="0"/>
              <a:t>COSMIC can be used in conjunction with any of these new approaches that are now currently being used to build software.</a:t>
            </a:r>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363199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IFPUG method is considered to be a first generation method and this method addresses well the client/server type of software architecture. IFPUG has two separate methods to measure non-functional size which are not related to each other directly. IFPUG is not open source, which means you have to pay annual dues of $180, and this does not cover other IFPUG educational events, which cost extra. Also, IFPUG has scaling challenges compared to COSMIC.</a:t>
            </a:r>
          </a:p>
          <a:p>
            <a:endParaRPr lang="en-US" sz="1600" dirty="0"/>
          </a:p>
          <a:p>
            <a:r>
              <a:rPr lang="en-US" sz="1600" dirty="0"/>
              <a:t>COSMIC is easier to understand than other FSM methods (100 page measurement manual versus IFPUG’s 500 page measurement manual). Also, COSMIC is an open source method.</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36319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Questions to the audience:</a:t>
            </a:r>
          </a:p>
          <a:p>
            <a:endParaRPr lang="en-US" sz="1600" dirty="0"/>
          </a:p>
          <a:p>
            <a:pPr marL="348112" indent="-348112">
              <a:buAutoNum type="arabicPeriod"/>
            </a:pPr>
            <a:r>
              <a:rPr lang="en-US" sz="1600" dirty="0"/>
              <a:t>Show of hands, how many people have used Wikipedia in the last 2 weeks?</a:t>
            </a:r>
          </a:p>
          <a:p>
            <a:pPr marL="348112" indent="-348112">
              <a:buAutoNum type="arabicPeriod"/>
            </a:pPr>
            <a:endParaRPr lang="en-US" sz="1600" dirty="0"/>
          </a:p>
          <a:p>
            <a:pPr marL="348112" indent="-348112">
              <a:buAutoNum type="arabicPeriod"/>
            </a:pPr>
            <a:r>
              <a:rPr lang="en-US" sz="1600" dirty="0"/>
              <a:t>Show of hands, does anyone still use Microsoft Encarta?</a:t>
            </a:r>
          </a:p>
          <a:p>
            <a:pPr marL="348112" indent="-348112">
              <a:buAutoNum type="arabicPeriod"/>
            </a:pPr>
            <a:endParaRPr lang="en-US" sz="1600" dirty="0"/>
          </a:p>
          <a:p>
            <a:pPr marL="348112" indent="-348112">
              <a:buAutoNum type="arabicPeriod"/>
            </a:pPr>
            <a:endParaRPr lang="en-US" sz="1600" dirty="0"/>
          </a:p>
          <a:p>
            <a:r>
              <a:rPr lang="en-US" sz="1600" dirty="0"/>
              <a:t>Talk about your experiences with Microsoft Encarta. How you got 12 CDs, installed them, then had to get updates online when the content changed. Encarta was slower than Wikipedia, even back then.</a:t>
            </a:r>
          </a:p>
          <a:p>
            <a:endParaRPr lang="en-US" sz="1600" dirty="0"/>
          </a:p>
          <a:p>
            <a:r>
              <a:rPr lang="en-US" sz="1600" dirty="0"/>
              <a:t>Compared to Wikipedia, Encarta had limited search capability. Ironically, you had to pay a subscription to access all of the features with Encarta</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266762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measurement of NFR is integrated into the COSMIC approach, versus being a separate method which comes with a separate set of rules.</a:t>
            </a:r>
          </a:p>
          <a:p>
            <a:endParaRPr lang="en-US" sz="1400" dirty="0"/>
          </a:p>
          <a:p>
            <a:r>
              <a:rPr lang="en-US" sz="1400" dirty="0"/>
              <a:t>With COSMIC, the same approach is taken with NFR as Functional Requirements, where the COSMIC Function Points have the same weight and meaning to them.</a:t>
            </a:r>
          </a:p>
          <a:p>
            <a:endParaRPr lang="en-US" sz="1400" dirty="0"/>
          </a:p>
          <a:p>
            <a:r>
              <a:rPr lang="en-US" sz="1400" dirty="0"/>
              <a:t>With IFPUG there is the General Systems Characteristics (GSC), and the Software Non-functional Assessment Process (SNAP). These are two entirely different approaches that have evolved because the nature of software has changed for this method to measure.</a:t>
            </a:r>
          </a:p>
          <a:p>
            <a:endParaRPr lang="en-US" sz="1400" dirty="0"/>
          </a:p>
          <a:p>
            <a:r>
              <a:rPr lang="en-US" sz="1400" dirty="0"/>
              <a:t>Quality Requirements – Availability, data integrity, usability</a:t>
            </a:r>
          </a:p>
          <a:p>
            <a:endParaRPr lang="en-US" sz="1400" dirty="0"/>
          </a:p>
          <a:p>
            <a:r>
              <a:rPr lang="en-US" sz="1400" dirty="0"/>
              <a:t>System Environment Requirements – Performance, recoverability, maintainability</a:t>
            </a:r>
          </a:p>
          <a:p>
            <a:endParaRPr lang="en-US" sz="1400" dirty="0"/>
          </a:p>
          <a:p>
            <a:r>
              <a:rPr lang="en-US" sz="1400" dirty="0"/>
              <a:t>Technical Requirements – Reliability, interoperability</a:t>
            </a:r>
          </a:p>
          <a:p>
            <a:endParaRPr lang="en-US" sz="14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352636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r>
              <a:rPr lang="en-US" sz="1600" dirty="0" smtClean="0"/>
              <a:t>Develop the initial outline or “high-level” requirements, and then focus on the functional requirements.</a:t>
            </a:r>
          </a:p>
          <a:p>
            <a:pPr marL="228600" indent="-228600">
              <a:buAutoNum type="alphaUcPeriod"/>
            </a:pPr>
            <a:r>
              <a:rPr lang="en-US" sz="1600" dirty="0" smtClean="0"/>
              <a:t>Use the Glossary of NFR terms to elicit and document other requirements that may appear as NFR.</a:t>
            </a:r>
          </a:p>
          <a:p>
            <a:pPr marL="228600" indent="-228600">
              <a:buAutoNum type="alphaUcPeriod"/>
            </a:pPr>
            <a:r>
              <a:rPr lang="en-US" sz="1600" dirty="0" smtClean="0"/>
              <a:t>As the project progresses from initiation to requirements analysis, Quality and other functionally related NFRs evolve into functional user requirements.</a:t>
            </a:r>
          </a:p>
          <a:p>
            <a:pPr marL="228600" indent="-228600">
              <a:buAutoNum type="alphaUcPeriod"/>
            </a:pPr>
            <a:r>
              <a:rPr lang="en-US" sz="1600" dirty="0" smtClean="0"/>
              <a:t>As the project progresses from project initiation to Build, Test, and Implementation, the “True” NFR remain, and whatever initial NFR specified in the initiation stage are now included in the updated FUR for the project.</a:t>
            </a:r>
          </a:p>
          <a:p>
            <a:pPr marL="228600" indent="-228600">
              <a:buAutoNum type="alphaUcPeriod"/>
            </a:pPr>
            <a:r>
              <a:rPr lang="en-US" sz="1600" dirty="0" smtClean="0"/>
              <a:t>After the Definition &amp; Design stage is complete, a precise COSMIC size measurement can be achieved.</a:t>
            </a:r>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14</a:t>
            </a:fld>
            <a:endParaRPr lang="en-US"/>
          </a:p>
        </p:txBody>
      </p:sp>
    </p:spTree>
    <p:extLst>
      <p:ext uri="{BB962C8B-B14F-4D97-AF65-F5344CB8AC3E}">
        <p14:creationId xmlns:p14="http://schemas.microsoft.com/office/powerpoint/2010/main" val="92361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08873"/>
          </a:xfrm>
        </p:spPr>
        <p:txBody>
          <a:bodyPr>
            <a:noAutofit/>
          </a:bodyPr>
          <a:lstStyle/>
          <a:p>
            <a:r>
              <a:rPr lang="en-US" sz="1400" dirty="0"/>
              <a:t>The COSMIC functional measurement process consists of three phases, which are:</a:t>
            </a:r>
          </a:p>
          <a:p>
            <a:pPr marL="348112" indent="-348112">
              <a:buAutoNum type="arabicPeriod"/>
            </a:pPr>
            <a:r>
              <a:rPr lang="en-US" sz="1400" dirty="0"/>
              <a:t>The Measurement Strategy phase,</a:t>
            </a:r>
          </a:p>
          <a:p>
            <a:pPr marL="348112" indent="-348112">
              <a:buAutoNum type="arabicPeriod"/>
            </a:pPr>
            <a:r>
              <a:rPr lang="en-US" sz="1400" dirty="0"/>
              <a:t>The Mapping phase, and</a:t>
            </a:r>
          </a:p>
          <a:p>
            <a:pPr marL="348112" indent="-348112">
              <a:buAutoNum type="arabicPeriod"/>
            </a:pPr>
            <a:r>
              <a:rPr lang="en-US" sz="1400" dirty="0"/>
              <a:t>The Measurement phase.</a:t>
            </a:r>
          </a:p>
          <a:p>
            <a:pPr marL="348112" indent="-348112">
              <a:buAutoNum type="arabicPeriod"/>
            </a:pPr>
            <a:endParaRPr lang="en-US" sz="1400" dirty="0"/>
          </a:p>
          <a:p>
            <a:r>
              <a:rPr lang="en-US" sz="1400" dirty="0"/>
              <a:t>With the Measurement Strategy, we take input from stakeholders, a proposed high-level architecture, and most importantly, the functional user requirements to set the stage and fundamental assumptions so that everyone will understand what it is we’re measuring.</a:t>
            </a:r>
          </a:p>
          <a:p>
            <a:endParaRPr lang="en-US" sz="1400" dirty="0"/>
          </a:p>
          <a:p>
            <a:r>
              <a:rPr lang="en-US" sz="1400" dirty="0"/>
              <a:t>With the Mapping phase, we perform a deep dive on the functional user requirements, then set up a tabular matrix called the Generic Software Model to aggregate the results which we will populate in the final stage.</a:t>
            </a:r>
          </a:p>
          <a:p>
            <a:endParaRPr lang="en-US" sz="1400" dirty="0"/>
          </a:p>
          <a:p>
            <a:r>
              <a:rPr lang="en-US" sz="1400" dirty="0"/>
              <a:t>In the Measurement phase, we apply the COSMIC unit of measurement by identifying the Entry, Exit, Read and Write data movements, and then aggregate or summarize all of the data movements to come up with the functional size of the software to be measured, which is in COSMIC Function Points, or CFP.</a:t>
            </a:r>
          </a:p>
          <a:p>
            <a:endParaRPr lang="en-US" sz="14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a:p>
        </p:txBody>
      </p:sp>
    </p:spTree>
    <p:extLst>
      <p:ext uri="{BB962C8B-B14F-4D97-AF65-F5344CB8AC3E}">
        <p14:creationId xmlns:p14="http://schemas.microsoft.com/office/powerpoint/2010/main" val="60100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In software, a layer is a coherent set of related functionality. Here, we have an example of software where the layers are divided based on Application, Middleware, Database Management, the Operating System, and the Hardware layer.</a:t>
            </a:r>
          </a:p>
          <a:p>
            <a:endParaRPr lang="en-US" sz="1600" dirty="0"/>
          </a:p>
          <a:p>
            <a:r>
              <a:rPr lang="en-US" sz="1600" dirty="0"/>
              <a:t>In COSMIC, Tiers mean the same thing as Layers.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202334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a:t>A functional process is a service that the software provides for a user</a:t>
            </a:r>
            <a:r>
              <a:rPr lang="en-US" sz="1600" dirty="0" smtClean="0"/>
              <a:t>. Every </a:t>
            </a:r>
            <a:r>
              <a:rPr lang="en-US" sz="1600" dirty="0"/>
              <a:t>functional process must be sub-divided into sub-processes. Data movements are defined from the collection of sub-processes</a:t>
            </a:r>
            <a:r>
              <a:rPr lang="en-US" sz="1600" dirty="0" smtClean="0"/>
              <a:t>. A  data movement sub-process describes a single object of interest.</a:t>
            </a:r>
            <a:endParaRPr lang="en-US" sz="1600" dirty="0"/>
          </a:p>
          <a:p>
            <a:endParaRPr lang="en-US" sz="1600" dirty="0"/>
          </a:p>
          <a:p>
            <a:r>
              <a:rPr lang="en-US" sz="1600" dirty="0"/>
              <a:t>The data movements are Entries and Exits into and out of the Application Boundary;</a:t>
            </a:r>
          </a:p>
          <a:p>
            <a:endParaRPr lang="en-US" sz="1600" dirty="0"/>
          </a:p>
          <a:p>
            <a:r>
              <a:rPr lang="en-US" sz="1600" dirty="0"/>
              <a:t>Within the Application Boundary, Reads pull data out of Persistent Storage and Writes create or update data to the Persistent Storage</a:t>
            </a:r>
            <a:r>
              <a:rPr lang="en-US" sz="1600" dirty="0" smtClean="0"/>
              <a:t>. </a:t>
            </a:r>
          </a:p>
          <a:p>
            <a:endParaRPr lang="en-US" sz="1600" dirty="0" smtClean="0"/>
          </a:p>
          <a:p>
            <a:r>
              <a:rPr lang="en-US" sz="1600" dirty="0" smtClean="0"/>
              <a:t>The </a:t>
            </a:r>
            <a:r>
              <a:rPr lang="en-US" sz="1600" dirty="0"/>
              <a:t>action of the data movements happens at the </a:t>
            </a:r>
            <a:r>
              <a:rPr lang="en-US" sz="1600" dirty="0" smtClean="0"/>
              <a:t>sub-process level  and each data movement is measured as 1 CFP (COSMIC Function Point).</a:t>
            </a:r>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99915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a:t>For the Mapping phase, part 2, we focus on the triggering event. Each functional process is started by its triggering data entry movement, which causes the functional user to generate a data group. Data groups cross the application boundary that is moved into a functional process by the functional process’s triggering entry.</a:t>
            </a:r>
          </a:p>
          <a:p>
            <a:endParaRPr lang="en-US" sz="1600" dirty="0"/>
          </a:p>
          <a:p>
            <a:r>
              <a:rPr lang="en-US" sz="1600" dirty="0"/>
              <a:t>A data group is a distinct, non-empty and non-ordered set of data attributes where each included data attribute describes a complementary aspect of the same one object of interest. One or multiple data movements can exist within the data group. A data group consists of a unique set of </a:t>
            </a:r>
            <a:r>
              <a:rPr lang="en-US" sz="1600" b="1" i="1" dirty="0"/>
              <a:t>data attributes</a:t>
            </a:r>
            <a:r>
              <a:rPr lang="en-US" sz="1600" dirty="0"/>
              <a:t> that describe a single </a:t>
            </a:r>
            <a:r>
              <a:rPr lang="en-US" sz="1600" b="1" i="1" dirty="0"/>
              <a:t>object of interest</a:t>
            </a:r>
            <a:r>
              <a:rPr lang="en-US" sz="1600" dirty="0"/>
              <a:t>.</a:t>
            </a:r>
          </a:p>
          <a:p>
            <a:endParaRPr lang="en-US" sz="1600" dirty="0"/>
          </a:p>
          <a:p>
            <a:r>
              <a:rPr lang="en-US" sz="1600" dirty="0"/>
              <a:t>Examples for data groups in the Course Registration System are Professor Data, Student Data, Course Offering Data, and Schedule Item Data</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2169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For the Phase 2 mapping, part 3, we identify the data movements. A data movement moves a single data group. The four types of data movements are:</a:t>
            </a:r>
          </a:p>
          <a:p>
            <a:endParaRPr lang="en-US" sz="1400" dirty="0"/>
          </a:p>
          <a:p>
            <a:pPr marL="348112" indent="-348112">
              <a:buAutoNum type="arabicPeriod"/>
            </a:pPr>
            <a:r>
              <a:rPr lang="en-US" sz="1400" dirty="0"/>
              <a:t>Entries, An Entry moves a data group into a functional process from a functional user.</a:t>
            </a:r>
          </a:p>
          <a:p>
            <a:pPr marL="348112" indent="-348112">
              <a:buAutoNum type="arabicPeriod"/>
            </a:pPr>
            <a:r>
              <a:rPr lang="en-US" sz="1400" dirty="0"/>
              <a:t>Exits, An Exit moves a data group out of a functional process to a functional user.</a:t>
            </a:r>
          </a:p>
          <a:p>
            <a:pPr marL="348112" indent="-348112">
              <a:buAutoNum type="arabicPeriod"/>
            </a:pPr>
            <a:r>
              <a:rPr lang="en-US" sz="1400" dirty="0"/>
              <a:t>Reads, A Read moves a data group from persistent storage to a functional process</a:t>
            </a:r>
          </a:p>
          <a:p>
            <a:pPr marL="348112" indent="-348112">
              <a:buAutoNum type="arabicPeriod"/>
            </a:pPr>
            <a:r>
              <a:rPr lang="en-US" sz="1400" dirty="0"/>
              <a:t>Writes, A Write moves a data group from a functional process to persistent storage.</a:t>
            </a:r>
          </a:p>
          <a:p>
            <a:pPr marL="348112" indent="-348112">
              <a:buAutoNum type="arabicPeriod"/>
            </a:pPr>
            <a:endParaRPr lang="en-US" sz="1400" dirty="0"/>
          </a:p>
          <a:p>
            <a:r>
              <a:rPr lang="en-US" sz="1400" dirty="0"/>
              <a:t>A functional user requests a software service, which crosses the Application Boundary as an Entry. A Read is a request for data that is in persistent storage. A Write creates or updates data in persistent storage. An Exit is the movement that crosses the Application Boundary back to the functional user so that the user’s request is satisfied.</a:t>
            </a:r>
          </a:p>
          <a:p>
            <a:endParaRPr lang="en-US" sz="14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68142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This is the essential outline of what we are going to cover today.</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387762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To measure the Functional Size, you first start with the functional process, then you identify the Data Group, then determine the type and number of data movements for each data group.</a:t>
            </a:r>
          </a:p>
          <a:p>
            <a:endParaRPr lang="en-US" sz="1600" dirty="0"/>
          </a:p>
          <a:p>
            <a:r>
              <a:rPr lang="en-US" sz="1600" dirty="0"/>
              <a:t>This is the Generic Software Model that we have covered in a previous slide. This model keeps track of all of the data movements.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3018155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To recap, once you have a final version of the FUR, and based on the FUR when you have defined the scope of the software, you identify the:</a:t>
            </a:r>
          </a:p>
          <a:p>
            <a:endParaRPr lang="en-US" sz="1600" dirty="0"/>
          </a:p>
          <a:p>
            <a:pPr marL="348112" indent="-348112">
              <a:buAutoNum type="arabicPeriod"/>
            </a:pPr>
            <a:r>
              <a:rPr lang="en-US" sz="1600" dirty="0"/>
              <a:t>Layers</a:t>
            </a:r>
          </a:p>
          <a:p>
            <a:pPr marL="348112" indent="-348112">
              <a:buAutoNum type="arabicPeriod"/>
            </a:pPr>
            <a:r>
              <a:rPr lang="en-US" sz="1600" dirty="0"/>
              <a:t>Functional Users</a:t>
            </a:r>
          </a:p>
          <a:p>
            <a:pPr marL="348112" indent="-348112">
              <a:buAutoNum type="arabicPeriod"/>
            </a:pPr>
            <a:r>
              <a:rPr lang="en-US" sz="1600" dirty="0"/>
              <a:t>Triggering Events</a:t>
            </a:r>
          </a:p>
          <a:p>
            <a:pPr marL="348112" indent="-348112">
              <a:buAutoNum type="arabicPeriod"/>
            </a:pPr>
            <a:r>
              <a:rPr lang="en-US" sz="1600" dirty="0"/>
              <a:t>Functional Processes</a:t>
            </a:r>
          </a:p>
          <a:p>
            <a:pPr marL="348112" indent="-348112">
              <a:buAutoNum type="arabicPeriod"/>
            </a:pPr>
            <a:r>
              <a:rPr lang="en-US" sz="1600" dirty="0"/>
              <a:t>Data Groups</a:t>
            </a:r>
          </a:p>
          <a:p>
            <a:pPr marL="348112" indent="-348112">
              <a:buAutoNum type="arabicPeriod"/>
            </a:pPr>
            <a:r>
              <a:rPr lang="en-US" sz="1600" dirty="0"/>
              <a:t>Data Movements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2346716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In order to calculate the effort or cost of the software once you have determined the software size, you need to have a software cost estimating tool. </a:t>
            </a:r>
          </a:p>
          <a:p>
            <a:endParaRPr lang="en-US" sz="1800" dirty="0"/>
          </a:p>
          <a:p>
            <a:r>
              <a:rPr lang="en-US" sz="1800" dirty="0"/>
              <a:t>You enter the size, along with some of the other variables that are unique to the tool, then the tool will provide you with an estimate of the effort or cost.</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14271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In-class exercise.</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57896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One of the first things you’re going to do is to identify the Application Boundary (the dotted rectangular line on this slide).</a:t>
            </a:r>
          </a:p>
          <a:p>
            <a:endParaRPr lang="en-US" sz="1800" dirty="0"/>
          </a:p>
          <a:p>
            <a:r>
              <a:rPr lang="en-US" sz="1800" dirty="0"/>
              <a:t>This is the most important step, because you don’t want to calculate the size for a system outside of the boundary, which will be a user or stakeholder entity, and most likely represents an outside entity or client beyond the scope of your contract.</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194927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 sub-functional process matrix is based off of a Use Case or set of Use Cases. A Use Case is derived from the Functional Requirements Document, and it describes the system’s behavior under various conditions as the system responds to a request from one of the stakeholders, called the </a:t>
            </a:r>
            <a:r>
              <a:rPr lang="en-US" sz="1600" i="1" dirty="0"/>
              <a:t>primary actor</a:t>
            </a:r>
            <a:r>
              <a:rPr lang="en-US" sz="1600" dirty="0"/>
              <a:t>.</a:t>
            </a:r>
          </a:p>
          <a:p>
            <a:endParaRPr lang="en-US" sz="1600" dirty="0"/>
          </a:p>
          <a:p>
            <a:r>
              <a:rPr lang="en-US" sz="1600" dirty="0"/>
              <a:t>You will notice that within the Process Description, the combination of the Triggering Event, Sub-Process Description and the Data Group define the nature or type of Data Movement, which will be one of 4 values, which are:  Entry – E,  Exit – X,  Read – R,  Write – W</a:t>
            </a:r>
          </a:p>
          <a:p>
            <a:endParaRPr lang="en-US" sz="1600" dirty="0"/>
          </a:p>
          <a:p>
            <a:r>
              <a:rPr lang="en-US" sz="1600" dirty="0"/>
              <a:t>In the absence of documented Use Cases, the usual approach is to develop the Use Cases yourself based on independent research. </a:t>
            </a:r>
            <a:r>
              <a:rPr lang="en-US" sz="1600" b="1" i="1" dirty="0">
                <a:solidFill>
                  <a:srgbClr val="FF0000"/>
                </a:solidFill>
              </a:rPr>
              <a:t>Walk through the sub-processes.</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a:p>
        </p:txBody>
      </p:sp>
    </p:spTree>
    <p:extLst>
      <p:ext uri="{BB962C8B-B14F-4D97-AF65-F5344CB8AC3E}">
        <p14:creationId xmlns:p14="http://schemas.microsoft.com/office/powerpoint/2010/main" val="4085836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Once you have a fully populated sub-functional process matrix , you can now document all of the data movements by constructing a consolidation table such as the one above.</a:t>
            </a:r>
          </a:p>
          <a:p>
            <a:endParaRPr lang="en-US" sz="1800" dirty="0"/>
          </a:p>
          <a:p>
            <a:r>
              <a:rPr lang="en-US" sz="1800" dirty="0"/>
              <a:t>By now, you can see the importance of using the Generic Software Model. This matrix, or spreadsheet in more practical terms, serves as a foundation for keeping track of all of the data movements.</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a:p>
        </p:txBody>
      </p:sp>
    </p:spTree>
    <p:extLst>
      <p:ext uri="{BB962C8B-B14F-4D97-AF65-F5344CB8AC3E}">
        <p14:creationId xmlns:p14="http://schemas.microsoft.com/office/powerpoint/2010/main" val="222752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In the In-Class Exercise, we have come up with 1 Entry, 1 Exit, 1 Read, and 1 Write. This adds up to 4 COSMIC Function Points (CFPs).</a:t>
            </a:r>
          </a:p>
          <a:p>
            <a:endParaRPr lang="en-US" sz="1600" dirty="0"/>
          </a:p>
          <a:p>
            <a:r>
              <a:rPr lang="en-US" sz="1600" dirty="0"/>
              <a:t>You then input 4 CFPs into the PRICE </a:t>
            </a:r>
            <a:r>
              <a:rPr lang="en-US" sz="1600" dirty="0" err="1"/>
              <a:t>TruePlanning</a:t>
            </a:r>
            <a:r>
              <a:rPr lang="en-US" sz="1600" dirty="0"/>
              <a:t> tool (version 14.2), and then change the Language to Java, and assume that the development process is Agile, and then set all of the other independent variables to the default value. The PRICE tool will then tell you that this particular project will take 349 hours, or $48,318.</a:t>
            </a:r>
          </a:p>
          <a:p>
            <a:endParaRPr lang="en-US" sz="1600" dirty="0"/>
          </a:p>
          <a:p>
            <a:r>
              <a:rPr lang="en-US" sz="1600" dirty="0"/>
              <a:t>This equates to 87 hours per CFP, or $12,080 dollars per CFP as it relates to this specific example. </a:t>
            </a:r>
          </a:p>
          <a:p>
            <a:endParaRPr lang="en-US" sz="1600" dirty="0"/>
          </a:p>
          <a:p>
            <a:r>
              <a:rPr lang="en-US" sz="1600" dirty="0"/>
              <a:t>The dependent variables of effort or cost will vary if any of the other independent variables in the tool are changed.</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a:p>
        </p:txBody>
      </p:sp>
    </p:spTree>
    <p:extLst>
      <p:ext uri="{BB962C8B-B14F-4D97-AF65-F5344CB8AC3E}">
        <p14:creationId xmlns:p14="http://schemas.microsoft.com/office/powerpoint/2010/main" val="47014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Real world example title page.</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491271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Renault car company needed to predict the software costs associated with the Electronic Control Unit software associated with their car production.</a:t>
            </a:r>
          </a:p>
          <a:p>
            <a:endParaRPr lang="en-US" sz="1800" dirty="0"/>
          </a:p>
          <a:p>
            <a:r>
              <a:rPr lang="en-US" sz="1800" dirty="0"/>
              <a:t>Renault chose the COSMIC method, because this had a higher level of compatibility as it related to measuring real-time systems.</a:t>
            </a:r>
          </a:p>
          <a:p>
            <a:endParaRPr lang="en-US" sz="1800" dirty="0"/>
          </a:p>
          <a:p>
            <a:r>
              <a:rPr lang="en-US" sz="1800" dirty="0"/>
              <a:t>They translated the COSMIC FSM method using a combination of the Simulink modeling framework and the MATLAB programming language.</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a:p>
        </p:txBody>
      </p:sp>
    </p:spTree>
    <p:extLst>
      <p:ext uri="{BB962C8B-B14F-4D97-AF65-F5344CB8AC3E}">
        <p14:creationId xmlns:p14="http://schemas.microsoft.com/office/powerpoint/2010/main" val="190333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IFPUG stands for the International Function Point Users Group.</a:t>
            </a:r>
          </a:p>
          <a:p>
            <a:endParaRPr lang="en-US" sz="1600" dirty="0"/>
          </a:p>
          <a:p>
            <a:r>
              <a:rPr lang="en-US" sz="1600" dirty="0"/>
              <a:t>Mark-II stands for the MK II method and was used exclusively in the UK.</a:t>
            </a:r>
          </a:p>
          <a:p>
            <a:endParaRPr lang="en-US" sz="1600" dirty="0"/>
          </a:p>
          <a:p>
            <a:r>
              <a:rPr lang="en-US" sz="1600" dirty="0"/>
              <a:t>NESMA stands for the Netherlands Software Metrics users Association.</a:t>
            </a:r>
          </a:p>
          <a:p>
            <a:endParaRPr lang="en-US" sz="1600" dirty="0"/>
          </a:p>
          <a:p>
            <a:r>
              <a:rPr lang="en-US" sz="1600" dirty="0" err="1"/>
              <a:t>FiSMA</a:t>
            </a:r>
            <a:r>
              <a:rPr lang="en-US" sz="1600" dirty="0"/>
              <a:t> stands for the Finnish Software Measurement Association, not to be confused with the Federal Information Security Management Act of 2002.</a:t>
            </a:r>
          </a:p>
          <a:p>
            <a:endParaRPr lang="en-US" sz="1600" dirty="0"/>
          </a:p>
          <a:p>
            <a:r>
              <a:rPr lang="en-US" sz="1600" dirty="0"/>
              <a:t>All of these methods are ISO certified.</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2691458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investment that Renault made in automating COSMIC paid off because, they can now calculate the software costs for the ECU systems automatically.</a:t>
            </a:r>
          </a:p>
          <a:p>
            <a:endParaRPr lang="en-US" sz="1800" dirty="0"/>
          </a:p>
          <a:p>
            <a:r>
              <a:rPr lang="en-US" sz="1800" dirty="0"/>
              <a:t>This enables Renault to encourage the various ECU suppliers and vendors to provide them with a best value scenario.</a:t>
            </a:r>
          </a:p>
          <a:p>
            <a:endParaRPr lang="en-US" sz="1800" dirty="0"/>
          </a:p>
          <a:p>
            <a:r>
              <a:rPr lang="en-US" sz="1800" dirty="0"/>
              <a:t>Renault can also predict the memory size for embedded software, which helps with production milestones.</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a:p>
        </p:txBody>
      </p:sp>
    </p:spTree>
    <p:extLst>
      <p:ext uri="{BB962C8B-B14F-4D97-AF65-F5344CB8AC3E}">
        <p14:creationId xmlns:p14="http://schemas.microsoft.com/office/powerpoint/2010/main" val="1834585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To recap, Renault designed an automated tool by combining COSMIC, Simulink and MATLAB to automatically measure the size of Real-Time embedded software for all versions of the Electronic Control Units in Renault cars.</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a:p>
        </p:txBody>
      </p:sp>
    </p:spTree>
    <p:extLst>
      <p:ext uri="{BB962C8B-B14F-4D97-AF65-F5344CB8AC3E}">
        <p14:creationId xmlns:p14="http://schemas.microsoft.com/office/powerpoint/2010/main" val="316733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What the automated tool accomplished was to motivate the car electronics suppliers or vendors to submit more competitive bids, while improving the quality of the ECUs. </a:t>
            </a:r>
            <a:r>
              <a:rPr lang="en-US" sz="1800" dirty="0">
                <a:solidFill>
                  <a:srgbClr val="FF0000"/>
                </a:solidFill>
              </a:rPr>
              <a:t>(the first graph)</a:t>
            </a:r>
          </a:p>
          <a:p>
            <a:endParaRPr lang="en-US" sz="1800" dirty="0"/>
          </a:p>
          <a:p>
            <a:r>
              <a:rPr lang="en-US" sz="1800" dirty="0"/>
              <a:t>Also, Renault can now automatically predict the memory size of embedded software. </a:t>
            </a:r>
            <a:r>
              <a:rPr lang="en-US" sz="1800" dirty="0">
                <a:solidFill>
                  <a:srgbClr val="FF0000"/>
                </a:solidFill>
              </a:rPr>
              <a:t>(the second graph)</a:t>
            </a:r>
            <a:endParaRPr lang="en-US" sz="1800" dirty="0"/>
          </a:p>
          <a:p>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32</a:t>
            </a:fld>
            <a:endParaRPr lang="en-US"/>
          </a:p>
        </p:txBody>
      </p:sp>
    </p:spTree>
    <p:extLst>
      <p:ext uri="{BB962C8B-B14F-4D97-AF65-F5344CB8AC3E}">
        <p14:creationId xmlns:p14="http://schemas.microsoft.com/office/powerpoint/2010/main" val="350404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COSMIC:</a:t>
            </a:r>
          </a:p>
          <a:p>
            <a:pPr marL="290093" indent="-290093">
              <a:buFont typeface="Arial" charset="0"/>
              <a:buChar char="•"/>
            </a:pPr>
            <a:r>
              <a:rPr lang="en-US" sz="1800" dirty="0"/>
              <a:t>Is easier to understand than other FSM methods,</a:t>
            </a:r>
          </a:p>
          <a:p>
            <a:pPr marL="290093" indent="-290093">
              <a:buFont typeface="Arial" charset="0"/>
              <a:buChar char="•"/>
            </a:pPr>
            <a:r>
              <a:rPr lang="en-US" sz="1800" dirty="0"/>
              <a:t>Is open source,</a:t>
            </a:r>
          </a:p>
          <a:p>
            <a:pPr marL="290093" indent="-290093">
              <a:buFont typeface="Arial" charset="0"/>
              <a:buChar char="•"/>
            </a:pPr>
            <a:r>
              <a:rPr lang="en-US" sz="1800" dirty="0"/>
              <a:t>Can be used to estimate</a:t>
            </a:r>
          </a:p>
          <a:p>
            <a:pPr marL="780746" lvl="1" indent="-290093">
              <a:buFont typeface="Courier New" panose="02070309020205020404" pitchFamily="49" charset="0"/>
              <a:buChar char="o"/>
            </a:pPr>
            <a:r>
              <a:rPr lang="en-US" sz="1800" dirty="0"/>
              <a:t>Business applications</a:t>
            </a:r>
          </a:p>
          <a:p>
            <a:pPr marL="780746" lvl="1" indent="-290093">
              <a:buFont typeface="Courier New" panose="02070309020205020404" pitchFamily="49" charset="0"/>
              <a:buChar char="o"/>
            </a:pPr>
            <a:r>
              <a:rPr lang="en-US" sz="1800" dirty="0"/>
              <a:t>Real-Time applications</a:t>
            </a:r>
          </a:p>
          <a:p>
            <a:pPr marL="780746" lvl="1" indent="-290093">
              <a:buFont typeface="Courier New" panose="02070309020205020404" pitchFamily="49" charset="0"/>
              <a:buChar char="o"/>
            </a:pPr>
            <a:r>
              <a:rPr lang="en-US" sz="1800" dirty="0"/>
              <a:t>COTS tools and Mobile applications</a:t>
            </a:r>
          </a:p>
          <a:p>
            <a:pPr marL="290093" indent="-290093">
              <a:buFont typeface="Arial" charset="0"/>
              <a:buChar char="•"/>
            </a:pPr>
            <a:r>
              <a:rPr lang="en-US" sz="1800" dirty="0"/>
              <a:t>Has many tools that can accept CFP sizes as input,</a:t>
            </a:r>
          </a:p>
          <a:p>
            <a:pPr marL="290093" indent="-290093">
              <a:buFont typeface="Arial" charset="0"/>
              <a:buChar char="•"/>
            </a:pPr>
            <a:r>
              <a:rPr lang="en-US" sz="1800" dirty="0"/>
              <a:t>Is based on fundamental software engineering principles, which makes it future proof.</a:t>
            </a:r>
          </a:p>
          <a:p>
            <a:pPr marL="290093" indent="-290093">
              <a:buFont typeface="Arial" charset="0"/>
              <a:buChar char="•"/>
            </a:pPr>
            <a:r>
              <a:rPr lang="en-US" sz="1800" dirty="0"/>
              <a:t>Is used around the world.</a:t>
            </a:r>
          </a:p>
          <a:p>
            <a:pPr marL="290093" indent="-290093">
              <a:buFont typeface="Arial" charset="0"/>
              <a:buChar char="•"/>
            </a:pPr>
            <a:endParaRPr lang="en-US" sz="1800" dirty="0"/>
          </a:p>
          <a:p>
            <a:r>
              <a:rPr lang="en-US" sz="1800" dirty="0"/>
              <a:t>Most importantly, all of the COSMIC documentation is freely available at www.cosmic-sizing.org</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a:p>
        </p:txBody>
      </p:sp>
    </p:spTree>
    <p:extLst>
      <p:ext uri="{BB962C8B-B14F-4D97-AF65-F5344CB8AC3E}">
        <p14:creationId xmlns:p14="http://schemas.microsoft.com/office/powerpoint/2010/main" val="258424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Questions?</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a:p>
        </p:txBody>
      </p:sp>
    </p:spTree>
    <p:extLst>
      <p:ext uri="{BB962C8B-B14F-4D97-AF65-F5344CB8AC3E}">
        <p14:creationId xmlns:p14="http://schemas.microsoft.com/office/powerpoint/2010/main" val="3441405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References</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a:p>
        </p:txBody>
      </p:sp>
    </p:spTree>
    <p:extLst>
      <p:ext uri="{BB962C8B-B14F-4D97-AF65-F5344CB8AC3E}">
        <p14:creationId xmlns:p14="http://schemas.microsoft.com/office/powerpoint/2010/main" val="3266551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1 of 3</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a:p>
        </p:txBody>
      </p:sp>
    </p:spTree>
    <p:extLst>
      <p:ext uri="{BB962C8B-B14F-4D97-AF65-F5344CB8AC3E}">
        <p14:creationId xmlns:p14="http://schemas.microsoft.com/office/powerpoint/2010/main" val="2622333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2 of 3</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a:p>
        </p:txBody>
      </p:sp>
    </p:spTree>
    <p:extLst>
      <p:ext uri="{BB962C8B-B14F-4D97-AF65-F5344CB8AC3E}">
        <p14:creationId xmlns:p14="http://schemas.microsoft.com/office/powerpoint/2010/main" val="1849096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3 of 3</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38</a:t>
            </a:fld>
            <a:endParaRPr lang="en-US"/>
          </a:p>
        </p:txBody>
      </p:sp>
    </p:spTree>
    <p:extLst>
      <p:ext uri="{BB962C8B-B14F-4D97-AF65-F5344CB8AC3E}">
        <p14:creationId xmlns:p14="http://schemas.microsoft.com/office/powerpoint/2010/main" val="931269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Logo COSMIC branding page, along with website URL.</a:t>
            </a:r>
            <a:endParaRPr lang="en-US" sz="1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a:p>
        </p:txBody>
      </p:sp>
    </p:spTree>
    <p:extLst>
      <p:ext uri="{BB962C8B-B14F-4D97-AF65-F5344CB8AC3E}">
        <p14:creationId xmlns:p14="http://schemas.microsoft.com/office/powerpoint/2010/main" val="141740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First, you’re going to see numbers throughout the presentation in superscript font. These numbers are the footnote reference numbers associated with the reference section at the end of the slide deck.</a:t>
            </a:r>
          </a:p>
          <a:p>
            <a:endParaRPr lang="en-US" sz="1600" dirty="0"/>
          </a:p>
          <a:p>
            <a:r>
              <a:rPr lang="en-US" sz="1600" dirty="0"/>
              <a:t>If all you have is a functional requirements document in order to estimate the size of software, then you can use an FSM method.</a:t>
            </a:r>
          </a:p>
          <a:p>
            <a:endParaRPr lang="en-US" sz="1600" dirty="0"/>
          </a:p>
          <a:p>
            <a:r>
              <a:rPr lang="en-US" sz="1600" dirty="0"/>
              <a:t>A Functional Size Method translates the software’s Functional User Requirements into various types of function points. FSM methods are used to estimate effort for new projects and existing enhancements, but more importantly, they are used to measure the productivity of software projects.</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9126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 functional requirement specifies what the software must do in terms of the services it provides to its users.</a:t>
            </a:r>
            <a:endParaRPr lang="en-US" sz="1600" dirty="0"/>
          </a:p>
          <a:p>
            <a:endParaRPr lang="en-US" sz="1600" dirty="0"/>
          </a:p>
          <a:p>
            <a:r>
              <a:rPr lang="en-US" sz="1600" dirty="0"/>
              <a:t>If you know of anyone who is a business requirements professional, reach out and introduce yourself to them. The usual titles are Business Analyst or Functional Analyst.</a:t>
            </a:r>
          </a:p>
          <a:p>
            <a:endParaRPr lang="en-US" sz="1600" dirty="0"/>
          </a:p>
          <a:p>
            <a:r>
              <a:rPr lang="en-US" sz="1600" dirty="0"/>
              <a:t>An excellent book on requirements is “Mastering the Requirements Process”, by Suzanne and James Robertson. Starting a working relationship with a requirements person will be additive to you as a software cost estimator.</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170788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Some of the most spectacular disasters in history have happened as a result of poorly written or defined requirements.</a:t>
            </a:r>
          </a:p>
          <a:p>
            <a:endParaRPr lang="en-US" sz="1600" dirty="0"/>
          </a:p>
          <a:p>
            <a:r>
              <a:rPr lang="en-US" sz="1600" dirty="0"/>
              <a:t>In much the same way, the quality of the FUR will have a significant impact on your ability to measure the software size, and also your capability of maintaining the high quality of your estimate.</a:t>
            </a:r>
          </a:p>
          <a:p>
            <a:endParaRPr lang="en-US" sz="1600" dirty="0"/>
          </a:p>
          <a:p>
            <a:r>
              <a:rPr lang="en-US" sz="1600" dirty="0"/>
              <a:t>In the absence of a written document, a good backup plan will be to interview a Business Analyst or a Functional Analyst who knows the requirements of the project.</a:t>
            </a:r>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191678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a:t>SLOC is useful if you have an extensive repository of completed projects that have been written in the same language as the project you are estimating or monitoring</a:t>
            </a:r>
            <a:r>
              <a:rPr lang="en-US" sz="1600" dirty="0" smtClean="0"/>
              <a:t>. </a:t>
            </a:r>
            <a:endParaRPr lang="en-US" sz="1600" dirty="0"/>
          </a:p>
          <a:p>
            <a:r>
              <a:rPr lang="en-US" sz="1600" dirty="0"/>
              <a:t>However, if your project is making use of multiple languages or if different modules of the same project are using multiple SLOC counting methodologies, it is very likely that you will get unpredictable results.</a:t>
            </a:r>
          </a:p>
          <a:p>
            <a:endParaRPr lang="en-US" sz="1600" dirty="0"/>
          </a:p>
          <a:p>
            <a:r>
              <a:rPr lang="en-US" sz="1600" dirty="0"/>
              <a:t>Also, many of the more recent projects take modular approaches to the overall construction of the software system, which includes frequent use of COTS packages which cannot be measured in SLOC</a:t>
            </a:r>
            <a:r>
              <a:rPr lang="en-US" sz="1600" dirty="0" smtClean="0"/>
              <a:t>. </a:t>
            </a:r>
            <a:endParaRPr lang="en-US" sz="1600" dirty="0"/>
          </a:p>
          <a:p>
            <a:r>
              <a:rPr lang="en-US" sz="1600" dirty="0"/>
              <a:t>If you don’t have SLOC because of the fact that the software has not yet been developed and deployed, you can’t use SLOC. If you have the Functional User Requirements, you can use an FSM method. Size is an excellent independent variable that historically has a very high correlation with effort, or cost.</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133725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software size is the most influential independent variable in the amount of resources and ultimate cost of the software being estimated.</a:t>
            </a:r>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15985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a picture of how functional size used to be done. In the world of client/server architecture, it was a simple matter of measuring the business application, or the SLOC for the real time system.</a:t>
            </a:r>
            <a:endParaRPr lang="en-US" sz="16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363199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884D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7690C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dirty="0" smtClean="0"/>
              <a:t>Klik om de ondertitelstijl van het model te bewerken</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extLst/>
          </a:lstStyle>
          <a:p>
            <a:pPr algn="ctr"/>
            <a:fld id="{1AF3D40A-569A-4CD9-B054-FE73934D65D1}" type="datetime1">
              <a:rPr lang="en-US" smtClean="0">
                <a:solidFill>
                  <a:srgbClr val="FFFFFF"/>
                </a:solidFill>
              </a:rPr>
              <a:t>11/12/2015</a:t>
            </a:fld>
            <a:endParaRPr lang="en-US" sz="2000" dirty="0">
              <a:solidFill>
                <a:srgbClr val="FFFFFF"/>
              </a:solidFill>
            </a:endParaRPr>
          </a:p>
        </p:txBody>
      </p:sp>
      <p:sp>
        <p:nvSpPr>
          <p:cNvPr id="17" name="Footer Placeholder 16"/>
          <p:cNvSpPr>
            <a:spLocks noGrp="1"/>
          </p:cNvSpPr>
          <p:nvPr>
            <p:ph type="ftr" sz="quarter" idx="11"/>
          </p:nvPr>
        </p:nvSpPr>
        <p:spPr>
          <a:xfrm>
            <a:off x="2359151" y="236539"/>
            <a:ext cx="5593641" cy="365125"/>
          </a:xfrm>
        </p:spPr>
        <p:txBody>
          <a:bodyPr/>
          <a:lstStyle>
            <a:lvl1pPr algn="r">
              <a:defRPr>
                <a:solidFill>
                  <a:srgbClr val="884D72"/>
                </a:solidFill>
              </a:defRPr>
            </a:lvl1pPr>
            <a:extLst/>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rgbClr val="884D72"/>
                </a:solidFill>
                <a:latin typeface="Raleway" panose="020B0003030101060003" pitchFamily="34" charset="0"/>
              </a:defRPr>
            </a:lvl1pPr>
            <a:extLst/>
          </a:lstStyle>
          <a:p>
            <a:fld id="{8F82E0A0-C266-4798-8C8F-B9F91E9DA37E}" type="slidenum">
              <a:rPr lang="en-US" smtClean="0"/>
              <a:pPr/>
              <a:t>‹#›</a:t>
            </a:fld>
            <a:endParaRPr lang="en-US" dirty="0"/>
          </a:p>
        </p:txBody>
      </p:sp>
      <p:sp>
        <p:nvSpPr>
          <p:cNvPr id="12" name="Rectangle 11"/>
          <p:cNvSpPr>
            <a:spLocks noGrp="1"/>
          </p:cNvSpPr>
          <p:nvPr>
            <p:ph type="title"/>
          </p:nvPr>
        </p:nvSpPr>
        <p:spPr>
          <a:xfrm>
            <a:off x="2362200" y="2660915"/>
            <a:ext cx="6477000" cy="3181085"/>
          </a:xfrm>
        </p:spPr>
        <p:txBody>
          <a:bodyPr rtlCol="0" anchor="t"/>
          <a:lstStyle>
            <a:lvl1pPr>
              <a:defRPr cap="all" baseline="0">
                <a:solidFill>
                  <a:srgbClr val="884D72"/>
                </a:solidFill>
              </a:defRPr>
            </a:lvl1pPr>
            <a:extLst/>
          </a:lstStyle>
          <a:p>
            <a:r>
              <a:rPr lang="nl-NL" dirty="0" smtClean="0"/>
              <a:t>Klik om de stijl te bewerken</a:t>
            </a:r>
            <a:endParaRPr lang="en-US" dirty="0"/>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068" y="836712"/>
            <a:ext cx="1905000" cy="108204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smtClean="0"/>
              <a:t>Klik om de stijl te bewerken</a:t>
            </a:r>
            <a:endParaRPr lang="en-US" dirty="0"/>
          </a:p>
        </p:txBody>
      </p:sp>
      <p:sp>
        <p:nvSpPr>
          <p:cNvPr id="3" name="Rectangle 2"/>
          <p:cNvSpPr>
            <a:spLocks noGrp="1"/>
          </p:cNvSpPr>
          <p:nvPr>
            <p:ph type="dt" sz="half" idx="10"/>
          </p:nvPr>
        </p:nvSpPr>
        <p:spPr/>
        <p:txBody>
          <a:bodyPr/>
          <a:lstStyle/>
          <a:p>
            <a:fld id="{A2B7EC6A-794D-46DF-873C-A37CEB4C9618}" type="datetime1">
              <a:rPr lang="en-US" smtClean="0"/>
              <a:t>11/12/2015</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lvl1pPr>
              <a:defRPr baseline="0">
                <a:latin typeface="Raleway" panose="020B0003030101060003" pitchFamily="34" charset="0"/>
              </a:defRPr>
            </a:lvl1pPr>
            <a:extLst/>
          </a:lstStyle>
          <a:p>
            <a:fld id="{8F82E0A0-C266-4798-8C8F-B9F91E9DA37E}" type="slidenum">
              <a:rPr lang="en-US" smtClean="0"/>
              <a:pPr/>
              <a:t>‹#›</a:t>
            </a:fld>
            <a:endParaRPr lang="en-US" dirty="0"/>
          </a:p>
        </p:txBody>
      </p:sp>
      <p:sp>
        <p:nvSpPr>
          <p:cNvPr id="7" name="Rectangle 6"/>
          <p:cNvSpPr>
            <a:spLocks noGrp="1"/>
          </p:cNvSpPr>
          <p:nvPr>
            <p:ph sz="quarter" idx="13"/>
          </p:nvPr>
        </p:nvSpPr>
        <p:spPr>
          <a:xfrm>
            <a:off x="1043608" y="1803400"/>
            <a:ext cx="7719392" cy="436880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a:buNone/>
              <a:defRPr sz="2800">
                <a:solidFill>
                  <a:srgbClr val="33333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dirty="0" smtClean="0"/>
              <a:t>Klik om de modelstijlen te bewerken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884D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884D72"/>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600200"/>
            <a:ext cx="7620000" cy="990600"/>
          </a:xfrm>
          <a:solidFill>
            <a:srgbClr val="7690C3"/>
          </a:solidFill>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p>
            <a:fld id="{CB13F18A-38CB-45A7-BD43-155FED035423}" type="datetime1">
              <a:rPr lang="en-US" smtClean="0"/>
              <a:t>11/12/2015</a:t>
            </a:fld>
            <a:endParaRPr lang="en-US"/>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latin typeface="Raleway" panose="020B0003030101060003" pitchFamily="34" charset="0"/>
              </a:defRPr>
            </a:lvl1pPr>
            <a:extLst/>
          </a:lstStyle>
          <a:p>
            <a:fld id="{8F82E0A0-C266-4798-8C8F-B9F91E9DA37E}" type="slidenum">
              <a:rPr lang="en-US" smtClean="0"/>
              <a:pPr/>
              <a:t>‹#›</a:t>
            </a:fld>
            <a:endParaRPr lang="en-US" dirty="0"/>
          </a:p>
        </p:txBody>
      </p:sp>
      <p:sp>
        <p:nvSpPr>
          <p:cNvPr id="14" name="Footer Placeholder 13"/>
          <p:cNvSpPr>
            <a:spLocks noGrp="1"/>
          </p:cNvSpPr>
          <p:nvPr>
            <p:ph type="ftr" sz="quarter" idx="12"/>
          </p:nvPr>
        </p:nvSpPr>
        <p:spPr>
          <a:xfrm>
            <a:off x="1371600" y="6248207"/>
            <a:ext cx="4659084" cy="365125"/>
          </a:xfrm>
        </p:spPr>
        <p:txBody>
          <a:bodyPr/>
          <a:lstStyle/>
          <a:p>
            <a:endParaRPr lang="en-US"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51" y="692696"/>
            <a:ext cx="1206049" cy="685036"/>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Klik om de stijl te bewerken</a:t>
            </a:r>
            <a:endParaRPr lang="en-US" dirty="0"/>
          </a:p>
        </p:txBody>
      </p:sp>
      <p:sp>
        <p:nvSpPr>
          <p:cNvPr id="9" name="Content Placeholder 8"/>
          <p:cNvSpPr>
            <a:spLocks noGrp="1"/>
          </p:cNvSpPr>
          <p:nvPr>
            <p:ph sz="quarter" idx="13"/>
          </p:nvPr>
        </p:nvSpPr>
        <p:spPr>
          <a:xfrm>
            <a:off x="1043608" y="1803402"/>
            <a:ext cx="4032448" cy="4358165"/>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1" name="Content Placeholder 10"/>
          <p:cNvSpPr>
            <a:spLocks noGrp="1"/>
          </p:cNvSpPr>
          <p:nvPr>
            <p:ph sz="quarter" idx="14"/>
          </p:nvPr>
        </p:nvSpPr>
        <p:spPr>
          <a:xfrm>
            <a:off x="5148064" y="1803399"/>
            <a:ext cx="3583037" cy="435816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8" name="Date Placeholder 7"/>
          <p:cNvSpPr>
            <a:spLocks noGrp="1"/>
          </p:cNvSpPr>
          <p:nvPr>
            <p:ph type="dt" sz="half" idx="15"/>
          </p:nvPr>
        </p:nvSpPr>
        <p:spPr/>
        <p:txBody>
          <a:bodyPr rtlCol="0"/>
          <a:lstStyle/>
          <a:p>
            <a:fld id="{AA8C4DB3-34CA-4D1A-8469-E9700E7656DE}" type="datetime1">
              <a:rPr lang="en-US" smtClean="0"/>
              <a:t>11/12/2015</a:t>
            </a:fld>
            <a:endParaRPr lang="en-US"/>
          </a:p>
        </p:txBody>
      </p:sp>
      <p:sp>
        <p:nvSpPr>
          <p:cNvPr id="10" name="Slide Number Placeholder 9"/>
          <p:cNvSpPr>
            <a:spLocks noGrp="1"/>
          </p:cNvSpPr>
          <p:nvPr>
            <p:ph type="sldNum" sz="quarter" idx="16"/>
          </p:nvPr>
        </p:nvSpPr>
        <p:spPr/>
        <p:txBody>
          <a:bodyPr rtlCol="0"/>
          <a:lstStyle>
            <a:lvl1pPr>
              <a:defRPr>
                <a:latin typeface="Raleway" panose="020B0003030101060003" pitchFamily="34" charset="0"/>
              </a:defRPr>
            </a:lvl1pPr>
            <a:extLst/>
          </a:lstStyle>
          <a:p>
            <a:fld id="{8F82E0A0-C266-4798-8C8F-B9F91E9DA37E}"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43608" y="157480"/>
            <a:ext cx="7722440" cy="1341120"/>
          </a:xfrm>
        </p:spPr>
        <p:txBody>
          <a:bodyPr anchor="b"/>
          <a:lstStyle>
            <a:lvl1pPr>
              <a:defRPr/>
            </a:lvl1pPr>
            <a:extLst/>
          </a:lstStyle>
          <a:p>
            <a:r>
              <a:rPr lang="nl-NL" dirty="0" smtClean="0"/>
              <a:t>Klik om de stijl te bewerken</a:t>
            </a:r>
            <a:endParaRPr lang="en-US" dirty="0"/>
          </a:p>
        </p:txBody>
      </p:sp>
      <p:sp>
        <p:nvSpPr>
          <p:cNvPr id="11" name="Content Placeholder 10"/>
          <p:cNvSpPr>
            <a:spLocks noGrp="1"/>
          </p:cNvSpPr>
          <p:nvPr>
            <p:ph sz="quarter" idx="13"/>
          </p:nvPr>
        </p:nvSpPr>
        <p:spPr>
          <a:xfrm>
            <a:off x="1043608" y="2559757"/>
            <a:ext cx="3888432" cy="350520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3" name="Content Placeholder 12"/>
          <p:cNvSpPr>
            <a:spLocks noGrp="1"/>
          </p:cNvSpPr>
          <p:nvPr>
            <p:ph sz="quarter" idx="14"/>
          </p:nvPr>
        </p:nvSpPr>
        <p:spPr>
          <a:xfrm>
            <a:off x="5076056" y="2559757"/>
            <a:ext cx="3610744" cy="350520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0" name="Date Placeholder 9"/>
          <p:cNvSpPr>
            <a:spLocks noGrp="1"/>
          </p:cNvSpPr>
          <p:nvPr>
            <p:ph type="dt" sz="half" idx="15"/>
          </p:nvPr>
        </p:nvSpPr>
        <p:spPr/>
        <p:txBody>
          <a:bodyPr rtlCol="0"/>
          <a:lstStyle/>
          <a:p>
            <a:fld id="{59B12088-E4CC-411C-8A88-14F49A4C27C4}" type="datetime1">
              <a:rPr lang="en-US" smtClean="0"/>
              <a:t>11/12/2015</a:t>
            </a:fld>
            <a:endParaRPr lang="en-US"/>
          </a:p>
        </p:txBody>
      </p:sp>
      <p:sp>
        <p:nvSpPr>
          <p:cNvPr id="12" name="Slide Number Placeholder 11"/>
          <p:cNvSpPr>
            <a:spLocks noGrp="1"/>
          </p:cNvSpPr>
          <p:nvPr>
            <p:ph type="sldNum" sz="quarter" idx="16"/>
          </p:nvPr>
        </p:nvSpPr>
        <p:spPr/>
        <p:txBody>
          <a:bodyPr rtlCol="0"/>
          <a:lstStyle>
            <a:lvl1pPr>
              <a:defRPr>
                <a:latin typeface="Raleway" panose="020B0003030101060003" pitchFamily="34" charset="0"/>
              </a:defRPr>
            </a:lvl1pPr>
            <a:extLst/>
          </a:lstStyle>
          <a:p>
            <a:fld id="{8F82E0A0-C266-4798-8C8F-B9F91E9DA37E}"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1043608" y="1816383"/>
            <a:ext cx="3888432" cy="707136"/>
          </a:xfrm>
          <a:solidFill>
            <a:srgbClr val="884D72"/>
          </a:solidFill>
        </p:spPr>
        <p:txBody>
          <a:bodyPr rtlCol="0" anchor="ctr"/>
          <a:lstStyle>
            <a:lvl1pPr>
              <a:buFontTx/>
              <a:buNone/>
              <a:defRPr sz="2000" b="1">
                <a:solidFill>
                  <a:srgbClr val="FFFFFF"/>
                </a:solidFill>
              </a:defRPr>
            </a:lvl1pPr>
            <a:extLst/>
          </a:lstStyle>
          <a:p>
            <a:pPr lvl="0"/>
            <a:r>
              <a:rPr lang="nl-NL" dirty="0" smtClean="0"/>
              <a:t>Klik om de modelstijlen te bewerken</a:t>
            </a:r>
          </a:p>
        </p:txBody>
      </p:sp>
      <p:sp>
        <p:nvSpPr>
          <p:cNvPr id="15" name="Text Placeholder 14"/>
          <p:cNvSpPr>
            <a:spLocks noGrp="1"/>
          </p:cNvSpPr>
          <p:nvPr>
            <p:ph type="body" sz="quarter" idx="19"/>
          </p:nvPr>
        </p:nvSpPr>
        <p:spPr>
          <a:xfrm>
            <a:off x="5076056" y="1816383"/>
            <a:ext cx="3610744" cy="707136"/>
          </a:xfrm>
          <a:solidFill>
            <a:srgbClr val="884D72"/>
          </a:solidFill>
        </p:spPr>
        <p:txBody>
          <a:bodyPr rtlCol="0" anchor="ctr"/>
          <a:lstStyle>
            <a:lvl1pPr>
              <a:buFontTx/>
              <a:buNone/>
              <a:defRPr sz="2000" b="1">
                <a:solidFill>
                  <a:srgbClr val="FFFFFF"/>
                </a:solidFill>
              </a:defRPr>
            </a:lvl1pPr>
            <a:extLst/>
          </a:lstStyle>
          <a:p>
            <a:pPr lvl="0"/>
            <a:r>
              <a:rPr lang="nl-NL" dirty="0" smtClean="0"/>
              <a:t>Klik om de modelstijlen te bewerken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Klik om de stijl te bewerken</a:t>
            </a:r>
            <a:endParaRPr lang="en-US" dirty="0"/>
          </a:p>
        </p:txBody>
      </p:sp>
      <p:sp>
        <p:nvSpPr>
          <p:cNvPr id="3" name="Date Placeholder 2"/>
          <p:cNvSpPr>
            <a:spLocks noGrp="1"/>
          </p:cNvSpPr>
          <p:nvPr>
            <p:ph type="dt" sz="half" idx="10"/>
          </p:nvPr>
        </p:nvSpPr>
        <p:spPr/>
        <p:txBody>
          <a:bodyPr/>
          <a:lstStyle/>
          <a:p>
            <a:fld id="{DD7857B3-5A81-468A-B89E-6550BD10DBC3}" type="datetime1">
              <a:rPr lang="en-US" smtClean="0"/>
              <a:t>11/12/2015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latin typeface="Raleway" panose="020B0003030101060003" pitchFamily="34" charset="0"/>
              </a:defRPr>
            </a:lvl1pPr>
            <a:extLst/>
          </a:lstStyle>
          <a:p>
            <a:fld id="{A3F7CB7D-F184-43C7-B6FD-03D728E1BBF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5A24B-2985-459E-BEA0-8CEEEDDFB934}" type="datetime1">
              <a:rPr lang="en-US" smtClean="0"/>
              <a:t>11/12/2015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884D72"/>
                </a:solidFill>
                <a:latin typeface="Raleway" panose="020B0003030101060003" pitchFamily="34" charset="0"/>
              </a:defRPr>
            </a:lvl1pPr>
            <a:extLst/>
          </a:lstStyle>
          <a:p>
            <a:fld id="{A3F7CB7D-F184-43C7-B6FD-03D728E1BBF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y-off">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070309"/>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5126699"/>
            <a:ext cx="1295400" cy="990600"/>
          </a:xfrm>
          <a:prstGeom prst="rect">
            <a:avLst/>
          </a:prstGeom>
          <a:solidFill>
            <a:srgbClr val="884D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884D72"/>
              </a:solidFill>
            </a:endParaRPr>
          </a:p>
        </p:txBody>
      </p:sp>
      <p:sp>
        <p:nvSpPr>
          <p:cNvPr id="2" name="Title 1"/>
          <p:cNvSpPr>
            <a:spLocks noGrp="1"/>
          </p:cNvSpPr>
          <p:nvPr>
            <p:ph type="title" hasCustomPrompt="1"/>
          </p:nvPr>
        </p:nvSpPr>
        <p:spPr>
          <a:xfrm>
            <a:off x="1371600" y="5126699"/>
            <a:ext cx="7772400" cy="990600"/>
          </a:xfrm>
          <a:solidFill>
            <a:srgbClr val="7690C3"/>
          </a:solidFill>
        </p:spPr>
        <p:txBody>
          <a:bodyPr/>
          <a:lstStyle>
            <a:lvl1pPr algn="l">
              <a:buNone/>
              <a:defRPr sz="4400" b="0" cap="none">
                <a:solidFill>
                  <a:srgbClr val="FFFFFF"/>
                </a:solidFill>
              </a:defRPr>
            </a:lvl1pPr>
            <a:extLst/>
          </a:lstStyle>
          <a:p>
            <a:r>
              <a:rPr lang="en-US" dirty="0" err="1" smtClean="0"/>
              <a:t>www.cosmic-sizing.org</a:t>
            </a:r>
            <a:endParaRPr lang="en-US" dirty="0"/>
          </a:p>
        </p:txBody>
      </p:sp>
      <p:sp>
        <p:nvSpPr>
          <p:cNvPr id="12" name="Date Placeholder 11"/>
          <p:cNvSpPr>
            <a:spLocks noGrp="1"/>
          </p:cNvSpPr>
          <p:nvPr>
            <p:ph type="dt" sz="half" idx="10"/>
          </p:nvPr>
        </p:nvSpPr>
        <p:spPr/>
        <p:txBody>
          <a:bodyPr/>
          <a:lstStyle/>
          <a:p>
            <a:fld id="{8CC6D0B1-B62F-4160-885D-E2E441BCF5D5}" type="datetime1">
              <a:rPr lang="en-US" smtClean="0"/>
              <a:t>11/12/2015</a:t>
            </a:fld>
            <a:endParaRPr lang="en-US"/>
          </a:p>
        </p:txBody>
      </p:sp>
      <p:sp>
        <p:nvSpPr>
          <p:cNvPr id="14" name="Footer Placeholder 13"/>
          <p:cNvSpPr>
            <a:spLocks noGrp="1"/>
          </p:cNvSpPr>
          <p:nvPr>
            <p:ph type="ftr" sz="quarter" idx="12"/>
          </p:nvPr>
        </p:nvSpPr>
        <p:spPr>
          <a:xfrm>
            <a:off x="1371600" y="6248207"/>
            <a:ext cx="4659084" cy="365125"/>
          </a:xfrm>
        </p:spPr>
        <p:txBody>
          <a:bodyPr/>
          <a:lstStyle/>
          <a:p>
            <a:endParaRPr lang="en-US" dirty="0"/>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634" y="980728"/>
            <a:ext cx="6026866" cy="3423260"/>
          </a:xfrm>
          <a:prstGeom prst="rect">
            <a:avLst/>
          </a:prstGeom>
        </p:spPr>
      </p:pic>
    </p:spTree>
    <p:extLst>
      <p:ext uri="{BB962C8B-B14F-4D97-AF65-F5344CB8AC3E}">
        <p14:creationId xmlns:p14="http://schemas.microsoft.com/office/powerpoint/2010/main" val="14492080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1060004" y="1803400"/>
            <a:ext cx="7706044" cy="4323080"/>
          </a:xfrm>
          <a:prstGeom prst="rect">
            <a:avLst/>
          </a:prstGeom>
        </p:spPr>
        <p:txBody>
          <a:bodyPr vert="horz">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latin typeface="Raleway" panose="020B0003030101060003" pitchFamily="34" charset="0"/>
              </a:defRPr>
            </a:lvl1pPr>
            <a:extLst/>
          </a:lstStyle>
          <a:p>
            <a:fld id="{AB588AAD-56F0-4FC6-A9B0-99F3A0F2ECC6}" type="datetime1">
              <a:rPr lang="en-US" smtClean="0"/>
              <a:t>11/12/2015</a:t>
            </a:fld>
            <a:endParaRPr lang="en-US" dirty="0"/>
          </a:p>
        </p:txBody>
      </p:sp>
      <p:sp>
        <p:nvSpPr>
          <p:cNvPr id="3" name="Footer Placeholder 2"/>
          <p:cNvSpPr>
            <a:spLocks noGrp="1"/>
          </p:cNvSpPr>
          <p:nvPr>
            <p:ph type="ftr" sz="quarter" idx="3"/>
          </p:nvPr>
        </p:nvSpPr>
        <p:spPr>
          <a:xfrm>
            <a:off x="1060004" y="6248207"/>
            <a:ext cx="4970680" cy="365125"/>
          </a:xfrm>
          <a:prstGeom prst="rect">
            <a:avLst/>
          </a:prstGeom>
        </p:spPr>
        <p:txBody>
          <a:bodyPr vert="horz" anchor="ctr"/>
          <a:lstStyle>
            <a:lvl1pPr algn="r">
              <a:defRPr sz="1400">
                <a:solidFill>
                  <a:schemeClr val="tx2"/>
                </a:solidFill>
                <a:latin typeface="Raleway" panose="020B0003030101060003" pitchFamily="34" charset="0"/>
              </a:defRPr>
            </a:lvl1pPr>
            <a:extLst/>
          </a:lstStyle>
          <a:p>
            <a:endParaRPr lang="en-US" dirty="0"/>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505947"/>
            <a:ext cx="971600" cy="228600"/>
          </a:xfrm>
          <a:prstGeom prst="rect">
            <a:avLst/>
          </a:prstGeom>
          <a:solidFill>
            <a:srgbClr val="884D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060004" y="1505947"/>
            <a:ext cx="8083996" cy="228600"/>
          </a:xfrm>
          <a:prstGeom prst="rect">
            <a:avLst/>
          </a:prstGeom>
          <a:solidFill>
            <a:srgbClr val="7690C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a:defRPr sz="1400" b="1">
                <a:solidFill>
                  <a:srgbClr val="FFFFFF"/>
                </a:solidFill>
                <a:latin typeface="Raleway" panose="020B0003030101060003" pitchFamily="34" charset="0"/>
              </a:defRPr>
            </a:lvl1pPr>
            <a:extLst/>
          </a:lstStyle>
          <a:p>
            <a:fld id="{8F82E0A0-C266-4798-8C8F-B9F91E9DA37E}" type="slidenum">
              <a:rPr lang="en-US" smtClean="0"/>
              <a:pPr/>
              <a:t>‹#›</a:t>
            </a:fld>
            <a:endParaRPr lang="en-US" dirty="0"/>
          </a:p>
        </p:txBody>
      </p:sp>
      <p:sp>
        <p:nvSpPr>
          <p:cNvPr id="22" name="Title Placeholder 21"/>
          <p:cNvSpPr>
            <a:spLocks noGrp="1"/>
          </p:cNvSpPr>
          <p:nvPr>
            <p:ph type="title"/>
          </p:nvPr>
        </p:nvSpPr>
        <p:spPr>
          <a:xfrm>
            <a:off x="1060004" y="157480"/>
            <a:ext cx="7702996" cy="1341120"/>
          </a:xfrm>
          <a:prstGeom prst="rect">
            <a:avLst/>
          </a:prstGeom>
        </p:spPr>
        <p:txBody>
          <a:bodyPr vert="horz" anchor="b">
            <a:normAutofit/>
          </a:bodyPr>
          <a:lstStyle/>
          <a:p>
            <a:r>
              <a:rPr lang="nl-NL" dirty="0" smtClean="0"/>
              <a:t>Klik om de stijl te bewerken</a:t>
            </a:r>
            <a:endParaRPr lang="en-US" dirty="0"/>
          </a:p>
        </p:txBody>
      </p:sp>
      <p:pic>
        <p:nvPicPr>
          <p:cNvPr id="2" name="Afbeelding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000" y="814916"/>
            <a:ext cx="864096" cy="4908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9" r:id="rId8"/>
  </p:sldLayoutIdLst>
  <p:timing>
    <p:tnLst>
      <p:par>
        <p:cTn id="1" dur="indefinite" restart="never" nodeType="tmRoot"/>
      </p:par>
    </p:tnLst>
  </p:timing>
  <p:hf hdr="0" ftr="0" dt="0"/>
  <p:txStyles>
    <p:title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p:titleStyle>
    <p:body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AUTOSAR"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p>
            <a:r>
              <a:rPr lang="en-US" dirty="0"/>
              <a:t>Introduction to the COSMIC method of measuring software</a:t>
            </a:r>
          </a:p>
        </p:txBody>
      </p:sp>
      <p:sp>
        <p:nvSpPr>
          <p:cNvPr id="5" name="Rectangle 4"/>
          <p:cNvSpPr>
            <a:spLocks noGrp="1"/>
          </p:cNvSpPr>
          <p:nvPr>
            <p:ph type="subTitle" idx="1"/>
          </p:nvPr>
        </p:nvSpPr>
        <p:spPr>
          <a:xfrm>
            <a:off x="2362200" y="6050037"/>
            <a:ext cx="6674296" cy="685800"/>
          </a:xfrm>
        </p:spPr>
        <p:txBody>
          <a:bodyPr>
            <a:noAutofit/>
          </a:bodyPr>
          <a:lstStyle/>
          <a:p>
            <a:r>
              <a:rPr lang="en-US" sz="2400" dirty="0" smtClean="0"/>
              <a:t>Bruce Reynolds, November 2015</a:t>
            </a:r>
            <a:endParaRPr lang="en-US" sz="2400" dirty="0"/>
          </a:p>
        </p:txBody>
      </p:sp>
      <p:sp>
        <p:nvSpPr>
          <p:cNvPr id="2" name="Slide Number Placeholder 1"/>
          <p:cNvSpPr>
            <a:spLocks noGrp="1"/>
          </p:cNvSpPr>
          <p:nvPr>
            <p:ph type="sldNum" sz="quarter" idx="12"/>
          </p:nvPr>
        </p:nvSpPr>
        <p:spPr/>
        <p:txBody>
          <a:bodyPr/>
          <a:lstStyle/>
          <a:p>
            <a:fld id="{8F82E0A0-C266-4798-8C8F-B9F91E9DA37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10</a:t>
            </a:fld>
            <a:endParaRPr lang="en-US" dirty="0"/>
          </a:p>
        </p:txBody>
      </p:sp>
      <p:sp>
        <p:nvSpPr>
          <p:cNvPr id="5" name="Title 6"/>
          <p:cNvSpPr>
            <a:spLocks noGrp="1"/>
          </p:cNvSpPr>
          <p:nvPr>
            <p:ph type="title"/>
          </p:nvPr>
        </p:nvSpPr>
        <p:spPr/>
        <p:txBody>
          <a:bodyPr>
            <a:noAutofit/>
          </a:bodyPr>
          <a:lstStyle/>
          <a:p>
            <a:r>
              <a:rPr lang="en-GB" sz="2800" dirty="0"/>
              <a:t>Nowadays, the measurement challenge is greater</a:t>
            </a:r>
            <a:endParaRPr lang="en-US" sz="2800" dirty="0"/>
          </a:p>
        </p:txBody>
      </p:sp>
      <p:sp>
        <p:nvSpPr>
          <p:cNvPr id="38" name="TextBox 37"/>
          <p:cNvSpPr txBox="1"/>
          <p:nvPr/>
        </p:nvSpPr>
        <p:spPr>
          <a:xfrm>
            <a:off x="1547664" y="1865698"/>
            <a:ext cx="7436084" cy="400110"/>
          </a:xfrm>
          <a:prstGeom prst="rect">
            <a:avLst/>
          </a:prstGeom>
          <a:noFill/>
        </p:spPr>
        <p:txBody>
          <a:bodyPr wrap="square" rtlCol="0">
            <a:spAutoFit/>
          </a:bodyPr>
          <a:lstStyle/>
          <a:p>
            <a:pPr algn="ctr"/>
            <a:r>
              <a:rPr lang="en-GB" sz="2000" u="sng" dirty="0">
                <a:latin typeface="Raleway" panose="020B0604020202020204" charset="0"/>
              </a:rPr>
              <a:t>B</a:t>
            </a:r>
            <a:r>
              <a:rPr lang="en-GB" sz="2000" u="sng" dirty="0" smtClean="0">
                <a:latin typeface="Raleway" panose="020B0604020202020204" charset="0"/>
              </a:rPr>
              <a:t>usiness Systems, </a:t>
            </a:r>
            <a:r>
              <a:rPr lang="en-GB" sz="2000" u="sng" dirty="0">
                <a:latin typeface="Raleway" panose="020B0604020202020204" charset="0"/>
              </a:rPr>
              <a:t>Real-time </a:t>
            </a:r>
            <a:r>
              <a:rPr lang="en-GB" sz="2000" u="sng" dirty="0" smtClean="0">
                <a:latin typeface="Raleway" panose="020B0604020202020204" charset="0"/>
              </a:rPr>
              <a:t>systems, Infrastructure software</a:t>
            </a:r>
            <a:endParaRPr lang="en-GB" sz="2000" u="sng" dirty="0">
              <a:latin typeface="Raleway" panose="020B0604020202020204" charset="0"/>
            </a:endParaRPr>
          </a:p>
        </p:txBody>
      </p:sp>
      <p:sp>
        <p:nvSpPr>
          <p:cNvPr id="39" name="TextBox 38"/>
          <p:cNvSpPr txBox="1"/>
          <p:nvPr/>
        </p:nvSpPr>
        <p:spPr>
          <a:xfrm>
            <a:off x="107504" y="3192957"/>
            <a:ext cx="1872207" cy="1938992"/>
          </a:xfrm>
          <a:prstGeom prst="rect">
            <a:avLst/>
          </a:prstGeom>
          <a:noFill/>
        </p:spPr>
        <p:txBody>
          <a:bodyPr wrap="square" rtlCol="0">
            <a:spAutoFit/>
          </a:bodyPr>
          <a:lstStyle/>
          <a:p>
            <a:pPr algn="ctr"/>
            <a:r>
              <a:rPr lang="en-GB" sz="2000" dirty="0" smtClean="0">
                <a:latin typeface="Raleway" panose="020B0604020202020204" charset="0"/>
              </a:rPr>
              <a:t>Measure Functional </a:t>
            </a:r>
          </a:p>
          <a:p>
            <a:pPr algn="ctr"/>
            <a:r>
              <a:rPr lang="en-GB" sz="2000" dirty="0">
                <a:latin typeface="Raleway" panose="020B0604020202020204" charset="0"/>
              </a:rPr>
              <a:t>a</a:t>
            </a:r>
            <a:r>
              <a:rPr lang="en-GB" sz="2000" dirty="0" smtClean="0">
                <a:latin typeface="Raleway" panose="020B0604020202020204" charset="0"/>
              </a:rPr>
              <a:t>nd</a:t>
            </a:r>
          </a:p>
          <a:p>
            <a:pPr algn="ctr"/>
            <a:r>
              <a:rPr lang="en-GB" sz="2000" dirty="0" smtClean="0">
                <a:latin typeface="Raleway" panose="020B0604020202020204" charset="0"/>
              </a:rPr>
              <a:t>Non-Functional</a:t>
            </a:r>
          </a:p>
          <a:p>
            <a:pPr algn="ctr"/>
            <a:r>
              <a:rPr lang="en-GB" sz="2000" dirty="0" smtClean="0">
                <a:latin typeface="Raleway" panose="020B0604020202020204" charset="0"/>
              </a:rPr>
              <a:t>Requirements</a:t>
            </a:r>
            <a:endParaRPr lang="en-GB" sz="2000" dirty="0">
              <a:latin typeface="Raleway" panose="020B0604020202020204" charset="0"/>
            </a:endParaRPr>
          </a:p>
        </p:txBody>
      </p:sp>
      <p:sp>
        <p:nvSpPr>
          <p:cNvPr id="40" name="TextBox 39"/>
          <p:cNvSpPr txBox="1"/>
          <p:nvPr/>
        </p:nvSpPr>
        <p:spPr>
          <a:xfrm>
            <a:off x="171723" y="6188289"/>
            <a:ext cx="1949823" cy="400110"/>
          </a:xfrm>
          <a:prstGeom prst="rect">
            <a:avLst/>
          </a:prstGeom>
          <a:noFill/>
        </p:spPr>
        <p:txBody>
          <a:bodyPr wrap="square" rtlCol="0">
            <a:spAutoFit/>
          </a:bodyPr>
          <a:lstStyle/>
          <a:p>
            <a:pPr algn="ctr"/>
            <a:r>
              <a:rPr lang="en-GB" sz="2000" dirty="0" smtClean="0">
                <a:latin typeface="Raleway" panose="020B0604020202020204" charset="0"/>
              </a:rPr>
              <a:t>(Example NFR)</a:t>
            </a:r>
            <a:endParaRPr lang="en-GB" sz="2000" dirty="0">
              <a:latin typeface="Raleway" panose="020B0604020202020204" charset="0"/>
            </a:endParaRPr>
          </a:p>
        </p:txBody>
      </p:sp>
      <p:sp>
        <p:nvSpPr>
          <p:cNvPr id="42" name="TextBox 41"/>
          <p:cNvSpPr txBox="1"/>
          <p:nvPr/>
        </p:nvSpPr>
        <p:spPr>
          <a:xfrm>
            <a:off x="4858583" y="3030643"/>
            <a:ext cx="1882588" cy="1015663"/>
          </a:xfrm>
          <a:prstGeom prst="rect">
            <a:avLst/>
          </a:prstGeom>
          <a:noFill/>
        </p:spPr>
        <p:txBody>
          <a:bodyPr wrap="square" rtlCol="0">
            <a:spAutoFit/>
          </a:bodyPr>
          <a:lstStyle/>
          <a:p>
            <a:pPr algn="ctr"/>
            <a:r>
              <a:rPr lang="en-GB" sz="2000" dirty="0">
                <a:latin typeface="Raleway" panose="020B0604020202020204" charset="0"/>
                <a:cs typeface="Times New Roman" panose="02020603050405020304" pitchFamily="18" charset="0"/>
              </a:rPr>
              <a:t>Whole, </a:t>
            </a:r>
            <a:r>
              <a:rPr lang="en-GB" sz="2000" dirty="0" smtClean="0">
                <a:latin typeface="Raleway" panose="020B0604020202020204" charset="0"/>
                <a:cs typeface="Times New Roman" panose="02020603050405020304" pitchFamily="18" charset="0"/>
              </a:rPr>
              <a:t>distributed,</a:t>
            </a:r>
            <a:endParaRPr lang="en-GB" sz="2000" dirty="0">
              <a:latin typeface="Raleway" panose="020B0604020202020204" charset="0"/>
              <a:cs typeface="Times New Roman" panose="02020603050405020304" pitchFamily="18" charset="0"/>
            </a:endParaRPr>
          </a:p>
          <a:p>
            <a:pPr algn="ctr"/>
            <a:r>
              <a:rPr lang="en-GB" sz="2000" dirty="0" smtClean="0">
                <a:latin typeface="Raleway" panose="020B0604020202020204" charset="0"/>
                <a:cs typeface="Times New Roman" panose="02020603050405020304" pitchFamily="18" charset="0"/>
              </a:rPr>
              <a:t>Multi-layer</a:t>
            </a:r>
            <a:endParaRPr lang="en-GB" sz="2000" dirty="0">
              <a:latin typeface="Raleway" panose="020B0604020202020204" charset="0"/>
              <a:cs typeface="Times New Roman" panose="02020603050405020304" pitchFamily="18" charset="0"/>
            </a:endParaRPr>
          </a:p>
        </p:txBody>
      </p:sp>
      <p:sp>
        <p:nvSpPr>
          <p:cNvPr id="44" name="TextBox 43"/>
          <p:cNvSpPr txBox="1"/>
          <p:nvPr/>
        </p:nvSpPr>
        <p:spPr>
          <a:xfrm>
            <a:off x="2844046" y="4072982"/>
            <a:ext cx="1250576" cy="400110"/>
          </a:xfrm>
          <a:prstGeom prst="rect">
            <a:avLst/>
          </a:prstGeom>
          <a:noFill/>
        </p:spPr>
        <p:txBody>
          <a:bodyPr wrap="square" rtlCol="0">
            <a:spAutoFit/>
          </a:bodyPr>
          <a:lstStyle/>
          <a:p>
            <a:r>
              <a:rPr lang="en-GB" sz="2000" dirty="0" smtClean="0">
                <a:solidFill>
                  <a:srgbClr val="00B050"/>
                </a:solidFill>
                <a:latin typeface="Raleway" panose="020B0604020202020204" charset="0"/>
              </a:rPr>
              <a:t>Big Data</a:t>
            </a:r>
            <a:endParaRPr lang="en-GB" sz="2000" dirty="0">
              <a:solidFill>
                <a:srgbClr val="00B050"/>
              </a:solidFill>
              <a:latin typeface="Raleway" panose="020B0604020202020204" charset="0"/>
            </a:endParaRPr>
          </a:p>
        </p:txBody>
      </p:sp>
      <p:sp>
        <p:nvSpPr>
          <p:cNvPr id="46" name="TextBox 45"/>
          <p:cNvSpPr txBox="1"/>
          <p:nvPr/>
        </p:nvSpPr>
        <p:spPr>
          <a:xfrm>
            <a:off x="4210486" y="3931755"/>
            <a:ext cx="924764" cy="523220"/>
          </a:xfrm>
          <a:prstGeom prst="rect">
            <a:avLst/>
          </a:prstGeom>
          <a:noFill/>
        </p:spPr>
        <p:txBody>
          <a:bodyPr wrap="square" rtlCol="0">
            <a:spAutoFit/>
          </a:bodyPr>
          <a:lstStyle/>
          <a:p>
            <a:r>
              <a:rPr lang="en-GB" sz="2800" dirty="0" smtClean="0">
                <a:solidFill>
                  <a:srgbClr val="FFC000"/>
                </a:solidFill>
                <a:latin typeface="Raleway" panose="020B0604020202020204" charset="0"/>
                <a:cs typeface="Times New Roman" panose="02020603050405020304" pitchFamily="18" charset="0"/>
              </a:rPr>
              <a:t>SOA</a:t>
            </a:r>
            <a:endParaRPr lang="en-GB" dirty="0">
              <a:solidFill>
                <a:srgbClr val="FFC000"/>
              </a:solidFill>
              <a:latin typeface="Raleway" panose="020B0604020202020204" charset="0"/>
              <a:cs typeface="Times New Roman" panose="02020603050405020304" pitchFamily="18" charset="0"/>
            </a:endParaRPr>
          </a:p>
        </p:txBody>
      </p:sp>
      <p:sp>
        <p:nvSpPr>
          <p:cNvPr id="47" name="TextBox 46"/>
          <p:cNvSpPr txBox="1"/>
          <p:nvPr/>
        </p:nvSpPr>
        <p:spPr>
          <a:xfrm>
            <a:off x="4575842" y="2388107"/>
            <a:ext cx="2516283" cy="369332"/>
          </a:xfrm>
          <a:prstGeom prst="rect">
            <a:avLst/>
          </a:prstGeom>
          <a:noFill/>
        </p:spPr>
        <p:txBody>
          <a:bodyPr wrap="square" rtlCol="0">
            <a:spAutoFit/>
          </a:bodyPr>
          <a:lstStyle/>
          <a:p>
            <a:r>
              <a:rPr lang="en-GB" dirty="0" smtClean="0">
                <a:latin typeface="Raleway" panose="020B0604020202020204" charset="0"/>
              </a:rPr>
              <a:t>Waterfall &amp; Agile</a:t>
            </a:r>
            <a:endParaRPr lang="en-GB" dirty="0">
              <a:latin typeface="Raleway" panose="020B0604020202020204" charset="0"/>
            </a:endParaRPr>
          </a:p>
        </p:txBody>
      </p:sp>
      <p:cxnSp>
        <p:nvCxnSpPr>
          <p:cNvPr id="49" name="Straight Arrow Connector 48"/>
          <p:cNvCxnSpPr/>
          <p:nvPr/>
        </p:nvCxnSpPr>
        <p:spPr>
          <a:xfrm flipH="1" flipV="1">
            <a:off x="2559486" y="2583143"/>
            <a:ext cx="2084225" cy="1327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531551" y="2600406"/>
            <a:ext cx="2192920" cy="106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420526" y="3747089"/>
            <a:ext cx="1563221" cy="369332"/>
          </a:xfrm>
          <a:prstGeom prst="rect">
            <a:avLst/>
          </a:prstGeom>
          <a:noFill/>
        </p:spPr>
        <p:txBody>
          <a:bodyPr wrap="square" rtlCol="0">
            <a:spAutoFit/>
          </a:bodyPr>
          <a:lstStyle/>
          <a:p>
            <a:r>
              <a:rPr lang="en-GB" dirty="0" smtClean="0">
                <a:solidFill>
                  <a:srgbClr val="FF3399"/>
                </a:solidFill>
                <a:latin typeface="Raleway" panose="020B0604020202020204" charset="0"/>
              </a:rPr>
              <a:t>Embedded</a:t>
            </a:r>
            <a:endParaRPr lang="en-GB" dirty="0">
              <a:solidFill>
                <a:srgbClr val="FF3399"/>
              </a:solidFill>
              <a:latin typeface="Raleway" panose="020B0604020202020204" charset="0"/>
            </a:endParaRPr>
          </a:p>
        </p:txBody>
      </p:sp>
      <p:sp>
        <p:nvSpPr>
          <p:cNvPr id="55" name="TextBox 54"/>
          <p:cNvSpPr txBox="1"/>
          <p:nvPr/>
        </p:nvSpPr>
        <p:spPr>
          <a:xfrm>
            <a:off x="6343922" y="4569323"/>
            <a:ext cx="1858213" cy="646331"/>
          </a:xfrm>
          <a:prstGeom prst="rect">
            <a:avLst/>
          </a:prstGeom>
          <a:noFill/>
        </p:spPr>
        <p:txBody>
          <a:bodyPr wrap="square" rtlCol="0">
            <a:spAutoFit/>
          </a:bodyPr>
          <a:lstStyle/>
          <a:p>
            <a:r>
              <a:rPr lang="en-GB" b="1" dirty="0" smtClean="0">
                <a:solidFill>
                  <a:schemeClr val="accent4"/>
                </a:solidFill>
                <a:latin typeface="Raleway" panose="020B0604020202020204" charset="0"/>
                <a:cs typeface="Times New Roman" panose="02020603050405020304" pitchFamily="18" charset="0"/>
              </a:rPr>
              <a:t>Model-based development</a:t>
            </a:r>
            <a:endParaRPr lang="en-GB" b="1" dirty="0">
              <a:solidFill>
                <a:schemeClr val="accent4"/>
              </a:solidFill>
              <a:latin typeface="Raleway" panose="020B0604020202020204" charset="0"/>
              <a:cs typeface="Times New Roman" panose="02020603050405020304" pitchFamily="18" charset="0"/>
            </a:endParaRPr>
          </a:p>
        </p:txBody>
      </p:sp>
      <p:sp>
        <p:nvSpPr>
          <p:cNvPr id="56" name="TextBox 55"/>
          <p:cNvSpPr txBox="1"/>
          <p:nvPr/>
        </p:nvSpPr>
        <p:spPr>
          <a:xfrm>
            <a:off x="5330281" y="5557349"/>
            <a:ext cx="2402540" cy="369332"/>
          </a:xfrm>
          <a:prstGeom prst="rect">
            <a:avLst/>
          </a:prstGeom>
          <a:noFill/>
        </p:spPr>
        <p:txBody>
          <a:bodyPr wrap="square" rtlCol="0">
            <a:spAutoFit/>
          </a:bodyPr>
          <a:lstStyle/>
          <a:p>
            <a:r>
              <a:rPr lang="en-GB" dirty="0" smtClean="0">
                <a:solidFill>
                  <a:srgbClr val="FF3399"/>
                </a:solidFill>
                <a:effectLst>
                  <a:outerShdw blurRad="38100" dist="38100" dir="2700000" algn="tl">
                    <a:srgbClr val="000000">
                      <a:alpha val="43137"/>
                    </a:srgbClr>
                  </a:outerShdw>
                </a:effectLst>
                <a:latin typeface="Raleway" panose="020B0604020202020204" charset="0"/>
              </a:rPr>
              <a:t>Internet of things</a:t>
            </a:r>
            <a:endParaRPr lang="en-GB" dirty="0">
              <a:solidFill>
                <a:srgbClr val="FF3399"/>
              </a:solidFill>
              <a:effectLst>
                <a:outerShdw blurRad="38100" dist="38100" dir="2700000" algn="tl">
                  <a:srgbClr val="000000">
                    <a:alpha val="43137"/>
                  </a:srgbClr>
                </a:outerShdw>
              </a:effectLst>
              <a:latin typeface="Raleway" panose="020B0604020202020204" charset="0"/>
            </a:endParaRPr>
          </a:p>
        </p:txBody>
      </p:sp>
      <p:sp>
        <p:nvSpPr>
          <p:cNvPr id="58" name="TextBox 57"/>
          <p:cNvSpPr txBox="1"/>
          <p:nvPr/>
        </p:nvSpPr>
        <p:spPr>
          <a:xfrm>
            <a:off x="4003995" y="4885528"/>
            <a:ext cx="2267371" cy="646331"/>
          </a:xfrm>
          <a:prstGeom prst="rect">
            <a:avLst/>
          </a:prstGeom>
          <a:noFill/>
        </p:spPr>
        <p:txBody>
          <a:bodyPr wrap="square" rtlCol="0">
            <a:spAutoFit/>
          </a:bodyPr>
          <a:lstStyle/>
          <a:p>
            <a:r>
              <a:rPr lang="en-GB" dirty="0" smtClean="0">
                <a:latin typeface="Raleway" panose="020B0604020202020204" charset="0"/>
                <a:cs typeface="Arial" panose="020B0604020202020204" pitchFamily="34" charset="0"/>
              </a:rPr>
              <a:t>Systems of systems</a:t>
            </a:r>
            <a:endParaRPr lang="en-GB" dirty="0">
              <a:latin typeface="Raleway" panose="020B0604020202020204" charset="0"/>
              <a:cs typeface="Arial" panose="020B0604020202020204" pitchFamily="34" charset="0"/>
            </a:endParaRPr>
          </a:p>
        </p:txBody>
      </p:sp>
      <p:sp>
        <p:nvSpPr>
          <p:cNvPr id="61" name="TextBox 60"/>
          <p:cNvSpPr txBox="1"/>
          <p:nvPr/>
        </p:nvSpPr>
        <p:spPr>
          <a:xfrm>
            <a:off x="2954360" y="3184531"/>
            <a:ext cx="1140262" cy="707886"/>
          </a:xfrm>
          <a:prstGeom prst="rect">
            <a:avLst/>
          </a:prstGeom>
          <a:noFill/>
        </p:spPr>
        <p:txBody>
          <a:bodyPr wrap="square" rtlCol="0">
            <a:spAutoFit/>
          </a:bodyPr>
          <a:lstStyle/>
          <a:p>
            <a:r>
              <a:rPr lang="en-GB" sz="2400" dirty="0" smtClean="0">
                <a:solidFill>
                  <a:schemeClr val="accent2">
                    <a:lumMod val="75000"/>
                  </a:schemeClr>
                </a:solidFill>
                <a:latin typeface="Raleway" panose="020B0604020202020204" charset="0"/>
                <a:cs typeface="Times New Roman" panose="02020603050405020304" pitchFamily="18" charset="0"/>
              </a:rPr>
              <a:t>UML</a:t>
            </a:r>
          </a:p>
          <a:p>
            <a:r>
              <a:rPr lang="en-GB" sz="1600" b="1" dirty="0">
                <a:solidFill>
                  <a:srgbClr val="0070C0"/>
                </a:solidFill>
                <a:latin typeface="Raleway" panose="020B0604020202020204" charset="0"/>
                <a:cs typeface="Times New Roman" panose="02020603050405020304" pitchFamily="18" charset="0"/>
              </a:rPr>
              <a:t>(</a:t>
            </a:r>
            <a:r>
              <a:rPr lang="en-GB" sz="1600" b="1" dirty="0" smtClean="0">
                <a:solidFill>
                  <a:srgbClr val="0070C0"/>
                </a:solidFill>
                <a:latin typeface="Raleway" panose="020B0604020202020204" charset="0"/>
                <a:cs typeface="Times New Roman" panose="02020603050405020304" pitchFamily="18" charset="0"/>
              </a:rPr>
              <a:t>UC Pts)</a:t>
            </a:r>
            <a:endParaRPr lang="en-GB" sz="1400" b="1" dirty="0">
              <a:solidFill>
                <a:srgbClr val="0070C0"/>
              </a:solidFill>
              <a:latin typeface="Raleway" panose="020B0604020202020204" charset="0"/>
              <a:cs typeface="Times New Roman" panose="02020603050405020304" pitchFamily="18" charset="0"/>
            </a:endParaRPr>
          </a:p>
        </p:txBody>
      </p:sp>
      <p:sp>
        <p:nvSpPr>
          <p:cNvPr id="62" name="TextBox 61"/>
          <p:cNvSpPr txBox="1"/>
          <p:nvPr/>
        </p:nvSpPr>
        <p:spPr>
          <a:xfrm>
            <a:off x="2309805" y="6188289"/>
            <a:ext cx="6575611" cy="584775"/>
          </a:xfrm>
          <a:prstGeom prst="rect">
            <a:avLst/>
          </a:prstGeom>
          <a:noFill/>
        </p:spPr>
        <p:txBody>
          <a:bodyPr wrap="square" rtlCol="0">
            <a:spAutoFit/>
          </a:bodyPr>
          <a:lstStyle/>
          <a:p>
            <a:pPr algn="ctr"/>
            <a:r>
              <a:rPr lang="en-GB" sz="1600" dirty="0" smtClean="0">
                <a:latin typeface="Raleway" panose="020B0604020202020204" charset="0"/>
              </a:rPr>
              <a:t>Usability, Portability, 24/7 Availability, Security, Privacy, Maintainability, Dependability, Safety, Reusability, Architecture, etc.</a:t>
            </a:r>
            <a:endParaRPr lang="en-GB" sz="1600" dirty="0">
              <a:latin typeface="Raleway" panose="020B0604020202020204" charset="0"/>
            </a:endParaRPr>
          </a:p>
        </p:txBody>
      </p:sp>
      <p:sp>
        <p:nvSpPr>
          <p:cNvPr id="63" name="TextBox 62"/>
          <p:cNvSpPr txBox="1"/>
          <p:nvPr/>
        </p:nvSpPr>
        <p:spPr>
          <a:xfrm>
            <a:off x="2594504" y="5297964"/>
            <a:ext cx="1439467" cy="646331"/>
          </a:xfrm>
          <a:prstGeom prst="rect">
            <a:avLst/>
          </a:prstGeom>
          <a:noFill/>
        </p:spPr>
        <p:txBody>
          <a:bodyPr wrap="square" rtlCol="0">
            <a:spAutoFit/>
          </a:bodyPr>
          <a:lstStyle/>
          <a:p>
            <a:r>
              <a:rPr lang="en-GB" dirty="0" smtClean="0">
                <a:solidFill>
                  <a:srgbClr val="FF0000"/>
                </a:solidFill>
                <a:latin typeface="Raleway" panose="020B0604020202020204" charset="0"/>
              </a:rPr>
              <a:t>BYO Device</a:t>
            </a:r>
            <a:endParaRPr lang="en-GB" dirty="0">
              <a:solidFill>
                <a:srgbClr val="FF0000"/>
              </a:solidFill>
              <a:latin typeface="Raleway" panose="020B0604020202020204" charset="0"/>
            </a:endParaRPr>
          </a:p>
        </p:txBody>
      </p:sp>
      <p:sp>
        <p:nvSpPr>
          <p:cNvPr id="64" name="TextBox 63"/>
          <p:cNvSpPr txBox="1"/>
          <p:nvPr/>
        </p:nvSpPr>
        <p:spPr>
          <a:xfrm>
            <a:off x="4443895" y="2599693"/>
            <a:ext cx="2432361" cy="307777"/>
          </a:xfrm>
          <a:prstGeom prst="rect">
            <a:avLst/>
          </a:prstGeom>
          <a:noFill/>
        </p:spPr>
        <p:txBody>
          <a:bodyPr wrap="square" rtlCol="0">
            <a:spAutoFit/>
          </a:bodyPr>
          <a:lstStyle/>
          <a:p>
            <a:r>
              <a:rPr lang="en-GB" sz="1400" b="1" dirty="0" smtClean="0">
                <a:solidFill>
                  <a:srgbClr val="0070C0"/>
                </a:solidFill>
                <a:latin typeface="Raleway" panose="020B0604020202020204" charset="0"/>
              </a:rPr>
              <a:t>(Function Pts.  Story Pts)</a:t>
            </a:r>
            <a:endParaRPr lang="en-GB" sz="1400" b="1" dirty="0">
              <a:solidFill>
                <a:srgbClr val="0070C0"/>
              </a:solidFill>
              <a:latin typeface="Raleway" panose="020B0604020202020204" charset="0"/>
            </a:endParaRPr>
          </a:p>
        </p:txBody>
      </p:sp>
      <p:cxnSp>
        <p:nvCxnSpPr>
          <p:cNvPr id="65" name="Straight Connector 64"/>
          <p:cNvCxnSpPr/>
          <p:nvPr/>
        </p:nvCxnSpPr>
        <p:spPr>
          <a:xfrm>
            <a:off x="463776" y="6112458"/>
            <a:ext cx="82606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395446" y="4568749"/>
            <a:ext cx="1036735" cy="615553"/>
          </a:xfrm>
          <a:prstGeom prst="rect">
            <a:avLst/>
          </a:prstGeom>
          <a:noFill/>
        </p:spPr>
        <p:txBody>
          <a:bodyPr wrap="square" rtlCol="0">
            <a:spAutoFit/>
          </a:bodyPr>
          <a:lstStyle/>
          <a:p>
            <a:pPr algn="ctr"/>
            <a:r>
              <a:rPr lang="en-GB" dirty="0" smtClean="0">
                <a:latin typeface="Raleway" panose="020B0604020202020204" charset="0"/>
              </a:rPr>
              <a:t>OO</a:t>
            </a:r>
          </a:p>
          <a:p>
            <a:pPr algn="ctr"/>
            <a:r>
              <a:rPr lang="en-GB" sz="1600" b="1" dirty="0" smtClean="0">
                <a:solidFill>
                  <a:srgbClr val="0070C0"/>
                </a:solidFill>
                <a:latin typeface="Raleway" panose="020B0604020202020204" charset="0"/>
              </a:rPr>
              <a:t>(</a:t>
            </a:r>
            <a:r>
              <a:rPr lang="en-GB" sz="1600" b="1" dirty="0" err="1" smtClean="0">
                <a:solidFill>
                  <a:srgbClr val="0070C0"/>
                </a:solidFill>
                <a:latin typeface="Raleway" panose="020B0604020202020204" charset="0"/>
              </a:rPr>
              <a:t>Obj</a:t>
            </a:r>
            <a:r>
              <a:rPr lang="en-GB" sz="1600" b="1" dirty="0" smtClean="0">
                <a:solidFill>
                  <a:srgbClr val="0070C0"/>
                </a:solidFill>
                <a:latin typeface="Raleway" panose="020B0604020202020204" charset="0"/>
              </a:rPr>
              <a:t> Pts)</a:t>
            </a:r>
            <a:endParaRPr lang="en-GB" sz="1600" b="1" dirty="0">
              <a:solidFill>
                <a:srgbClr val="0070C0"/>
              </a:solidFill>
              <a:latin typeface="Raleway" panose="020B0604020202020204" charset="0"/>
            </a:endParaRPr>
          </a:p>
        </p:txBody>
      </p:sp>
      <p:sp>
        <p:nvSpPr>
          <p:cNvPr id="67" name="TextBox 66"/>
          <p:cNvSpPr txBox="1"/>
          <p:nvPr/>
        </p:nvSpPr>
        <p:spPr>
          <a:xfrm>
            <a:off x="3479699" y="5667296"/>
            <a:ext cx="890729" cy="338554"/>
          </a:xfrm>
          <a:prstGeom prst="rect">
            <a:avLst/>
          </a:prstGeom>
          <a:noFill/>
        </p:spPr>
        <p:txBody>
          <a:bodyPr wrap="square" rtlCol="0">
            <a:spAutoFit/>
          </a:bodyPr>
          <a:lstStyle/>
          <a:p>
            <a:r>
              <a:rPr lang="en-GB" sz="1600" b="1" dirty="0" smtClean="0">
                <a:solidFill>
                  <a:srgbClr val="0070C0"/>
                </a:solidFill>
                <a:latin typeface="Raleway" panose="020B0604020202020204" charset="0"/>
              </a:rPr>
              <a:t>(SNAP)</a:t>
            </a:r>
            <a:endParaRPr lang="en-GB" sz="1600" b="1" dirty="0">
              <a:solidFill>
                <a:srgbClr val="0070C0"/>
              </a:solidFill>
              <a:latin typeface="Raleway" panose="020B0604020202020204" charset="0"/>
            </a:endParaRPr>
          </a:p>
        </p:txBody>
      </p:sp>
      <p:sp>
        <p:nvSpPr>
          <p:cNvPr id="68" name="TextBox 67"/>
          <p:cNvSpPr txBox="1"/>
          <p:nvPr/>
        </p:nvSpPr>
        <p:spPr>
          <a:xfrm>
            <a:off x="7321962" y="3350970"/>
            <a:ext cx="900953" cy="338554"/>
          </a:xfrm>
          <a:prstGeom prst="rect">
            <a:avLst/>
          </a:prstGeom>
          <a:noFill/>
        </p:spPr>
        <p:txBody>
          <a:bodyPr wrap="square" rtlCol="0">
            <a:spAutoFit/>
          </a:bodyPr>
          <a:lstStyle/>
          <a:p>
            <a:r>
              <a:rPr lang="en-GB" sz="1600" b="1" dirty="0" smtClean="0">
                <a:solidFill>
                  <a:srgbClr val="0070C0"/>
                </a:solidFill>
                <a:latin typeface="Raleway" panose="020B0604020202020204" charset="0"/>
              </a:rPr>
              <a:t>(SLOC)</a:t>
            </a:r>
            <a:endParaRPr lang="en-GB" sz="1600" b="1" dirty="0">
              <a:solidFill>
                <a:srgbClr val="0070C0"/>
              </a:solidFill>
              <a:latin typeface="Raleway" panose="020B0604020202020204" charset="0"/>
            </a:endParaRPr>
          </a:p>
        </p:txBody>
      </p:sp>
      <p:grpSp>
        <p:nvGrpSpPr>
          <p:cNvPr id="69" name="Group 68"/>
          <p:cNvGrpSpPr/>
          <p:nvPr/>
        </p:nvGrpSpPr>
        <p:grpSpPr>
          <a:xfrm>
            <a:off x="1919651" y="2802612"/>
            <a:ext cx="6784480" cy="2382811"/>
            <a:chOff x="1747928" y="2602557"/>
            <a:chExt cx="6784480" cy="2382811"/>
          </a:xfrm>
        </p:grpSpPr>
        <p:sp>
          <p:nvSpPr>
            <p:cNvPr id="70" name="TextBox 69"/>
            <p:cNvSpPr txBox="1"/>
            <p:nvPr/>
          </p:nvSpPr>
          <p:spPr>
            <a:xfrm rot="20220000">
              <a:off x="4118060" y="3639367"/>
              <a:ext cx="2271362" cy="707886"/>
            </a:xfrm>
            <a:prstGeom prst="rect">
              <a:avLst/>
            </a:prstGeom>
            <a:noFill/>
          </p:spPr>
          <p:txBody>
            <a:bodyPr wrap="square" rtlCol="0">
              <a:spAutoFit/>
            </a:bodyPr>
            <a:lstStyle/>
            <a:p>
              <a:r>
                <a:rPr lang="en-GB" sz="4000" b="1" dirty="0" smtClean="0">
                  <a:solidFill>
                    <a:srgbClr val="0070C0"/>
                  </a:solidFill>
                  <a:latin typeface="Raleway" panose="020B0604020202020204" charset="0"/>
                </a:rPr>
                <a:t>COSMIC</a:t>
              </a:r>
              <a:endParaRPr lang="en-GB" sz="4000" b="1" dirty="0">
                <a:solidFill>
                  <a:srgbClr val="0070C0"/>
                </a:solidFill>
                <a:latin typeface="Raleway" panose="020B0604020202020204" charset="0"/>
              </a:endParaRPr>
            </a:p>
          </p:txBody>
        </p:sp>
        <p:cxnSp>
          <p:nvCxnSpPr>
            <p:cNvPr id="71" name="Straight Arrow Connector 70"/>
            <p:cNvCxnSpPr>
              <a:stCxn id="70" idx="3"/>
            </p:cNvCxnSpPr>
            <p:nvPr/>
          </p:nvCxnSpPr>
          <p:spPr>
            <a:xfrm flipV="1">
              <a:off x="6299141" y="2602557"/>
              <a:ext cx="2233267" cy="94700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20220000" flipH="1">
              <a:off x="1747928" y="4984486"/>
              <a:ext cx="2599978" cy="88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3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11</a:t>
            </a:fld>
            <a:endParaRPr lang="en-US" dirty="0"/>
          </a:p>
        </p:txBody>
      </p:sp>
      <p:sp>
        <p:nvSpPr>
          <p:cNvPr id="5" name="Title 6"/>
          <p:cNvSpPr>
            <a:spLocks noGrp="1"/>
          </p:cNvSpPr>
          <p:nvPr>
            <p:ph type="title"/>
          </p:nvPr>
        </p:nvSpPr>
        <p:spPr/>
        <p:txBody>
          <a:bodyPr>
            <a:noAutofit/>
          </a:bodyPr>
          <a:lstStyle/>
          <a:p>
            <a:r>
              <a:rPr lang="en-US" sz="3200" dirty="0"/>
              <a:t>Why use COSMIC when I can use the IFPUG method?</a:t>
            </a:r>
          </a:p>
        </p:txBody>
      </p:sp>
      <p:sp>
        <p:nvSpPr>
          <p:cNvPr id="38" name="Text Placeholder 1"/>
          <p:cNvSpPr txBox="1">
            <a:spLocks/>
          </p:cNvSpPr>
          <p:nvPr/>
        </p:nvSpPr>
        <p:spPr>
          <a:xfrm>
            <a:off x="434276" y="1747109"/>
            <a:ext cx="4242197" cy="682413"/>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dirty="0" smtClean="0"/>
              <a:t>The IFPUG method</a:t>
            </a:r>
            <a:endParaRPr lang="en-US" dirty="0"/>
          </a:p>
        </p:txBody>
      </p:sp>
      <p:sp>
        <p:nvSpPr>
          <p:cNvPr id="39" name="Content Placeholder 2"/>
          <p:cNvSpPr>
            <a:spLocks noGrp="1"/>
          </p:cNvSpPr>
          <p:nvPr>
            <p:ph sz="half" idx="4294967295"/>
          </p:nvPr>
        </p:nvSpPr>
        <p:spPr>
          <a:xfrm>
            <a:off x="434276" y="2429522"/>
            <a:ext cx="4242197" cy="4214707"/>
          </a:xfrm>
          <a:prstGeom prst="rect">
            <a:avLst/>
          </a:prstGeom>
        </p:spPr>
        <p:txBody>
          <a:bodyPr>
            <a:normAutofit fontScale="77500" lnSpcReduction="20000"/>
          </a:bodyPr>
          <a:lstStyle/>
          <a:p>
            <a:r>
              <a:rPr lang="en-US" dirty="0" smtClean="0"/>
              <a:t>Is recognized as the first FSM method (1979)</a:t>
            </a:r>
          </a:p>
          <a:p>
            <a:r>
              <a:rPr lang="en-US" dirty="0" smtClean="0"/>
              <a:t>Is primarily designed to measure business applications</a:t>
            </a:r>
          </a:p>
          <a:p>
            <a:r>
              <a:rPr lang="en-US" dirty="0" smtClean="0"/>
              <a:t>Is difficult to apply to the following systems:</a:t>
            </a:r>
          </a:p>
          <a:p>
            <a:pPr lvl="1"/>
            <a:r>
              <a:rPr lang="en-US" dirty="0" smtClean="0"/>
              <a:t>Real-Time systems</a:t>
            </a:r>
          </a:p>
          <a:p>
            <a:pPr lvl="1"/>
            <a:r>
              <a:rPr lang="en-US" dirty="0" smtClean="0"/>
              <a:t>Distributed systems</a:t>
            </a:r>
          </a:p>
          <a:p>
            <a:pPr lvl="1"/>
            <a:r>
              <a:rPr lang="en-US" dirty="0" smtClean="0"/>
              <a:t>Mobile applications</a:t>
            </a:r>
          </a:p>
          <a:p>
            <a:r>
              <a:rPr lang="en-US" dirty="0" smtClean="0"/>
              <a:t>Does not fit well with modern development methods (Agile, UML, etc.)</a:t>
            </a:r>
            <a:endParaRPr lang="en-US" dirty="0"/>
          </a:p>
        </p:txBody>
      </p:sp>
      <p:sp>
        <p:nvSpPr>
          <p:cNvPr id="40" name="Text Placeholder 3"/>
          <p:cNvSpPr txBox="1">
            <a:spLocks/>
          </p:cNvSpPr>
          <p:nvPr/>
        </p:nvSpPr>
        <p:spPr>
          <a:xfrm>
            <a:off x="4911502" y="1747109"/>
            <a:ext cx="4243864" cy="682413"/>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mtClean="0"/>
              <a:t>The COSMIC method</a:t>
            </a:r>
            <a:endParaRPr lang="en-US" dirty="0"/>
          </a:p>
        </p:txBody>
      </p:sp>
      <p:sp>
        <p:nvSpPr>
          <p:cNvPr id="42" name="Content Placeholder 4"/>
          <p:cNvSpPr>
            <a:spLocks noGrp="1"/>
          </p:cNvSpPr>
          <p:nvPr>
            <p:ph sz="quarter" idx="4294967295"/>
          </p:nvPr>
        </p:nvSpPr>
        <p:spPr>
          <a:xfrm>
            <a:off x="4911502" y="2429522"/>
            <a:ext cx="4243864" cy="4214707"/>
          </a:xfrm>
          <a:prstGeom prst="rect">
            <a:avLst/>
          </a:prstGeom>
        </p:spPr>
        <p:txBody>
          <a:bodyPr>
            <a:normAutofit fontScale="70000" lnSpcReduction="20000"/>
          </a:bodyPr>
          <a:lstStyle/>
          <a:p>
            <a:r>
              <a:rPr lang="en-US" dirty="0" smtClean="0"/>
              <a:t>Is a second generation method based on fundamental software engineering principles</a:t>
            </a:r>
          </a:p>
          <a:p>
            <a:r>
              <a:rPr lang="en-US" dirty="0" smtClean="0"/>
              <a:t>Is applicable to business, real-time and infrastructure software</a:t>
            </a:r>
          </a:p>
          <a:p>
            <a:r>
              <a:rPr lang="en-US" dirty="0" smtClean="0"/>
              <a:t>Fits perfectly with agile, component-based development methods</a:t>
            </a:r>
          </a:p>
          <a:p>
            <a:r>
              <a:rPr lang="en-US" dirty="0" smtClean="0"/>
              <a:t>Is ‘Open’</a:t>
            </a:r>
          </a:p>
          <a:p>
            <a:pPr lvl="1"/>
            <a:r>
              <a:rPr lang="en-US" dirty="0" smtClean="0"/>
              <a:t>All documentation is freely available</a:t>
            </a:r>
          </a:p>
          <a:p>
            <a:r>
              <a:rPr lang="en-US" dirty="0" smtClean="0"/>
              <a:t>Is easy to understand (100 versus IFPUG’s 500 pages of basic rules, examples, etc.)</a:t>
            </a:r>
          </a:p>
          <a:p>
            <a:endParaRPr lang="en-US" dirty="0"/>
          </a:p>
        </p:txBody>
      </p:sp>
    </p:spTree>
    <p:extLst>
      <p:ext uri="{BB962C8B-B14F-4D97-AF65-F5344CB8AC3E}">
        <p14:creationId xmlns:p14="http://schemas.microsoft.com/office/powerpoint/2010/main" val="342622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12</a:t>
            </a:fld>
            <a:endParaRPr lang="en-US" dirty="0"/>
          </a:p>
        </p:txBody>
      </p:sp>
      <p:sp>
        <p:nvSpPr>
          <p:cNvPr id="3" name="Title 7"/>
          <p:cNvSpPr txBox="1">
            <a:spLocks/>
          </p:cNvSpPr>
          <p:nvPr/>
        </p:nvSpPr>
        <p:spPr>
          <a:xfrm>
            <a:off x="320041" y="377262"/>
            <a:ext cx="8955081" cy="966159"/>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The advantage of open source, a real world example, Microsoft Encarta</a:t>
            </a:r>
            <a:r>
              <a:rPr lang="en-US" baseline="30000" smtClean="0"/>
              <a:t>17</a:t>
            </a:r>
            <a:r>
              <a:rPr lang="en-US" smtClean="0"/>
              <a:t> versus Wikipedia</a:t>
            </a:r>
            <a:endParaRPr lang="en-US" dirty="0"/>
          </a:p>
        </p:txBody>
      </p:sp>
      <p:sp>
        <p:nvSpPr>
          <p:cNvPr id="4" name="Slide Number Placeholder 2"/>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defRPr/>
            </a:pPr>
            <a:fld id="{3C9BC3A4-E813-47F9-84CC-E66A9EE471E1}" type="slidenum">
              <a:rPr lang="en-US" smtClean="0"/>
              <a:pPr>
                <a:defRPr/>
              </a:pPr>
              <a:t>12</a:t>
            </a:fld>
            <a:endParaRPr lang="en-US" dirty="0"/>
          </a:p>
        </p:txBody>
      </p:sp>
      <p:graphicFrame>
        <p:nvGraphicFramePr>
          <p:cNvPr id="5" name="Chart Placeholder 6"/>
          <p:cNvGraphicFramePr>
            <a:graphicFrameLocks/>
          </p:cNvGraphicFramePr>
          <p:nvPr>
            <p:extLst>
              <p:ext uri="{D42A27DB-BD31-4B8C-83A1-F6EECF244321}">
                <p14:modId xmlns:p14="http://schemas.microsoft.com/office/powerpoint/2010/main" val="267565648"/>
              </p:ext>
            </p:extLst>
          </p:nvPr>
        </p:nvGraphicFramePr>
        <p:xfrm>
          <a:off x="372341" y="1665576"/>
          <a:ext cx="8997950" cy="5213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83866" y="2984967"/>
            <a:ext cx="3733800" cy="646331"/>
          </a:xfrm>
          <a:prstGeom prst="rect">
            <a:avLst/>
          </a:prstGeom>
          <a:noFill/>
        </p:spPr>
        <p:txBody>
          <a:bodyPr wrap="square" rtlCol="0">
            <a:spAutoFit/>
          </a:bodyPr>
          <a:lstStyle/>
          <a:p>
            <a:r>
              <a:rPr lang="en-US" dirty="0" smtClean="0">
                <a:solidFill>
                  <a:schemeClr val="bg1"/>
                </a:solidFill>
                <a:latin typeface="+mn-lt"/>
              </a:rPr>
              <a:t>The same can be said for COSMIC versus other FSM methods!</a:t>
            </a:r>
            <a:endParaRPr lang="en-US" dirty="0">
              <a:solidFill>
                <a:schemeClr val="bg1"/>
              </a:solidFill>
              <a:latin typeface="+mn-lt"/>
            </a:endParaRPr>
          </a:p>
        </p:txBody>
      </p:sp>
    </p:spTree>
    <p:extLst>
      <p:ext uri="{BB962C8B-B14F-4D97-AF65-F5344CB8AC3E}">
        <p14:creationId xmlns:p14="http://schemas.microsoft.com/office/powerpoint/2010/main" val="323921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13</a:t>
            </a:fld>
            <a:endParaRPr lang="en-US" dirty="0"/>
          </a:p>
        </p:txBody>
      </p:sp>
      <p:sp>
        <p:nvSpPr>
          <p:cNvPr id="3" name="Freeform 2"/>
          <p:cNvSpPr/>
          <p:nvPr/>
        </p:nvSpPr>
        <p:spPr bwMode="auto">
          <a:xfrm>
            <a:off x="1995055" y="3906988"/>
            <a:ext cx="5449454" cy="341746"/>
          </a:xfrm>
          <a:custGeom>
            <a:avLst/>
            <a:gdLst>
              <a:gd name="connsiteX0" fmla="*/ 0 w 5449454"/>
              <a:gd name="connsiteY0" fmla="*/ 341746 h 341746"/>
              <a:gd name="connsiteX1" fmla="*/ 0 w 5449454"/>
              <a:gd name="connsiteY1" fmla="*/ 0 h 341746"/>
              <a:gd name="connsiteX2" fmla="*/ 5449454 w 5449454"/>
              <a:gd name="connsiteY2" fmla="*/ 0 h 341746"/>
              <a:gd name="connsiteX3" fmla="*/ 5449454 w 5449454"/>
              <a:gd name="connsiteY3" fmla="*/ 332509 h 341746"/>
            </a:gdLst>
            <a:ahLst/>
            <a:cxnLst>
              <a:cxn ang="0">
                <a:pos x="connsiteX0" y="connsiteY0"/>
              </a:cxn>
              <a:cxn ang="0">
                <a:pos x="connsiteX1" y="connsiteY1"/>
              </a:cxn>
              <a:cxn ang="0">
                <a:pos x="connsiteX2" y="connsiteY2"/>
              </a:cxn>
              <a:cxn ang="0">
                <a:pos x="connsiteX3" y="connsiteY3"/>
              </a:cxn>
            </a:cxnLst>
            <a:rect l="l" t="t" r="r" b="b"/>
            <a:pathLst>
              <a:path w="5449454" h="341746">
                <a:moveTo>
                  <a:pt x="0" y="341746"/>
                </a:moveTo>
                <a:lnTo>
                  <a:pt x="0" y="0"/>
                </a:lnTo>
                <a:lnTo>
                  <a:pt x="5449454" y="0"/>
                </a:lnTo>
                <a:lnTo>
                  <a:pt x="5449454" y="332509"/>
                </a:lnTo>
              </a:path>
            </a:pathLst>
          </a:custGeom>
          <a:noFill/>
          <a:ln w="12700" cap="flat" cmpd="sng" algn="ctr">
            <a:solidFill>
              <a:schemeClr val="bg2">
                <a:lumMod val="75000"/>
              </a:schemeClr>
            </a:solidFill>
            <a:prstDash val="solid"/>
            <a:round/>
            <a:headEnd type="none" w="med" len="med"/>
            <a:tailEnd type="none" w="med" len="med"/>
          </a:ln>
          <a:effectLst/>
        </p:spPr>
        <p:txBody>
          <a:bodyPr rtlCol="0" anchor="ctr"/>
          <a:lstStyle/>
          <a:p>
            <a:pPr algn="ctr"/>
            <a:endParaRPr lang="en-US" dirty="0"/>
          </a:p>
        </p:txBody>
      </p:sp>
      <p:sp>
        <p:nvSpPr>
          <p:cNvPr id="4" name="Freeform 3"/>
          <p:cNvSpPr/>
          <p:nvPr/>
        </p:nvSpPr>
        <p:spPr bwMode="auto">
          <a:xfrm>
            <a:off x="1995055" y="5227792"/>
            <a:ext cx="5449454" cy="341746"/>
          </a:xfrm>
          <a:custGeom>
            <a:avLst/>
            <a:gdLst>
              <a:gd name="connsiteX0" fmla="*/ 0 w 5449454"/>
              <a:gd name="connsiteY0" fmla="*/ 341746 h 341746"/>
              <a:gd name="connsiteX1" fmla="*/ 0 w 5449454"/>
              <a:gd name="connsiteY1" fmla="*/ 0 h 341746"/>
              <a:gd name="connsiteX2" fmla="*/ 5449454 w 5449454"/>
              <a:gd name="connsiteY2" fmla="*/ 0 h 341746"/>
              <a:gd name="connsiteX3" fmla="*/ 5449454 w 5449454"/>
              <a:gd name="connsiteY3" fmla="*/ 332509 h 341746"/>
            </a:gdLst>
            <a:ahLst/>
            <a:cxnLst>
              <a:cxn ang="0">
                <a:pos x="connsiteX0" y="connsiteY0"/>
              </a:cxn>
              <a:cxn ang="0">
                <a:pos x="connsiteX1" y="connsiteY1"/>
              </a:cxn>
              <a:cxn ang="0">
                <a:pos x="connsiteX2" y="connsiteY2"/>
              </a:cxn>
              <a:cxn ang="0">
                <a:pos x="connsiteX3" y="connsiteY3"/>
              </a:cxn>
            </a:cxnLst>
            <a:rect l="l" t="t" r="r" b="b"/>
            <a:pathLst>
              <a:path w="5449454" h="341746">
                <a:moveTo>
                  <a:pt x="0" y="341746"/>
                </a:moveTo>
                <a:lnTo>
                  <a:pt x="0" y="0"/>
                </a:lnTo>
                <a:lnTo>
                  <a:pt x="5449454" y="0"/>
                </a:lnTo>
                <a:lnTo>
                  <a:pt x="5449454" y="332509"/>
                </a:lnTo>
              </a:path>
            </a:pathLst>
          </a:custGeom>
          <a:noFill/>
          <a:ln w="12700" cap="flat" cmpd="sng" algn="ctr">
            <a:solidFill>
              <a:schemeClr val="bg2">
                <a:lumMod val="75000"/>
              </a:schemeClr>
            </a:solidFill>
            <a:prstDash val="solid"/>
            <a:round/>
            <a:headEnd type="none" w="med" len="med"/>
            <a:tailEnd type="none" w="med" len="med"/>
          </a:ln>
          <a:effectLst/>
        </p:spPr>
        <p:txBody>
          <a:bodyPr rtlCol="0" anchor="ctr"/>
          <a:lstStyle/>
          <a:p>
            <a:pPr algn="ctr"/>
            <a:endParaRPr lang="en-US" dirty="0"/>
          </a:p>
        </p:txBody>
      </p:sp>
      <p:cxnSp>
        <p:nvCxnSpPr>
          <p:cNvPr id="5" name="Straight Connector 4"/>
          <p:cNvCxnSpPr/>
          <p:nvPr/>
        </p:nvCxnSpPr>
        <p:spPr>
          <a:xfrm>
            <a:off x="4796993" y="3597669"/>
            <a:ext cx="0" cy="2064222"/>
          </a:xfrm>
          <a:prstGeom prst="line">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itle 6"/>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The COSMIC approach to NFR</a:t>
            </a:r>
            <a:endParaRPr lang="en-US" dirty="0"/>
          </a:p>
        </p:txBody>
      </p:sp>
      <p:sp>
        <p:nvSpPr>
          <p:cNvPr id="7" name="Slide Number Placeholder 1"/>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defRPr/>
            </a:pPr>
            <a:fld id="{3C9BC3A4-E813-47F9-84CC-E66A9EE471E1}" type="slidenum">
              <a:rPr lang="en-US" smtClean="0"/>
              <a:pPr>
                <a:defRPr/>
              </a:pPr>
              <a:t>13</a:t>
            </a:fld>
            <a:endParaRPr lang="en-US" dirty="0"/>
          </a:p>
        </p:txBody>
      </p:sp>
      <p:sp>
        <p:nvSpPr>
          <p:cNvPr id="8" name="TextBox 7"/>
          <p:cNvSpPr txBox="1"/>
          <p:nvPr/>
        </p:nvSpPr>
        <p:spPr>
          <a:xfrm>
            <a:off x="525553" y="1446476"/>
            <a:ext cx="8620123" cy="1015663"/>
          </a:xfrm>
          <a:prstGeom prst="rect">
            <a:avLst/>
          </a:prstGeom>
          <a:noFill/>
        </p:spPr>
        <p:txBody>
          <a:bodyPr wrap="square" rtlCol="0">
            <a:spAutoFit/>
          </a:bodyPr>
          <a:lstStyle/>
          <a:p>
            <a:r>
              <a:rPr lang="en-US" sz="2000" dirty="0">
                <a:latin typeface="+mn-lt"/>
              </a:rPr>
              <a:t>The measurement of NFR is integrated into the COSMIC approach, versus having a separate method </a:t>
            </a:r>
            <a:r>
              <a:rPr lang="en-US" sz="2000" dirty="0" smtClean="0">
                <a:latin typeface="+mn-lt"/>
              </a:rPr>
              <a:t>[e.g</a:t>
            </a:r>
            <a:r>
              <a:rPr lang="en-US" sz="2000" dirty="0">
                <a:latin typeface="+mn-lt"/>
              </a:rPr>
              <a:t>., IFPUG’s </a:t>
            </a:r>
            <a:r>
              <a:rPr lang="en-US" sz="2000" dirty="0" smtClean="0">
                <a:latin typeface="+mn-lt"/>
              </a:rPr>
              <a:t>General Systems Characteristics (GSC</a:t>
            </a:r>
            <a:r>
              <a:rPr lang="en-US" sz="2000" baseline="30000" dirty="0" smtClean="0">
                <a:latin typeface="+mn-lt"/>
              </a:rPr>
              <a:t>19</a:t>
            </a:r>
            <a:r>
              <a:rPr lang="en-US" sz="2000" dirty="0" smtClean="0">
                <a:latin typeface="+mn-lt"/>
              </a:rPr>
              <a:t>), </a:t>
            </a:r>
            <a:r>
              <a:rPr lang="en-US" sz="2000" dirty="0">
                <a:latin typeface="+mn-lt"/>
              </a:rPr>
              <a:t>and the Software Non-functional Assessment Process (</a:t>
            </a:r>
            <a:r>
              <a:rPr lang="en-US" sz="2000" dirty="0" smtClean="0">
                <a:latin typeface="+mn-lt"/>
              </a:rPr>
              <a:t>SNAP</a:t>
            </a:r>
            <a:r>
              <a:rPr lang="en-US" sz="2000" baseline="30000" dirty="0" smtClean="0">
                <a:latin typeface="+mn-lt"/>
              </a:rPr>
              <a:t>20</a:t>
            </a:r>
            <a:r>
              <a:rPr lang="en-US" sz="2000" dirty="0" smtClean="0">
                <a:latin typeface="+mn-lt"/>
              </a:rPr>
              <a:t>)].</a:t>
            </a:r>
            <a:endParaRPr lang="en-US" sz="2000" dirty="0">
              <a:latin typeface="+mn-lt"/>
            </a:endParaRPr>
          </a:p>
        </p:txBody>
      </p:sp>
      <p:sp>
        <p:nvSpPr>
          <p:cNvPr id="9" name="Rounded Rectangle 8"/>
          <p:cNvSpPr>
            <a:spLocks/>
          </p:cNvSpPr>
          <p:nvPr/>
        </p:nvSpPr>
        <p:spPr bwMode="auto">
          <a:xfrm>
            <a:off x="716056" y="4186830"/>
            <a:ext cx="2566833"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Software Functional</a:t>
            </a:r>
          </a:p>
          <a:p>
            <a:pPr algn="ctr" defTabSz="914319" eaLnBrk="0" hangingPunct="0">
              <a:spcAft>
                <a:spcPts val="0"/>
              </a:spcAft>
            </a:pPr>
            <a:r>
              <a:rPr lang="en-US" sz="1600" b="1" dirty="0" smtClean="0">
                <a:solidFill>
                  <a:schemeClr val="bg1"/>
                </a:solidFill>
              </a:rPr>
              <a:t>User Requirements (FUR)</a:t>
            </a:r>
            <a:endParaRPr lang="en-US" sz="1600" b="1" dirty="0">
              <a:solidFill>
                <a:schemeClr val="bg1"/>
              </a:solidFill>
            </a:endParaRPr>
          </a:p>
        </p:txBody>
      </p:sp>
      <p:sp>
        <p:nvSpPr>
          <p:cNvPr id="10" name="Rounded Rectangle 9"/>
          <p:cNvSpPr>
            <a:spLocks/>
          </p:cNvSpPr>
          <p:nvPr/>
        </p:nvSpPr>
        <p:spPr bwMode="auto">
          <a:xfrm>
            <a:off x="1189542" y="5481182"/>
            <a:ext cx="1619861"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Quality</a:t>
            </a:r>
          </a:p>
          <a:p>
            <a:pPr algn="ctr" defTabSz="914319" eaLnBrk="0" hangingPunct="0">
              <a:spcAft>
                <a:spcPts val="0"/>
              </a:spcAft>
            </a:pPr>
            <a:r>
              <a:rPr lang="en-US" sz="1600" b="1" dirty="0" smtClean="0">
                <a:solidFill>
                  <a:schemeClr val="bg1"/>
                </a:solidFill>
              </a:rPr>
              <a:t>Requirements</a:t>
            </a:r>
            <a:endParaRPr lang="en-US" sz="1600" b="1" dirty="0">
              <a:solidFill>
                <a:schemeClr val="bg1"/>
              </a:solidFill>
            </a:endParaRPr>
          </a:p>
        </p:txBody>
      </p:sp>
      <p:sp>
        <p:nvSpPr>
          <p:cNvPr id="11" name="Rounded Rectangle 10"/>
          <p:cNvSpPr>
            <a:spLocks/>
          </p:cNvSpPr>
          <p:nvPr/>
        </p:nvSpPr>
        <p:spPr bwMode="auto">
          <a:xfrm>
            <a:off x="3551519" y="3024794"/>
            <a:ext cx="2490949"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Requirements for a</a:t>
            </a:r>
          </a:p>
          <a:p>
            <a:pPr algn="ctr" defTabSz="914319" eaLnBrk="0" hangingPunct="0">
              <a:spcAft>
                <a:spcPts val="0"/>
              </a:spcAft>
            </a:pPr>
            <a:r>
              <a:rPr lang="en-US" sz="1600" b="1" dirty="0" smtClean="0">
                <a:solidFill>
                  <a:schemeClr val="bg1"/>
                </a:solidFill>
              </a:rPr>
              <a:t>Software System Project</a:t>
            </a:r>
            <a:endParaRPr lang="en-US" sz="1600" b="1" dirty="0">
              <a:solidFill>
                <a:schemeClr val="bg1"/>
              </a:solidFill>
            </a:endParaRPr>
          </a:p>
        </p:txBody>
      </p:sp>
      <p:sp>
        <p:nvSpPr>
          <p:cNvPr id="12" name="Rounded Rectangle 11"/>
          <p:cNvSpPr>
            <a:spLocks/>
          </p:cNvSpPr>
          <p:nvPr/>
        </p:nvSpPr>
        <p:spPr bwMode="auto">
          <a:xfrm>
            <a:off x="3673941" y="4079833"/>
            <a:ext cx="2246104"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a:solidFill>
                  <a:schemeClr val="bg1"/>
                </a:solidFill>
              </a:rPr>
              <a:t>System and </a:t>
            </a:r>
            <a:r>
              <a:rPr lang="en-US" sz="1600" b="1" dirty="0" smtClean="0">
                <a:solidFill>
                  <a:schemeClr val="bg1"/>
                </a:solidFill>
              </a:rPr>
              <a:t>Software</a:t>
            </a:r>
          </a:p>
          <a:p>
            <a:pPr algn="ctr" defTabSz="914319" eaLnBrk="0" hangingPunct="0">
              <a:spcAft>
                <a:spcPts val="0"/>
              </a:spcAft>
            </a:pPr>
            <a:r>
              <a:rPr lang="en-US" sz="1600" b="1" dirty="0" smtClean="0">
                <a:solidFill>
                  <a:schemeClr val="bg1"/>
                </a:solidFill>
              </a:rPr>
              <a:t>Non-Functional</a:t>
            </a:r>
          </a:p>
          <a:p>
            <a:pPr algn="ctr" defTabSz="914319" eaLnBrk="0" hangingPunct="0">
              <a:spcAft>
                <a:spcPts val="0"/>
              </a:spcAft>
            </a:pPr>
            <a:r>
              <a:rPr lang="en-US" sz="1600" b="1" dirty="0" smtClean="0">
                <a:solidFill>
                  <a:schemeClr val="bg1"/>
                </a:solidFill>
              </a:rPr>
              <a:t>Requirements </a:t>
            </a:r>
            <a:r>
              <a:rPr lang="en-US" sz="1600" b="1" dirty="0">
                <a:solidFill>
                  <a:schemeClr val="bg1"/>
                </a:solidFill>
              </a:rPr>
              <a:t>(NFR)</a:t>
            </a:r>
          </a:p>
        </p:txBody>
      </p:sp>
      <p:sp>
        <p:nvSpPr>
          <p:cNvPr id="13" name="Rounded Rectangle 12"/>
          <p:cNvSpPr>
            <a:spLocks/>
          </p:cNvSpPr>
          <p:nvPr/>
        </p:nvSpPr>
        <p:spPr bwMode="auto">
          <a:xfrm>
            <a:off x="3706468" y="5481182"/>
            <a:ext cx="2181050"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System Environment</a:t>
            </a:r>
          </a:p>
          <a:p>
            <a:pPr algn="ctr" defTabSz="914319" eaLnBrk="0" hangingPunct="0">
              <a:spcAft>
                <a:spcPts val="0"/>
              </a:spcAft>
            </a:pPr>
            <a:r>
              <a:rPr lang="en-US" sz="1600" b="1" dirty="0" smtClean="0">
                <a:solidFill>
                  <a:schemeClr val="bg1"/>
                </a:solidFill>
              </a:rPr>
              <a:t>Requirements</a:t>
            </a:r>
            <a:endParaRPr lang="en-US" sz="1600" b="1" dirty="0">
              <a:solidFill>
                <a:schemeClr val="bg1"/>
              </a:solidFill>
            </a:endParaRPr>
          </a:p>
        </p:txBody>
      </p:sp>
      <p:sp>
        <p:nvSpPr>
          <p:cNvPr id="14" name="Rounded Rectangle 13"/>
          <p:cNvSpPr>
            <a:spLocks/>
          </p:cNvSpPr>
          <p:nvPr/>
        </p:nvSpPr>
        <p:spPr bwMode="auto">
          <a:xfrm>
            <a:off x="6318873" y="4186830"/>
            <a:ext cx="2252187"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a:solidFill>
                  <a:schemeClr val="bg1"/>
                </a:solidFill>
              </a:rPr>
              <a:t>Project </a:t>
            </a:r>
            <a:r>
              <a:rPr lang="en-US" sz="1600" b="1" dirty="0" smtClean="0">
                <a:solidFill>
                  <a:schemeClr val="bg1"/>
                </a:solidFill>
              </a:rPr>
              <a:t>Requirements</a:t>
            </a:r>
          </a:p>
          <a:p>
            <a:pPr algn="ctr" defTabSz="914319" eaLnBrk="0" hangingPunct="0">
              <a:spcAft>
                <a:spcPts val="0"/>
              </a:spcAft>
            </a:pPr>
            <a:r>
              <a:rPr lang="en-US" sz="1600" b="1" dirty="0" smtClean="0">
                <a:solidFill>
                  <a:schemeClr val="bg1"/>
                </a:solidFill>
              </a:rPr>
              <a:t>and </a:t>
            </a:r>
            <a:r>
              <a:rPr lang="en-US" sz="1600" b="1" dirty="0">
                <a:solidFill>
                  <a:schemeClr val="bg1"/>
                </a:solidFill>
              </a:rPr>
              <a:t>Constraints (PRC)</a:t>
            </a:r>
          </a:p>
        </p:txBody>
      </p:sp>
      <p:sp>
        <p:nvSpPr>
          <p:cNvPr id="15" name="Rounded Rectangle 14"/>
          <p:cNvSpPr>
            <a:spLocks/>
          </p:cNvSpPr>
          <p:nvPr/>
        </p:nvSpPr>
        <p:spPr bwMode="auto">
          <a:xfrm>
            <a:off x="6635037" y="5481182"/>
            <a:ext cx="1619859"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Technical</a:t>
            </a:r>
          </a:p>
          <a:p>
            <a:pPr algn="ctr" defTabSz="914319" eaLnBrk="0" hangingPunct="0">
              <a:spcAft>
                <a:spcPts val="0"/>
              </a:spcAft>
            </a:pPr>
            <a:r>
              <a:rPr lang="en-US" sz="1600" b="1" dirty="0" smtClean="0">
                <a:solidFill>
                  <a:schemeClr val="bg1"/>
                </a:solidFill>
              </a:rPr>
              <a:t>Requirements</a:t>
            </a:r>
            <a:endParaRPr lang="en-US" sz="1600" b="1" dirty="0">
              <a:solidFill>
                <a:schemeClr val="bg1"/>
              </a:solidFill>
            </a:endParaRPr>
          </a:p>
        </p:txBody>
      </p:sp>
    </p:spTree>
    <p:extLst>
      <p:ext uri="{BB962C8B-B14F-4D97-AF65-F5344CB8AC3E}">
        <p14:creationId xmlns:p14="http://schemas.microsoft.com/office/powerpoint/2010/main" val="148957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14</a:t>
            </a:fld>
            <a:endParaRPr lang="en-US" dirty="0"/>
          </a:p>
        </p:txBody>
      </p:sp>
      <p:sp>
        <p:nvSpPr>
          <p:cNvPr id="3" name="Title 8"/>
          <p:cNvSpPr txBox="1">
            <a:spLocks/>
          </p:cNvSpPr>
          <p:nvPr/>
        </p:nvSpPr>
        <p:spPr>
          <a:xfrm>
            <a:off x="320041" y="260648"/>
            <a:ext cx="8572439" cy="1152128"/>
          </a:xfrm>
          <a:prstGeom prst="rect">
            <a:avLst/>
          </a:prstGeom>
        </p:spPr>
        <p:txBody>
          <a:bodyPr>
            <a:noAutofit/>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z="2600" dirty="0" smtClean="0"/>
              <a:t>NFR typically evolve, wholly or partly, as a project progresses into FUR that COSMIC can measure</a:t>
            </a:r>
            <a:r>
              <a:rPr lang="en-US" sz="2600" baseline="30000" dirty="0" smtClean="0"/>
              <a:t>24</a:t>
            </a:r>
            <a:endParaRPr lang="en-US" sz="2600" baseline="30000"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14</a:t>
            </a:fld>
            <a:endParaRPr lang="en-US" dirty="0" smtClean="0"/>
          </a:p>
        </p:txBody>
      </p:sp>
      <p:sp>
        <p:nvSpPr>
          <p:cNvPr id="20" name="Rounded Rectangle 19"/>
          <p:cNvSpPr>
            <a:spLocks/>
          </p:cNvSpPr>
          <p:nvPr/>
        </p:nvSpPr>
        <p:spPr bwMode="auto">
          <a:xfrm>
            <a:off x="7776777" y="2667074"/>
            <a:ext cx="936104" cy="2418110"/>
          </a:xfrm>
          <a:prstGeom prst="roundRect">
            <a:avLst/>
          </a:prstGeom>
          <a:solidFill>
            <a:schemeClr val="tx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noAutofit/>
          </a:bodyPr>
          <a:lstStyle/>
          <a:p>
            <a:pPr algn="ctr" defTabSz="914319" eaLnBrk="0" hangingPunct="0">
              <a:spcAft>
                <a:spcPts val="0"/>
              </a:spcAft>
            </a:pPr>
            <a:r>
              <a:rPr lang="en-US" sz="1400" b="1" dirty="0" err="1" smtClean="0">
                <a:solidFill>
                  <a:schemeClr val="bg1"/>
                </a:solidFill>
                <a:latin typeface="Raleway" panose="020B0604020202020204" charset="0"/>
              </a:rPr>
              <a:t>Imple</a:t>
            </a:r>
            <a:r>
              <a:rPr lang="en-US" sz="1400" b="1" dirty="0" smtClean="0">
                <a:solidFill>
                  <a:schemeClr val="bg1"/>
                </a:solidFill>
                <a:latin typeface="Raleway" panose="020B0604020202020204" charset="0"/>
              </a:rPr>
              <a:t>-</a:t>
            </a:r>
          </a:p>
          <a:p>
            <a:pPr algn="ctr" defTabSz="914319" eaLnBrk="0" hangingPunct="0">
              <a:spcAft>
                <a:spcPts val="0"/>
              </a:spcAft>
            </a:pPr>
            <a:r>
              <a:rPr lang="en-US" sz="1400" b="1" dirty="0" err="1" smtClean="0">
                <a:solidFill>
                  <a:schemeClr val="bg1"/>
                </a:solidFill>
                <a:latin typeface="Raleway" panose="020B0604020202020204" charset="0"/>
              </a:rPr>
              <a:t>mented</a:t>
            </a:r>
            <a:endParaRPr lang="en-US" sz="1400" b="1" dirty="0" smtClean="0">
              <a:solidFill>
                <a:schemeClr val="bg1"/>
              </a:solidFill>
              <a:latin typeface="Raleway" panose="020B0604020202020204" charset="0"/>
            </a:endParaRPr>
          </a:p>
          <a:p>
            <a:pPr algn="ctr" defTabSz="914319" eaLnBrk="0" hangingPunct="0">
              <a:spcAft>
                <a:spcPts val="0"/>
              </a:spcAft>
            </a:pPr>
            <a:r>
              <a:rPr lang="en-US" sz="1400" b="1" dirty="0" smtClean="0">
                <a:solidFill>
                  <a:schemeClr val="bg1"/>
                </a:solidFill>
                <a:latin typeface="Raleway" panose="020B0604020202020204" charset="0"/>
              </a:rPr>
              <a:t>software</a:t>
            </a:r>
          </a:p>
          <a:p>
            <a:pPr algn="ctr" defTabSz="914319" eaLnBrk="0" hangingPunct="0">
              <a:spcAft>
                <a:spcPts val="0"/>
              </a:spcAft>
            </a:pPr>
            <a:r>
              <a:rPr lang="en-US" sz="1400" b="1" dirty="0" smtClean="0">
                <a:solidFill>
                  <a:schemeClr val="bg1"/>
                </a:solidFill>
                <a:latin typeface="Raleway" panose="020B0604020202020204" charset="0"/>
              </a:rPr>
              <a:t>system</a:t>
            </a:r>
          </a:p>
          <a:p>
            <a:pPr algn="ctr" defTabSz="914319" eaLnBrk="0" hangingPunct="0">
              <a:spcAft>
                <a:spcPts val="0"/>
              </a:spcAft>
            </a:pPr>
            <a:r>
              <a:rPr lang="en-US" sz="1400" b="1" dirty="0" smtClean="0">
                <a:solidFill>
                  <a:schemeClr val="bg1"/>
                </a:solidFill>
                <a:latin typeface="Raleway" panose="020B0604020202020204" charset="0"/>
              </a:rPr>
              <a:t>or</a:t>
            </a:r>
          </a:p>
          <a:p>
            <a:pPr algn="ctr" defTabSz="914319" eaLnBrk="0" hangingPunct="0">
              <a:spcAft>
                <a:spcPts val="0"/>
              </a:spcAft>
            </a:pPr>
            <a:r>
              <a:rPr lang="en-US" sz="1400" b="1" dirty="0" smtClean="0">
                <a:solidFill>
                  <a:schemeClr val="bg1"/>
                </a:solidFill>
                <a:latin typeface="Raleway" panose="020B0604020202020204" charset="0"/>
              </a:rPr>
              <a:t>software</a:t>
            </a:r>
          </a:p>
          <a:p>
            <a:pPr algn="ctr" defTabSz="914319" eaLnBrk="0" hangingPunct="0">
              <a:spcAft>
                <a:spcPts val="0"/>
              </a:spcAft>
            </a:pPr>
            <a:r>
              <a:rPr lang="en-US" sz="1400" b="1" dirty="0" smtClean="0">
                <a:solidFill>
                  <a:schemeClr val="bg1"/>
                </a:solidFill>
                <a:latin typeface="Raleway" panose="020B0604020202020204" charset="0"/>
              </a:rPr>
              <a:t>product</a:t>
            </a:r>
            <a:endParaRPr lang="en-US" sz="1600" b="1" dirty="0">
              <a:solidFill>
                <a:schemeClr val="bg1"/>
              </a:solidFill>
              <a:latin typeface="Raleway" panose="020B0604020202020204" charset="0"/>
            </a:endParaRPr>
          </a:p>
        </p:txBody>
      </p:sp>
      <p:sp>
        <p:nvSpPr>
          <p:cNvPr id="21" name="Rectangle 20"/>
          <p:cNvSpPr/>
          <p:nvPr/>
        </p:nvSpPr>
        <p:spPr>
          <a:xfrm>
            <a:off x="314812" y="5457403"/>
            <a:ext cx="8428423" cy="64807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4812" y="5458274"/>
            <a:ext cx="1224136" cy="646331"/>
          </a:xfrm>
          <a:prstGeom prst="rect">
            <a:avLst/>
          </a:prstGeom>
          <a:noFill/>
        </p:spPr>
        <p:txBody>
          <a:bodyPr wrap="square" rtlCol="0">
            <a:spAutoFit/>
          </a:bodyPr>
          <a:lstStyle/>
          <a:p>
            <a:r>
              <a:rPr lang="en-US" sz="1200" b="1" dirty="0" smtClean="0">
                <a:latin typeface="Raleway" panose="020B0604020202020204" charset="0"/>
              </a:rPr>
              <a:t>Project</a:t>
            </a:r>
          </a:p>
          <a:p>
            <a:r>
              <a:rPr lang="en-US" sz="1200" b="1" dirty="0" err="1" smtClean="0">
                <a:latin typeface="Raleway" panose="020B0604020202020204" charset="0"/>
              </a:rPr>
              <a:t>Reqts</a:t>
            </a:r>
            <a:r>
              <a:rPr lang="en-US" sz="1200" b="1" dirty="0" smtClean="0">
                <a:latin typeface="Raleway" panose="020B0604020202020204" charset="0"/>
              </a:rPr>
              <a:t>. &amp;</a:t>
            </a:r>
          </a:p>
          <a:p>
            <a:r>
              <a:rPr lang="en-US" sz="1200" b="1" dirty="0" smtClean="0">
                <a:latin typeface="Raleway" panose="020B0604020202020204" charset="0"/>
              </a:rPr>
              <a:t>Constraints</a:t>
            </a:r>
            <a:endParaRPr lang="en-US" sz="1400" b="1" dirty="0">
              <a:latin typeface="Raleway" panose="020B0604020202020204" charset="0"/>
            </a:endParaRPr>
          </a:p>
        </p:txBody>
      </p:sp>
      <p:sp>
        <p:nvSpPr>
          <p:cNvPr id="8" name="TextBox 7"/>
          <p:cNvSpPr txBox="1"/>
          <p:nvPr/>
        </p:nvSpPr>
        <p:spPr>
          <a:xfrm>
            <a:off x="2190507" y="5458274"/>
            <a:ext cx="1083607" cy="646331"/>
          </a:xfrm>
          <a:prstGeom prst="rect">
            <a:avLst/>
          </a:prstGeom>
          <a:noFill/>
        </p:spPr>
        <p:txBody>
          <a:bodyPr wrap="square" rtlCol="0">
            <a:spAutoFit/>
          </a:bodyPr>
          <a:lstStyle/>
          <a:p>
            <a:pPr algn="ctr"/>
            <a:r>
              <a:rPr lang="en-US" sz="1200" b="1" dirty="0" smtClean="0">
                <a:latin typeface="Raleway" panose="020B0604020202020204" charset="0"/>
              </a:rPr>
              <a:t>Require-</a:t>
            </a:r>
          </a:p>
          <a:p>
            <a:pPr algn="ctr"/>
            <a:r>
              <a:rPr lang="en-US" sz="1200" b="1" dirty="0" err="1">
                <a:latin typeface="Raleway" panose="020B0604020202020204" charset="0"/>
              </a:rPr>
              <a:t>m</a:t>
            </a:r>
            <a:r>
              <a:rPr lang="en-US" sz="1200" b="1" dirty="0" err="1" smtClean="0">
                <a:latin typeface="Raleway" panose="020B0604020202020204" charset="0"/>
              </a:rPr>
              <a:t>ents</a:t>
            </a:r>
            <a:endParaRPr lang="en-US" sz="1200" b="1" dirty="0" smtClean="0">
              <a:latin typeface="Raleway" panose="020B0604020202020204" charset="0"/>
            </a:endParaRPr>
          </a:p>
          <a:p>
            <a:pPr algn="ctr"/>
            <a:r>
              <a:rPr lang="en-US" sz="1200" b="1" dirty="0" smtClean="0">
                <a:latin typeface="Raleway" panose="020B0604020202020204" charset="0"/>
              </a:rPr>
              <a:t>Analysis</a:t>
            </a:r>
            <a:endParaRPr lang="en-US" sz="1400" b="1" dirty="0">
              <a:latin typeface="Raleway" panose="020B0604020202020204" charset="0"/>
            </a:endParaRPr>
          </a:p>
        </p:txBody>
      </p:sp>
      <p:sp>
        <p:nvSpPr>
          <p:cNvPr id="9" name="TextBox 8"/>
          <p:cNvSpPr txBox="1"/>
          <p:nvPr/>
        </p:nvSpPr>
        <p:spPr>
          <a:xfrm>
            <a:off x="4294426" y="5550607"/>
            <a:ext cx="901844" cy="461665"/>
          </a:xfrm>
          <a:prstGeom prst="rect">
            <a:avLst/>
          </a:prstGeom>
          <a:noFill/>
        </p:spPr>
        <p:txBody>
          <a:bodyPr wrap="square" rtlCol="0">
            <a:spAutoFit/>
          </a:bodyPr>
          <a:lstStyle/>
          <a:p>
            <a:pPr algn="ctr"/>
            <a:r>
              <a:rPr lang="en-US" sz="1200" b="1" dirty="0" smtClean="0">
                <a:latin typeface="Raleway" panose="020B0604020202020204" charset="0"/>
              </a:rPr>
              <a:t>Definition</a:t>
            </a:r>
          </a:p>
          <a:p>
            <a:pPr algn="ctr"/>
            <a:r>
              <a:rPr lang="en-US" sz="1200" b="1" dirty="0" smtClean="0">
                <a:latin typeface="Raleway" panose="020B0604020202020204" charset="0"/>
              </a:rPr>
              <a:t>&amp; Design</a:t>
            </a:r>
            <a:endParaRPr lang="en-US" sz="1400" b="1" dirty="0">
              <a:latin typeface="Raleway" panose="020B0604020202020204" charset="0"/>
            </a:endParaRPr>
          </a:p>
        </p:txBody>
      </p:sp>
      <p:sp>
        <p:nvSpPr>
          <p:cNvPr id="10" name="TextBox 9"/>
          <p:cNvSpPr txBox="1"/>
          <p:nvPr/>
        </p:nvSpPr>
        <p:spPr>
          <a:xfrm>
            <a:off x="6477383" y="5458274"/>
            <a:ext cx="1005943" cy="646331"/>
          </a:xfrm>
          <a:prstGeom prst="rect">
            <a:avLst/>
          </a:prstGeom>
          <a:noFill/>
        </p:spPr>
        <p:txBody>
          <a:bodyPr wrap="square" rtlCol="0">
            <a:spAutoFit/>
          </a:bodyPr>
          <a:lstStyle/>
          <a:p>
            <a:pPr algn="ctr"/>
            <a:r>
              <a:rPr lang="en-US" sz="1200" b="1" dirty="0" smtClean="0">
                <a:latin typeface="Raleway" panose="020B0604020202020204" charset="0"/>
              </a:rPr>
              <a:t>Build, Test</a:t>
            </a:r>
          </a:p>
          <a:p>
            <a:pPr algn="ctr"/>
            <a:r>
              <a:rPr lang="en-US" sz="1200" b="1" dirty="0" smtClean="0">
                <a:latin typeface="Raleway" panose="020B0604020202020204" charset="0"/>
              </a:rPr>
              <a:t>&amp;</a:t>
            </a:r>
          </a:p>
          <a:p>
            <a:pPr algn="ctr"/>
            <a:r>
              <a:rPr lang="en-US" sz="1200" b="1" dirty="0" smtClean="0">
                <a:latin typeface="Raleway" panose="020B0604020202020204" charset="0"/>
              </a:rPr>
              <a:t>Implement</a:t>
            </a:r>
            <a:endParaRPr lang="en-US" sz="1400" b="1" dirty="0">
              <a:latin typeface="Raleway" panose="020B0604020202020204" charset="0"/>
            </a:endParaRPr>
          </a:p>
        </p:txBody>
      </p:sp>
      <p:sp>
        <p:nvSpPr>
          <p:cNvPr id="11" name="Rectangle 10"/>
          <p:cNvSpPr/>
          <p:nvPr/>
        </p:nvSpPr>
        <p:spPr>
          <a:xfrm>
            <a:off x="1538948" y="2667073"/>
            <a:ext cx="504056" cy="367240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Raleway" panose="020B0604020202020204" charset="0"/>
              </a:rPr>
              <a:t>A</a:t>
            </a:r>
          </a:p>
          <a:p>
            <a:pPr algn="ctr"/>
            <a:r>
              <a:rPr lang="en-US" sz="1600" dirty="0">
                <a:solidFill>
                  <a:schemeClr val="tx1"/>
                </a:solidFill>
                <a:latin typeface="Raleway" panose="020B0604020202020204" charset="0"/>
              </a:rPr>
              <a:t>r</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c</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h</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i</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t</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e</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c</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t</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u</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r</a:t>
            </a:r>
            <a:endParaRPr lang="en-US" sz="1600" dirty="0" smtClean="0">
              <a:solidFill>
                <a:schemeClr val="tx1"/>
              </a:solidFill>
              <a:latin typeface="Raleway" panose="020B0604020202020204" charset="0"/>
            </a:endParaRPr>
          </a:p>
          <a:p>
            <a:pPr algn="ctr"/>
            <a:r>
              <a:rPr lang="en-US" sz="1600" dirty="0">
                <a:solidFill>
                  <a:schemeClr val="tx1"/>
                </a:solidFill>
                <a:latin typeface="Raleway" panose="020B0604020202020204" charset="0"/>
              </a:rPr>
              <a:t>e</a:t>
            </a:r>
            <a:endParaRPr lang="en-US" sz="1600" dirty="0" smtClean="0">
              <a:solidFill>
                <a:schemeClr val="tx1"/>
              </a:solidFill>
              <a:latin typeface="Raleway" panose="020B0604020202020204" charset="0"/>
            </a:endParaRPr>
          </a:p>
        </p:txBody>
      </p:sp>
      <p:sp>
        <p:nvSpPr>
          <p:cNvPr id="12" name="Rectangle 11"/>
          <p:cNvSpPr/>
          <p:nvPr/>
        </p:nvSpPr>
        <p:spPr>
          <a:xfrm>
            <a:off x="2190507" y="2667073"/>
            <a:ext cx="1083607" cy="367240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Raleway" panose="020B0604020202020204" charset="0"/>
            </a:endParaRPr>
          </a:p>
        </p:txBody>
      </p:sp>
      <p:sp>
        <p:nvSpPr>
          <p:cNvPr id="13" name="Rectangle 12"/>
          <p:cNvSpPr/>
          <p:nvPr/>
        </p:nvSpPr>
        <p:spPr>
          <a:xfrm>
            <a:off x="4211960" y="2667073"/>
            <a:ext cx="1083607" cy="367240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Raleway" panose="020B0604020202020204" charset="0"/>
            </a:endParaRPr>
          </a:p>
        </p:txBody>
      </p:sp>
      <p:sp>
        <p:nvSpPr>
          <p:cNvPr id="14" name="Rectangle 13"/>
          <p:cNvSpPr/>
          <p:nvPr/>
        </p:nvSpPr>
        <p:spPr>
          <a:xfrm>
            <a:off x="6438552" y="2667073"/>
            <a:ext cx="1083607" cy="367240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Raleway" panose="020B0604020202020204" charset="0"/>
            </a:endParaRPr>
          </a:p>
        </p:txBody>
      </p:sp>
      <p:sp>
        <p:nvSpPr>
          <p:cNvPr id="6" name="Rectangle 5"/>
          <p:cNvSpPr/>
          <p:nvPr/>
        </p:nvSpPr>
        <p:spPr>
          <a:xfrm>
            <a:off x="391540" y="2667073"/>
            <a:ext cx="936104" cy="1258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9" eaLnBrk="0" hangingPunct="0"/>
            <a:r>
              <a:rPr lang="en-US" sz="1200" b="1" dirty="0">
                <a:solidFill>
                  <a:schemeClr val="bg1"/>
                </a:solidFill>
                <a:latin typeface="Raleway" panose="020B0604020202020204" charset="0"/>
              </a:rPr>
              <a:t>Outline</a:t>
            </a:r>
          </a:p>
          <a:p>
            <a:pPr algn="ctr" defTabSz="914319" eaLnBrk="0" hangingPunct="0"/>
            <a:r>
              <a:rPr lang="en-US" sz="1200" b="1" dirty="0" err="1">
                <a:solidFill>
                  <a:schemeClr val="bg1"/>
                </a:solidFill>
                <a:latin typeface="Raleway" panose="020B0604020202020204" charset="0"/>
              </a:rPr>
              <a:t>Funct</a:t>
            </a:r>
            <a:r>
              <a:rPr lang="en-US" sz="1200" b="1" dirty="0">
                <a:solidFill>
                  <a:schemeClr val="bg1"/>
                </a:solidFill>
                <a:latin typeface="Raleway" panose="020B0604020202020204" charset="0"/>
              </a:rPr>
              <a:t>-</a:t>
            </a:r>
          </a:p>
          <a:p>
            <a:pPr algn="ctr" defTabSz="914319" eaLnBrk="0" hangingPunct="0"/>
            <a:r>
              <a:rPr lang="en-US" sz="1200" b="1" dirty="0">
                <a:solidFill>
                  <a:schemeClr val="bg1"/>
                </a:solidFill>
                <a:latin typeface="Raleway" panose="020B0604020202020204" charset="0"/>
              </a:rPr>
              <a:t>-</a:t>
            </a:r>
            <a:r>
              <a:rPr lang="en-US" sz="1200" b="1" dirty="0" err="1">
                <a:solidFill>
                  <a:schemeClr val="bg1"/>
                </a:solidFill>
                <a:latin typeface="Raleway" panose="020B0604020202020204" charset="0"/>
              </a:rPr>
              <a:t>ional</a:t>
            </a:r>
            <a:endParaRPr lang="en-US" sz="1200" b="1" dirty="0">
              <a:solidFill>
                <a:schemeClr val="bg1"/>
              </a:solidFill>
              <a:latin typeface="Raleway" panose="020B0604020202020204" charset="0"/>
            </a:endParaRPr>
          </a:p>
          <a:p>
            <a:pPr algn="ctr" defTabSz="914319" eaLnBrk="0" hangingPunct="0"/>
            <a:r>
              <a:rPr lang="en-US" sz="1200" b="1" dirty="0" err="1">
                <a:solidFill>
                  <a:schemeClr val="bg1"/>
                </a:solidFill>
                <a:latin typeface="Raleway" panose="020B0604020202020204" charset="0"/>
              </a:rPr>
              <a:t>Requts</a:t>
            </a:r>
            <a:r>
              <a:rPr lang="en-US" sz="1200" b="1" dirty="0" smtClean="0">
                <a:solidFill>
                  <a:schemeClr val="tx1"/>
                </a:solidFill>
                <a:latin typeface="Raleway" panose="020B0604020202020204" charset="0"/>
              </a:rPr>
              <a:t>.</a:t>
            </a:r>
            <a:endParaRPr lang="en-US" sz="1200" b="1" dirty="0">
              <a:solidFill>
                <a:schemeClr val="tx1"/>
              </a:solidFill>
              <a:latin typeface="Raleway" panose="020B0604020202020204" charset="0"/>
            </a:endParaRPr>
          </a:p>
        </p:txBody>
      </p:sp>
      <p:sp>
        <p:nvSpPr>
          <p:cNvPr id="16" name="Rectangle 15"/>
          <p:cNvSpPr/>
          <p:nvPr/>
        </p:nvSpPr>
        <p:spPr>
          <a:xfrm>
            <a:off x="391540" y="4143919"/>
            <a:ext cx="936104" cy="718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Raleway" panose="020B0604020202020204" charset="0"/>
              </a:rPr>
              <a:t>Outline</a:t>
            </a:r>
          </a:p>
          <a:p>
            <a:pPr algn="ctr"/>
            <a:r>
              <a:rPr lang="en-US" sz="1200" b="1" dirty="0" smtClean="0">
                <a:solidFill>
                  <a:schemeClr val="bg1"/>
                </a:solidFill>
                <a:latin typeface="Raleway" panose="020B0604020202020204" charset="0"/>
              </a:rPr>
              <a:t>NFR</a:t>
            </a:r>
            <a:endParaRPr lang="en-US" sz="1200" b="1" dirty="0">
              <a:solidFill>
                <a:schemeClr val="bg1"/>
              </a:solidFill>
              <a:latin typeface="Raleway" panose="020B0604020202020204" charset="0"/>
            </a:endParaRPr>
          </a:p>
        </p:txBody>
      </p:sp>
      <p:sp>
        <p:nvSpPr>
          <p:cNvPr id="17" name="Rectangle 16"/>
          <p:cNvSpPr/>
          <p:nvPr/>
        </p:nvSpPr>
        <p:spPr>
          <a:xfrm>
            <a:off x="3419872" y="2667073"/>
            <a:ext cx="720080" cy="9779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bg1"/>
                </a:solidFill>
                <a:latin typeface="Raleway" panose="020B0604020202020204" charset="0"/>
              </a:rPr>
              <a:t>Approx</a:t>
            </a:r>
            <a:endParaRPr lang="en-US" sz="1200" b="1" dirty="0" smtClean="0">
              <a:solidFill>
                <a:schemeClr val="bg1"/>
              </a:solidFill>
              <a:latin typeface="Raleway" panose="020B0604020202020204" charset="0"/>
            </a:endParaRPr>
          </a:p>
          <a:p>
            <a:pPr algn="ctr"/>
            <a:r>
              <a:rPr lang="en-US" sz="1200" b="1" dirty="0" err="1" smtClean="0">
                <a:solidFill>
                  <a:schemeClr val="bg1"/>
                </a:solidFill>
                <a:latin typeface="Raleway" panose="020B0604020202020204" charset="0"/>
              </a:rPr>
              <a:t>Funct</a:t>
            </a:r>
            <a:r>
              <a:rPr lang="en-US" sz="1200" b="1" dirty="0" smtClean="0">
                <a:solidFill>
                  <a:schemeClr val="bg1"/>
                </a:solidFill>
                <a:latin typeface="Raleway" panose="020B0604020202020204" charset="0"/>
              </a:rPr>
              <a:t>-</a:t>
            </a:r>
          </a:p>
          <a:p>
            <a:pPr algn="ctr"/>
            <a:r>
              <a:rPr lang="en-US" sz="1200" b="1" dirty="0" smtClean="0">
                <a:solidFill>
                  <a:schemeClr val="bg1"/>
                </a:solidFill>
                <a:latin typeface="Raleway" panose="020B0604020202020204" charset="0"/>
              </a:rPr>
              <a:t>-</a:t>
            </a:r>
            <a:r>
              <a:rPr lang="en-US" sz="1200" b="1" dirty="0" err="1" smtClean="0">
                <a:solidFill>
                  <a:schemeClr val="bg1"/>
                </a:solidFill>
                <a:latin typeface="Raleway" panose="020B0604020202020204" charset="0"/>
              </a:rPr>
              <a:t>ional</a:t>
            </a:r>
            <a:endParaRPr lang="en-US" sz="1200" b="1" dirty="0" smtClean="0">
              <a:solidFill>
                <a:schemeClr val="bg1"/>
              </a:solidFill>
              <a:latin typeface="Raleway" panose="020B0604020202020204" charset="0"/>
            </a:endParaRPr>
          </a:p>
          <a:p>
            <a:pPr algn="ctr"/>
            <a:r>
              <a:rPr lang="en-US" sz="1200" b="1" dirty="0" err="1" smtClean="0">
                <a:solidFill>
                  <a:schemeClr val="bg1"/>
                </a:solidFill>
                <a:latin typeface="Raleway" panose="020B0604020202020204" charset="0"/>
              </a:rPr>
              <a:t>Reqts</a:t>
            </a:r>
            <a:r>
              <a:rPr lang="en-US" sz="1200" b="1" dirty="0" smtClean="0">
                <a:solidFill>
                  <a:schemeClr val="bg1"/>
                </a:solidFill>
                <a:latin typeface="Raleway" panose="020B0604020202020204" charset="0"/>
              </a:rPr>
              <a:t>.</a:t>
            </a:r>
            <a:endParaRPr lang="en-US" sz="1200" b="1" dirty="0">
              <a:solidFill>
                <a:schemeClr val="bg1"/>
              </a:solidFill>
              <a:latin typeface="Raleway" panose="020B0604020202020204" charset="0"/>
            </a:endParaRPr>
          </a:p>
        </p:txBody>
      </p:sp>
      <p:sp>
        <p:nvSpPr>
          <p:cNvPr id="18" name="Rectangle 17"/>
          <p:cNvSpPr/>
          <p:nvPr/>
        </p:nvSpPr>
        <p:spPr>
          <a:xfrm>
            <a:off x="5472100" y="2911560"/>
            <a:ext cx="828092" cy="48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Raleway" panose="020B0604020202020204" charset="0"/>
              </a:rPr>
              <a:t>FUR</a:t>
            </a:r>
            <a:endParaRPr lang="en-US" sz="1200" b="1" dirty="0">
              <a:solidFill>
                <a:schemeClr val="bg1"/>
              </a:solidFill>
              <a:latin typeface="Raleway" panose="020B0604020202020204" charset="0"/>
            </a:endParaRPr>
          </a:p>
        </p:txBody>
      </p:sp>
      <p:sp>
        <p:nvSpPr>
          <p:cNvPr id="19" name="Rectangle 18"/>
          <p:cNvSpPr/>
          <p:nvPr/>
        </p:nvSpPr>
        <p:spPr>
          <a:xfrm>
            <a:off x="5481046" y="4258788"/>
            <a:ext cx="828092" cy="48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Raleway" panose="020B0604020202020204" charset="0"/>
              </a:rPr>
              <a:t>“True” NFR</a:t>
            </a:r>
            <a:endParaRPr lang="en-US" sz="1200" b="1" dirty="0">
              <a:solidFill>
                <a:schemeClr val="bg1"/>
              </a:solidFill>
              <a:latin typeface="Raleway" panose="020B0604020202020204" charset="0"/>
            </a:endParaRPr>
          </a:p>
        </p:txBody>
      </p:sp>
      <p:cxnSp>
        <p:nvCxnSpPr>
          <p:cNvPr id="22" name="Straight Arrow Connector 21"/>
          <p:cNvCxnSpPr/>
          <p:nvPr/>
        </p:nvCxnSpPr>
        <p:spPr>
          <a:xfrm flipV="1">
            <a:off x="1538948" y="3296508"/>
            <a:ext cx="1880924" cy="48"/>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8" idx="1"/>
          </p:cNvCxnSpPr>
          <p:nvPr/>
        </p:nvCxnSpPr>
        <p:spPr>
          <a:xfrm>
            <a:off x="4139952" y="3156047"/>
            <a:ext cx="1332148" cy="1"/>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00192" y="3152883"/>
            <a:ext cx="1476585" cy="0"/>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14280" y="4503275"/>
            <a:ext cx="1462497" cy="0"/>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27644" y="4503276"/>
            <a:ext cx="4144456" cy="1"/>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11755" y="3296556"/>
            <a:ext cx="4160345" cy="1199778"/>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311755" y="3501008"/>
            <a:ext cx="2080172" cy="995326"/>
          </a:xfrm>
          <a:prstGeom prst="straightConnector1">
            <a:avLst/>
          </a:prstGeom>
          <a:ln w="19050">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20069119">
            <a:off x="2177892" y="3710189"/>
            <a:ext cx="1414176" cy="261610"/>
          </a:xfrm>
          <a:prstGeom prst="rect">
            <a:avLst/>
          </a:prstGeom>
          <a:noFill/>
        </p:spPr>
        <p:txBody>
          <a:bodyPr wrap="square" rtlCol="0">
            <a:spAutoFit/>
          </a:bodyPr>
          <a:lstStyle/>
          <a:p>
            <a:pPr algn="ctr"/>
            <a:r>
              <a:rPr lang="en-US" sz="1100" dirty="0" smtClean="0">
                <a:solidFill>
                  <a:srgbClr val="FF0000"/>
                </a:solidFill>
                <a:latin typeface="Raleway" panose="020B0604020202020204" charset="0"/>
              </a:rPr>
              <a:t>may evolve into</a:t>
            </a:r>
            <a:endParaRPr lang="en-US" sz="1200" dirty="0">
              <a:solidFill>
                <a:srgbClr val="FF0000"/>
              </a:solidFill>
              <a:latin typeface="Raleway" panose="020B0604020202020204" charset="0"/>
            </a:endParaRPr>
          </a:p>
        </p:txBody>
      </p:sp>
      <p:sp>
        <p:nvSpPr>
          <p:cNvPr id="37" name="Rounded Rectangular Callout 36"/>
          <p:cNvSpPr/>
          <p:nvPr/>
        </p:nvSpPr>
        <p:spPr>
          <a:xfrm>
            <a:off x="1327644" y="1671085"/>
            <a:ext cx="1557336" cy="576064"/>
          </a:xfrm>
          <a:prstGeom prst="wedgeRoundRectCallout">
            <a:avLst>
              <a:gd name="adj1" fmla="val -81665"/>
              <a:gd name="adj2" fmla="val 121131"/>
              <a:gd name="adj3" fmla="val 16667"/>
            </a:avLst>
          </a:prstGeom>
          <a:solidFill>
            <a:schemeClr val="bg1">
              <a:lumMod val="85000"/>
            </a:schemeClr>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Raleway" panose="020B0604020202020204" charset="0"/>
              </a:rPr>
              <a:t>Size by analogy or expert judgement</a:t>
            </a:r>
            <a:endParaRPr lang="en-US" sz="1200" b="1" dirty="0">
              <a:solidFill>
                <a:schemeClr val="tx1"/>
              </a:solidFill>
              <a:latin typeface="Raleway" panose="020B0604020202020204" charset="0"/>
            </a:endParaRPr>
          </a:p>
        </p:txBody>
      </p:sp>
      <p:sp>
        <p:nvSpPr>
          <p:cNvPr id="40" name="Rounded Rectangular Callout 39"/>
          <p:cNvSpPr/>
          <p:nvPr/>
        </p:nvSpPr>
        <p:spPr>
          <a:xfrm>
            <a:off x="3827592" y="1671085"/>
            <a:ext cx="1557336" cy="576064"/>
          </a:xfrm>
          <a:prstGeom prst="wedgeRoundRectCallout">
            <a:avLst>
              <a:gd name="adj1" fmla="val -53629"/>
              <a:gd name="adj2" fmla="val 119701"/>
              <a:gd name="adj3" fmla="val 16667"/>
            </a:avLst>
          </a:prstGeom>
          <a:solidFill>
            <a:schemeClr val="bg1">
              <a:lumMod val="85000"/>
            </a:schemeClr>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Raleway" panose="020B0604020202020204" charset="0"/>
              </a:rPr>
              <a:t>Approx. COSMIC size measurement</a:t>
            </a:r>
            <a:endParaRPr lang="en-US" sz="1200" b="1" dirty="0">
              <a:solidFill>
                <a:schemeClr val="tx1"/>
              </a:solidFill>
              <a:latin typeface="Raleway" panose="020B0604020202020204" charset="0"/>
            </a:endParaRPr>
          </a:p>
        </p:txBody>
      </p:sp>
      <p:sp>
        <p:nvSpPr>
          <p:cNvPr id="41" name="Rounded Rectangular Callout 40"/>
          <p:cNvSpPr/>
          <p:nvPr/>
        </p:nvSpPr>
        <p:spPr>
          <a:xfrm>
            <a:off x="6259816" y="1671085"/>
            <a:ext cx="1557336" cy="576064"/>
          </a:xfrm>
          <a:prstGeom prst="wedgeRoundRectCallout">
            <a:avLst>
              <a:gd name="adj1" fmla="val -73730"/>
              <a:gd name="adj2" fmla="val 162601"/>
              <a:gd name="adj3" fmla="val 16667"/>
            </a:avLst>
          </a:prstGeom>
          <a:solidFill>
            <a:schemeClr val="bg1">
              <a:lumMod val="85000"/>
            </a:schemeClr>
          </a:solidFill>
          <a:ln>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Raleway" panose="020B0604020202020204" charset="0"/>
              </a:rPr>
              <a:t>Precise COSMIC size measurement</a:t>
            </a:r>
            <a:endParaRPr lang="en-US" sz="1200" b="1" dirty="0">
              <a:solidFill>
                <a:schemeClr val="tx1"/>
              </a:solidFill>
              <a:latin typeface="Raleway" panose="020B0604020202020204" charset="0"/>
            </a:endParaRPr>
          </a:p>
        </p:txBody>
      </p:sp>
      <p:cxnSp>
        <p:nvCxnSpPr>
          <p:cNvPr id="42" name="Straight Arrow Connector 41"/>
          <p:cNvCxnSpPr/>
          <p:nvPr/>
        </p:nvCxnSpPr>
        <p:spPr>
          <a:xfrm flipV="1">
            <a:off x="7448860" y="5940126"/>
            <a:ext cx="1264021" cy="1"/>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294577" y="5940102"/>
            <a:ext cx="1143975" cy="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196162" y="5940126"/>
            <a:ext cx="1015798" cy="1"/>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459254" y="5940126"/>
            <a:ext cx="731253" cy="1"/>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0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15</a:t>
            </a:fld>
            <a:endParaRPr lang="en-US" dirty="0"/>
          </a:p>
        </p:txBody>
      </p:sp>
      <p:sp>
        <p:nvSpPr>
          <p:cNvPr id="3" name="Title 2"/>
          <p:cNvSpPr txBox="1">
            <a:spLocks/>
          </p:cNvSpPr>
          <p:nvPr/>
        </p:nvSpPr>
        <p:spPr>
          <a:xfrm>
            <a:off x="320041" y="377262"/>
            <a:ext cx="8955081" cy="966159"/>
          </a:xfrm>
          <a:prstGeom prst="rect">
            <a:avLst/>
          </a:prstGeom>
        </p:spPr>
        <p:txBody>
          <a:bodyPr>
            <a:normAutofit fontScale="82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The three phases of the COSMIC functional size measurement process</a:t>
            </a:r>
            <a:r>
              <a:rPr lang="en-US" baseline="30000" smtClean="0"/>
              <a:t>4</a:t>
            </a:r>
            <a:endParaRPr lang="en-US" baseline="30000" dirty="0"/>
          </a:p>
        </p:txBody>
      </p:sp>
      <p:sp>
        <p:nvSpPr>
          <p:cNvPr id="4" name="Slide Number Placeholder 1"/>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defRPr/>
            </a:pPr>
            <a:fld id="{3C9BC3A4-E813-47F9-84CC-E66A9EE471E1}" type="slidenum">
              <a:rPr lang="en-US" smtClean="0"/>
              <a:pPr>
                <a:defRPr/>
              </a:pPr>
              <a:t>15</a:t>
            </a:fld>
            <a:endParaRPr lang="en-US" dirty="0"/>
          </a:p>
        </p:txBody>
      </p:sp>
      <p:sp>
        <p:nvSpPr>
          <p:cNvPr id="5" name="TextBox 4"/>
          <p:cNvSpPr txBox="1"/>
          <p:nvPr/>
        </p:nvSpPr>
        <p:spPr>
          <a:xfrm>
            <a:off x="5036317" y="2643717"/>
            <a:ext cx="2344744" cy="738664"/>
          </a:xfrm>
          <a:prstGeom prst="rect">
            <a:avLst/>
          </a:prstGeom>
          <a:noFill/>
        </p:spPr>
        <p:txBody>
          <a:bodyPr wrap="none" rtlCol="0" anchor="ctr" anchorCtr="0">
            <a:spAutoFit/>
          </a:bodyPr>
          <a:lstStyle/>
          <a:p>
            <a:r>
              <a:rPr lang="en-US" sz="1400" dirty="0" smtClean="0">
                <a:latin typeface="+mn-lt"/>
              </a:rPr>
              <a:t>Definition of each piece of</a:t>
            </a:r>
          </a:p>
          <a:p>
            <a:r>
              <a:rPr lang="en-US" sz="1400" dirty="0" smtClean="0">
                <a:latin typeface="+mn-lt"/>
              </a:rPr>
              <a:t>software to be measured and</a:t>
            </a:r>
          </a:p>
          <a:p>
            <a:r>
              <a:rPr lang="en-US" sz="1400" dirty="0" smtClean="0">
                <a:latin typeface="+mn-lt"/>
              </a:rPr>
              <a:t>of the required measurement</a:t>
            </a:r>
            <a:endParaRPr lang="en-US" sz="1400" dirty="0">
              <a:latin typeface="+mn-lt"/>
            </a:endParaRPr>
          </a:p>
        </p:txBody>
      </p:sp>
      <p:sp>
        <p:nvSpPr>
          <p:cNvPr id="6" name="TextBox 5"/>
          <p:cNvSpPr txBox="1"/>
          <p:nvPr/>
        </p:nvSpPr>
        <p:spPr>
          <a:xfrm>
            <a:off x="599671" y="2426450"/>
            <a:ext cx="1886670" cy="523220"/>
          </a:xfrm>
          <a:prstGeom prst="rect">
            <a:avLst/>
          </a:prstGeom>
          <a:noFill/>
        </p:spPr>
        <p:txBody>
          <a:bodyPr wrap="none" rtlCol="0" anchor="ctr" anchorCtr="0">
            <a:spAutoFit/>
          </a:bodyPr>
          <a:lstStyle/>
          <a:p>
            <a:pPr algn="r"/>
            <a:r>
              <a:rPr lang="en-US" sz="1400" dirty="0" smtClean="0">
                <a:latin typeface="+mn-lt"/>
              </a:rPr>
              <a:t>Input from measurement</a:t>
            </a:r>
          </a:p>
          <a:p>
            <a:pPr algn="r"/>
            <a:r>
              <a:rPr lang="en-US" sz="1400" dirty="0" smtClean="0">
                <a:latin typeface="+mn-lt"/>
              </a:rPr>
              <a:t>sponsor</a:t>
            </a:r>
            <a:endParaRPr lang="en-US" sz="1400" dirty="0">
              <a:latin typeface="+mn-lt"/>
            </a:endParaRPr>
          </a:p>
        </p:txBody>
      </p:sp>
      <p:cxnSp>
        <p:nvCxnSpPr>
          <p:cNvPr id="7" name="Straight Arrow Connector 6"/>
          <p:cNvCxnSpPr/>
          <p:nvPr/>
        </p:nvCxnSpPr>
        <p:spPr bwMode="auto">
          <a:xfrm flipV="1">
            <a:off x="2486341" y="2688060"/>
            <a:ext cx="374400" cy="1"/>
          </a:xfrm>
          <a:prstGeom prst="straightConnector1">
            <a:avLst/>
          </a:prstGeom>
          <a:noFill/>
          <a:ln w="19050" cap="flat" cmpd="sng" algn="ctr">
            <a:solidFill>
              <a:schemeClr val="tx1"/>
            </a:solidFill>
            <a:prstDash val="solid"/>
            <a:round/>
            <a:headEnd type="none" w="med" len="med"/>
            <a:tailEnd type="triangle"/>
          </a:ln>
          <a:effectLst/>
        </p:spPr>
      </p:cxnSp>
      <p:sp>
        <p:nvSpPr>
          <p:cNvPr id="8" name="TextBox 7"/>
          <p:cNvSpPr txBox="1"/>
          <p:nvPr/>
        </p:nvSpPr>
        <p:spPr>
          <a:xfrm>
            <a:off x="522855" y="2966882"/>
            <a:ext cx="1963486" cy="307777"/>
          </a:xfrm>
          <a:prstGeom prst="rect">
            <a:avLst/>
          </a:prstGeom>
          <a:noFill/>
        </p:spPr>
        <p:txBody>
          <a:bodyPr wrap="none" rtlCol="0" anchor="ctr" anchorCtr="0">
            <a:spAutoFit/>
          </a:bodyPr>
          <a:lstStyle/>
          <a:p>
            <a:pPr algn="r"/>
            <a:r>
              <a:rPr lang="en-US" sz="1400" dirty="0" smtClean="0">
                <a:latin typeface="+mn-lt"/>
              </a:rPr>
              <a:t>Software Context Model</a:t>
            </a:r>
            <a:endParaRPr lang="en-US" sz="1400" dirty="0">
              <a:latin typeface="+mn-lt"/>
            </a:endParaRPr>
          </a:p>
        </p:txBody>
      </p:sp>
      <p:cxnSp>
        <p:nvCxnSpPr>
          <p:cNvPr id="9" name="Straight Arrow Connector 8"/>
          <p:cNvCxnSpPr/>
          <p:nvPr/>
        </p:nvCxnSpPr>
        <p:spPr bwMode="auto">
          <a:xfrm flipV="1">
            <a:off x="2486341" y="3120770"/>
            <a:ext cx="374400" cy="1"/>
          </a:xfrm>
          <a:prstGeom prst="straightConnector1">
            <a:avLst/>
          </a:prstGeom>
          <a:noFill/>
          <a:ln w="19050" cap="flat" cmpd="sng" algn="ctr">
            <a:solidFill>
              <a:schemeClr val="tx1"/>
            </a:solidFill>
            <a:prstDash val="solid"/>
            <a:round/>
            <a:headEnd type="none" w="med" len="med"/>
            <a:tailEnd type="triangle"/>
          </a:ln>
          <a:effectLst/>
        </p:spPr>
      </p:cxnSp>
      <p:sp>
        <p:nvSpPr>
          <p:cNvPr id="10" name="TextBox 9"/>
          <p:cNvSpPr txBox="1"/>
          <p:nvPr/>
        </p:nvSpPr>
        <p:spPr>
          <a:xfrm>
            <a:off x="2006723" y="3291871"/>
            <a:ext cx="479618" cy="307777"/>
          </a:xfrm>
          <a:prstGeom prst="rect">
            <a:avLst/>
          </a:prstGeom>
          <a:noFill/>
        </p:spPr>
        <p:txBody>
          <a:bodyPr wrap="none" rtlCol="0" anchor="ctr" anchorCtr="0">
            <a:spAutoFit/>
          </a:bodyPr>
          <a:lstStyle/>
          <a:p>
            <a:pPr algn="r"/>
            <a:r>
              <a:rPr lang="en-US" sz="1400" dirty="0" smtClean="0">
                <a:latin typeface="+mn-lt"/>
              </a:rPr>
              <a:t>FUR</a:t>
            </a:r>
            <a:endParaRPr lang="en-US" sz="1400" dirty="0">
              <a:latin typeface="+mn-lt"/>
            </a:endParaRPr>
          </a:p>
        </p:txBody>
      </p:sp>
      <p:cxnSp>
        <p:nvCxnSpPr>
          <p:cNvPr id="11" name="Straight Arrow Connector 10"/>
          <p:cNvCxnSpPr/>
          <p:nvPr/>
        </p:nvCxnSpPr>
        <p:spPr bwMode="auto">
          <a:xfrm flipV="1">
            <a:off x="2486341" y="3445759"/>
            <a:ext cx="374400" cy="1"/>
          </a:xfrm>
          <a:prstGeom prst="straightConnector1">
            <a:avLst/>
          </a:prstGeom>
          <a:noFill/>
          <a:ln w="1905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5146656" y="3478237"/>
            <a:ext cx="0" cy="451132"/>
          </a:xfrm>
          <a:prstGeom prst="straightConnector1">
            <a:avLst/>
          </a:prstGeom>
          <a:noFill/>
          <a:ln w="19050" cap="flat" cmpd="sng" algn="ctr">
            <a:solidFill>
              <a:schemeClr val="tx1"/>
            </a:solidFill>
            <a:prstDash val="solid"/>
            <a:round/>
            <a:headEnd type="none" w="med" len="med"/>
            <a:tailEnd type="triangle"/>
          </a:ln>
          <a:effectLst/>
        </p:spPr>
      </p:cxnSp>
      <p:sp>
        <p:nvSpPr>
          <p:cNvPr id="13" name="Rounded Rectangle 12"/>
          <p:cNvSpPr>
            <a:spLocks/>
          </p:cNvSpPr>
          <p:nvPr/>
        </p:nvSpPr>
        <p:spPr bwMode="auto">
          <a:xfrm>
            <a:off x="2923680" y="2553349"/>
            <a:ext cx="1643143"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noAutofit/>
          </a:bodyPr>
          <a:lstStyle/>
          <a:p>
            <a:pPr algn="ctr" defTabSz="914319" eaLnBrk="0" hangingPunct="0">
              <a:spcAft>
                <a:spcPts val="0"/>
              </a:spcAft>
            </a:pPr>
            <a:r>
              <a:rPr lang="en-US" sz="1600" b="1" dirty="0" smtClean="0">
                <a:solidFill>
                  <a:schemeClr val="bg1"/>
                </a:solidFill>
              </a:rPr>
              <a:t>Phase 1</a:t>
            </a:r>
          </a:p>
          <a:p>
            <a:pPr algn="ctr" defTabSz="914319" eaLnBrk="0" hangingPunct="0">
              <a:spcAft>
                <a:spcPts val="0"/>
              </a:spcAft>
            </a:pPr>
            <a:r>
              <a:rPr lang="en-US" sz="1600" b="1" dirty="0" smtClean="0">
                <a:solidFill>
                  <a:schemeClr val="bg1"/>
                </a:solidFill>
              </a:rPr>
              <a:t>Measurement</a:t>
            </a:r>
          </a:p>
          <a:p>
            <a:pPr algn="ctr" defTabSz="914319" eaLnBrk="0" hangingPunct="0">
              <a:spcAft>
                <a:spcPts val="0"/>
              </a:spcAft>
            </a:pPr>
            <a:r>
              <a:rPr lang="en-US" sz="1600" b="1" dirty="0" smtClean="0">
                <a:solidFill>
                  <a:schemeClr val="bg1"/>
                </a:solidFill>
              </a:rPr>
              <a:t>Strategy</a:t>
            </a:r>
            <a:r>
              <a:rPr lang="en-US" sz="1600" b="1" baseline="30000" dirty="0" smtClean="0">
                <a:solidFill>
                  <a:schemeClr val="bg1"/>
                </a:solidFill>
              </a:rPr>
              <a:t>5</a:t>
            </a:r>
            <a:endParaRPr lang="en-US" sz="1600" b="1" baseline="30000" dirty="0">
              <a:solidFill>
                <a:schemeClr val="bg1"/>
              </a:solidFill>
            </a:endParaRPr>
          </a:p>
        </p:txBody>
      </p:sp>
      <p:cxnSp>
        <p:nvCxnSpPr>
          <p:cNvPr id="14" name="Straight Arrow Connector 13"/>
          <p:cNvCxnSpPr/>
          <p:nvPr/>
        </p:nvCxnSpPr>
        <p:spPr bwMode="auto">
          <a:xfrm flipV="1">
            <a:off x="4629208" y="3020908"/>
            <a:ext cx="374400" cy="1"/>
          </a:xfrm>
          <a:prstGeom prst="straightConnector1">
            <a:avLst/>
          </a:prstGeom>
          <a:noFill/>
          <a:ln w="19050" cap="flat" cmpd="sng" algn="ctr">
            <a:solidFill>
              <a:schemeClr val="tx1"/>
            </a:solidFill>
            <a:prstDash val="solid"/>
            <a:round/>
            <a:headEnd type="none" w="med" len="med"/>
            <a:tailEnd type="triangle"/>
          </a:ln>
          <a:effectLst/>
        </p:spPr>
      </p:cxnSp>
      <p:sp>
        <p:nvSpPr>
          <p:cNvPr id="15" name="Rounded Rectangle 14"/>
          <p:cNvSpPr>
            <a:spLocks/>
          </p:cNvSpPr>
          <p:nvPr/>
        </p:nvSpPr>
        <p:spPr bwMode="auto">
          <a:xfrm>
            <a:off x="4325084" y="4048785"/>
            <a:ext cx="1643143"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noAutofit/>
          </a:bodyPr>
          <a:lstStyle/>
          <a:p>
            <a:pPr algn="ctr" defTabSz="914319" eaLnBrk="0" hangingPunct="0">
              <a:spcAft>
                <a:spcPts val="0"/>
              </a:spcAft>
            </a:pPr>
            <a:r>
              <a:rPr lang="en-US" sz="1600" b="1" dirty="0" smtClean="0">
                <a:solidFill>
                  <a:schemeClr val="bg1"/>
                </a:solidFill>
              </a:rPr>
              <a:t>Phase 2</a:t>
            </a:r>
          </a:p>
          <a:p>
            <a:pPr algn="ctr" defTabSz="914319" eaLnBrk="0" hangingPunct="0">
              <a:spcAft>
                <a:spcPts val="0"/>
              </a:spcAft>
            </a:pPr>
            <a:r>
              <a:rPr lang="en-US" sz="1600" b="1" dirty="0" smtClean="0">
                <a:solidFill>
                  <a:schemeClr val="bg1"/>
                </a:solidFill>
              </a:rPr>
              <a:t>Mapping</a:t>
            </a:r>
            <a:r>
              <a:rPr lang="en-US" sz="1600" b="1" baseline="30000" dirty="0" smtClean="0">
                <a:solidFill>
                  <a:schemeClr val="bg1"/>
                </a:solidFill>
              </a:rPr>
              <a:t>9</a:t>
            </a:r>
          </a:p>
          <a:p>
            <a:pPr algn="ctr" defTabSz="914319" eaLnBrk="0" hangingPunct="0">
              <a:spcAft>
                <a:spcPts val="0"/>
              </a:spcAft>
            </a:pPr>
            <a:r>
              <a:rPr lang="en-US" sz="1600" b="1" dirty="0" smtClean="0">
                <a:solidFill>
                  <a:schemeClr val="bg1"/>
                </a:solidFill>
              </a:rPr>
              <a:t>Phase</a:t>
            </a:r>
            <a:endParaRPr lang="en-US" sz="1600" b="1" dirty="0">
              <a:solidFill>
                <a:schemeClr val="bg1"/>
              </a:solidFill>
            </a:endParaRPr>
          </a:p>
        </p:txBody>
      </p:sp>
      <p:sp>
        <p:nvSpPr>
          <p:cNvPr id="16" name="TextBox 15"/>
          <p:cNvSpPr txBox="1"/>
          <p:nvPr/>
        </p:nvSpPr>
        <p:spPr>
          <a:xfrm>
            <a:off x="3471066" y="4170453"/>
            <a:ext cx="479618" cy="307777"/>
          </a:xfrm>
          <a:prstGeom prst="rect">
            <a:avLst/>
          </a:prstGeom>
          <a:noFill/>
        </p:spPr>
        <p:txBody>
          <a:bodyPr wrap="none" rtlCol="0" anchor="ctr" anchorCtr="0">
            <a:spAutoFit/>
          </a:bodyPr>
          <a:lstStyle/>
          <a:p>
            <a:pPr algn="r"/>
            <a:r>
              <a:rPr lang="en-US" sz="1400" dirty="0" smtClean="0">
                <a:latin typeface="+mn-lt"/>
              </a:rPr>
              <a:t>FUR</a:t>
            </a:r>
            <a:endParaRPr lang="en-US" sz="1400" dirty="0">
              <a:latin typeface="+mn-lt"/>
            </a:endParaRPr>
          </a:p>
        </p:txBody>
      </p:sp>
      <p:cxnSp>
        <p:nvCxnSpPr>
          <p:cNvPr id="17" name="Straight Arrow Connector 16"/>
          <p:cNvCxnSpPr/>
          <p:nvPr/>
        </p:nvCxnSpPr>
        <p:spPr bwMode="auto">
          <a:xfrm flipV="1">
            <a:off x="3950684" y="4324341"/>
            <a:ext cx="374400" cy="1"/>
          </a:xfrm>
          <a:prstGeom prst="straightConnector1">
            <a:avLst/>
          </a:prstGeom>
          <a:noFill/>
          <a:ln w="19050" cap="flat" cmpd="sng" algn="ctr">
            <a:solidFill>
              <a:schemeClr val="tx1"/>
            </a:solidFill>
            <a:prstDash val="solid"/>
            <a:round/>
            <a:headEnd type="none" w="med" len="med"/>
            <a:tailEnd type="triangle"/>
          </a:ln>
          <a:effectLst/>
        </p:spPr>
      </p:cxnSp>
      <p:sp>
        <p:nvSpPr>
          <p:cNvPr id="18" name="TextBox 17"/>
          <p:cNvSpPr txBox="1"/>
          <p:nvPr/>
        </p:nvSpPr>
        <p:spPr>
          <a:xfrm>
            <a:off x="1867613" y="4585427"/>
            <a:ext cx="2083071" cy="307777"/>
          </a:xfrm>
          <a:prstGeom prst="rect">
            <a:avLst/>
          </a:prstGeom>
          <a:noFill/>
        </p:spPr>
        <p:txBody>
          <a:bodyPr wrap="none" rtlCol="0" anchor="ctr" anchorCtr="0">
            <a:spAutoFit/>
          </a:bodyPr>
          <a:lstStyle/>
          <a:p>
            <a:pPr algn="r"/>
            <a:r>
              <a:rPr lang="en-US" sz="1400" dirty="0" smtClean="0">
                <a:latin typeface="+mn-lt"/>
              </a:rPr>
              <a:t>Generic Software Model</a:t>
            </a:r>
            <a:r>
              <a:rPr lang="en-US" sz="1400" baseline="30000" dirty="0" smtClean="0">
                <a:latin typeface="+mn-lt"/>
              </a:rPr>
              <a:t>12</a:t>
            </a:r>
            <a:endParaRPr lang="en-US" sz="1400" baseline="30000" dirty="0">
              <a:latin typeface="+mn-lt"/>
            </a:endParaRPr>
          </a:p>
        </p:txBody>
      </p:sp>
      <p:cxnSp>
        <p:nvCxnSpPr>
          <p:cNvPr id="19" name="Straight Arrow Connector 18"/>
          <p:cNvCxnSpPr/>
          <p:nvPr/>
        </p:nvCxnSpPr>
        <p:spPr bwMode="auto">
          <a:xfrm flipV="1">
            <a:off x="3950684" y="4739315"/>
            <a:ext cx="374400" cy="1"/>
          </a:xfrm>
          <a:prstGeom prst="straightConnector1">
            <a:avLst/>
          </a:prstGeom>
          <a:noFill/>
          <a:ln w="19050" cap="flat" cmpd="sng" algn="ctr">
            <a:solidFill>
              <a:schemeClr val="tx1"/>
            </a:solidFill>
            <a:prstDash val="solid"/>
            <a:round/>
            <a:headEnd type="none" w="med" len="med"/>
            <a:tailEnd type="triangle"/>
          </a:ln>
          <a:effectLst/>
        </p:spPr>
      </p:cxnSp>
      <p:sp>
        <p:nvSpPr>
          <p:cNvPr id="20" name="TextBox 19"/>
          <p:cNvSpPr txBox="1"/>
          <p:nvPr/>
        </p:nvSpPr>
        <p:spPr>
          <a:xfrm>
            <a:off x="6404364" y="4131294"/>
            <a:ext cx="1353704" cy="738664"/>
          </a:xfrm>
          <a:prstGeom prst="rect">
            <a:avLst/>
          </a:prstGeom>
          <a:noFill/>
        </p:spPr>
        <p:txBody>
          <a:bodyPr wrap="none" rtlCol="0" anchor="ctr" anchorCtr="0">
            <a:spAutoFit/>
          </a:bodyPr>
          <a:lstStyle/>
          <a:p>
            <a:r>
              <a:rPr lang="en-US" sz="1400" dirty="0" smtClean="0">
                <a:latin typeface="+mn-lt"/>
              </a:rPr>
              <a:t>FUR in the form</a:t>
            </a:r>
          </a:p>
          <a:p>
            <a:r>
              <a:rPr lang="en-US" sz="1400" dirty="0" smtClean="0">
                <a:latin typeface="+mn-lt"/>
              </a:rPr>
              <a:t>of the Generic</a:t>
            </a:r>
          </a:p>
          <a:p>
            <a:r>
              <a:rPr lang="en-US" sz="1400" dirty="0" smtClean="0">
                <a:latin typeface="+mn-lt"/>
              </a:rPr>
              <a:t>Software Model</a:t>
            </a:r>
            <a:endParaRPr lang="en-US" sz="1400" dirty="0">
              <a:latin typeface="+mn-lt"/>
            </a:endParaRPr>
          </a:p>
        </p:txBody>
      </p:sp>
      <p:cxnSp>
        <p:nvCxnSpPr>
          <p:cNvPr id="21" name="Straight Arrow Connector 20"/>
          <p:cNvCxnSpPr/>
          <p:nvPr/>
        </p:nvCxnSpPr>
        <p:spPr bwMode="auto">
          <a:xfrm flipV="1">
            <a:off x="5997255" y="4508485"/>
            <a:ext cx="374400" cy="1"/>
          </a:xfrm>
          <a:prstGeom prst="straightConnector1">
            <a:avLst/>
          </a:prstGeom>
          <a:noFill/>
          <a:ln w="19050"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6597722" y="4942120"/>
            <a:ext cx="0" cy="451132"/>
          </a:xfrm>
          <a:prstGeom prst="straightConnector1">
            <a:avLst/>
          </a:prstGeom>
          <a:noFill/>
          <a:ln w="19050" cap="flat" cmpd="sng" algn="ctr">
            <a:solidFill>
              <a:schemeClr val="tx1"/>
            </a:solidFill>
            <a:prstDash val="solid"/>
            <a:round/>
            <a:headEnd type="none" w="med" len="med"/>
            <a:tailEnd type="triangle"/>
          </a:ln>
          <a:effectLst/>
        </p:spPr>
      </p:cxnSp>
      <p:sp>
        <p:nvSpPr>
          <p:cNvPr id="23" name="Rounded Rectangle 22"/>
          <p:cNvSpPr>
            <a:spLocks/>
          </p:cNvSpPr>
          <p:nvPr/>
        </p:nvSpPr>
        <p:spPr bwMode="auto">
          <a:xfrm>
            <a:off x="5776150" y="5512668"/>
            <a:ext cx="1643143"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2880" tIns="45720" rIns="182880" bIns="45720" numCol="1" rtlCol="0" anchor="ctr" anchorCtr="0" compatLnSpc="1">
            <a:prstTxWarp prst="textNoShape">
              <a:avLst/>
            </a:prstTxWarp>
            <a:noAutofit/>
          </a:bodyPr>
          <a:lstStyle/>
          <a:p>
            <a:pPr algn="ctr" defTabSz="914319" eaLnBrk="0" hangingPunct="0">
              <a:spcAft>
                <a:spcPts val="0"/>
              </a:spcAft>
            </a:pPr>
            <a:r>
              <a:rPr lang="en-US" sz="1600" b="1" dirty="0" smtClean="0">
                <a:solidFill>
                  <a:schemeClr val="bg1"/>
                </a:solidFill>
              </a:rPr>
              <a:t>Phase 3</a:t>
            </a:r>
          </a:p>
          <a:p>
            <a:pPr algn="ctr" defTabSz="914319" eaLnBrk="0" hangingPunct="0">
              <a:spcAft>
                <a:spcPts val="0"/>
              </a:spcAft>
            </a:pPr>
            <a:r>
              <a:rPr lang="en-US" sz="1600" b="1" dirty="0" smtClean="0">
                <a:solidFill>
                  <a:schemeClr val="bg1"/>
                </a:solidFill>
              </a:rPr>
              <a:t>Measurement</a:t>
            </a:r>
          </a:p>
          <a:p>
            <a:pPr algn="ctr" defTabSz="914319" eaLnBrk="0" hangingPunct="0">
              <a:spcAft>
                <a:spcPts val="0"/>
              </a:spcAft>
            </a:pPr>
            <a:r>
              <a:rPr lang="en-US" sz="1600" b="1" dirty="0" smtClean="0">
                <a:solidFill>
                  <a:schemeClr val="bg1"/>
                </a:solidFill>
              </a:rPr>
              <a:t>Phase</a:t>
            </a:r>
            <a:endParaRPr lang="en-US" sz="1600" b="1" dirty="0">
              <a:solidFill>
                <a:schemeClr val="bg1"/>
              </a:solidFill>
            </a:endParaRPr>
          </a:p>
        </p:txBody>
      </p:sp>
      <p:sp>
        <p:nvSpPr>
          <p:cNvPr id="24" name="TextBox 23"/>
          <p:cNvSpPr txBox="1"/>
          <p:nvPr/>
        </p:nvSpPr>
        <p:spPr>
          <a:xfrm>
            <a:off x="7855430" y="5595177"/>
            <a:ext cx="1302408" cy="738664"/>
          </a:xfrm>
          <a:prstGeom prst="rect">
            <a:avLst/>
          </a:prstGeom>
          <a:noFill/>
        </p:spPr>
        <p:txBody>
          <a:bodyPr wrap="none" rtlCol="0" anchor="ctr" anchorCtr="0">
            <a:spAutoFit/>
          </a:bodyPr>
          <a:lstStyle/>
          <a:p>
            <a:r>
              <a:rPr lang="en-US" sz="1400" dirty="0" smtClean="0">
                <a:latin typeface="+mn-lt"/>
              </a:rPr>
              <a:t>Functional size</a:t>
            </a:r>
          </a:p>
          <a:p>
            <a:r>
              <a:rPr lang="en-US" sz="1400" dirty="0" smtClean="0">
                <a:latin typeface="+mn-lt"/>
              </a:rPr>
              <a:t>of the software</a:t>
            </a:r>
          </a:p>
          <a:p>
            <a:r>
              <a:rPr lang="en-US" sz="1400" dirty="0" smtClean="0">
                <a:latin typeface="+mn-lt"/>
              </a:rPr>
              <a:t>in units of CFP</a:t>
            </a:r>
            <a:endParaRPr lang="en-US" sz="1400" dirty="0">
              <a:latin typeface="+mn-lt"/>
            </a:endParaRPr>
          </a:p>
        </p:txBody>
      </p:sp>
      <p:cxnSp>
        <p:nvCxnSpPr>
          <p:cNvPr id="25" name="Straight Arrow Connector 24"/>
          <p:cNvCxnSpPr/>
          <p:nvPr/>
        </p:nvCxnSpPr>
        <p:spPr bwMode="auto">
          <a:xfrm flipV="1">
            <a:off x="7448321" y="5972368"/>
            <a:ext cx="374400" cy="1"/>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97416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16</a:t>
            </a:fld>
            <a:endParaRPr lang="en-US" dirty="0"/>
          </a:p>
        </p:txBody>
      </p:sp>
      <p:cxnSp>
        <p:nvCxnSpPr>
          <p:cNvPr id="10" name="Straight Arrow Connector 9"/>
          <p:cNvCxnSpPr/>
          <p:nvPr/>
        </p:nvCxnSpPr>
        <p:spPr bwMode="auto">
          <a:xfrm flipH="1">
            <a:off x="4419221" y="3768549"/>
            <a:ext cx="2" cy="467275"/>
          </a:xfrm>
          <a:prstGeom prst="straightConnector1">
            <a:avLst/>
          </a:prstGeom>
          <a:noFill/>
          <a:ln w="1905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V="1">
            <a:off x="5220865" y="3768549"/>
            <a:ext cx="0" cy="467276"/>
          </a:xfrm>
          <a:prstGeom prst="straightConnector1">
            <a:avLst/>
          </a:prstGeom>
          <a:noFill/>
          <a:ln w="1905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4419221" y="5155226"/>
            <a:ext cx="4" cy="467275"/>
          </a:xfrm>
          <a:prstGeom prst="straightConnector1">
            <a:avLst/>
          </a:prstGeom>
          <a:noFill/>
          <a:ln w="1905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H="1" flipV="1">
            <a:off x="5220864" y="5155226"/>
            <a:ext cx="2" cy="467275"/>
          </a:xfrm>
          <a:prstGeom prst="straightConnector1">
            <a:avLst/>
          </a:prstGeom>
          <a:noFill/>
          <a:ln w="19050" cap="flat" cmpd="sng" algn="ctr">
            <a:solidFill>
              <a:schemeClr val="tx1"/>
            </a:solidFill>
            <a:prstDash val="solid"/>
            <a:round/>
            <a:headEnd type="none" w="med" len="med"/>
            <a:tailEnd type="triangle"/>
          </a:ln>
          <a:effectLst/>
        </p:spPr>
      </p:cxnSp>
      <p:sp>
        <p:nvSpPr>
          <p:cNvPr id="17" name="Rectangle 15"/>
          <p:cNvSpPr txBox="1">
            <a:spLocks noChangeArrowheads="1"/>
          </p:cNvSpPr>
          <p:nvPr/>
        </p:nvSpPr>
        <p:spPr>
          <a:xfrm>
            <a:off x="280660" y="1332223"/>
            <a:ext cx="7891740" cy="566737"/>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000" dirty="0" smtClean="0"/>
              <a:t>Three possible Software Layer Structures</a:t>
            </a:r>
            <a:r>
              <a:rPr lang="en-US" sz="2000" baseline="30000" dirty="0" smtClean="0"/>
              <a:t>25</a:t>
            </a:r>
          </a:p>
        </p:txBody>
      </p:sp>
      <p:sp>
        <p:nvSpPr>
          <p:cNvPr id="18"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16</a:t>
            </a:fld>
            <a:endParaRPr lang="en-US" dirty="0" smtClean="0"/>
          </a:p>
        </p:txBody>
      </p:sp>
      <p:sp>
        <p:nvSpPr>
          <p:cNvPr id="19" name="Title 8"/>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z="2400" dirty="0" smtClean="0"/>
              <a:t>A software architecture may exhibit different layers</a:t>
            </a:r>
            <a:r>
              <a:rPr lang="en-US" sz="2400" baseline="30000" dirty="0" smtClean="0"/>
              <a:t>13</a:t>
            </a:r>
            <a:r>
              <a:rPr lang="en-US" sz="2400" dirty="0" smtClean="0"/>
              <a:t> depending on the </a:t>
            </a:r>
            <a:r>
              <a:rPr lang="en-US" sz="2800" i="1" dirty="0" smtClean="0">
                <a:solidFill>
                  <a:srgbClr val="FF0000"/>
                </a:solidFill>
                <a:latin typeface="Times New Roman" panose="02020603050405020304" pitchFamily="18" charset="0"/>
                <a:cs typeface="Times New Roman" panose="02020603050405020304" pitchFamily="18" charset="0"/>
              </a:rPr>
              <a:t>view</a:t>
            </a:r>
            <a:r>
              <a:rPr lang="en-US" sz="2400" dirty="0" smtClean="0"/>
              <a:t> of the architecture</a:t>
            </a:r>
            <a:endParaRPr lang="en-US" sz="2400" dirty="0"/>
          </a:p>
        </p:txBody>
      </p:sp>
      <p:sp>
        <p:nvSpPr>
          <p:cNvPr id="32" name="Rounded Rectangle 31"/>
          <p:cNvSpPr>
            <a:spLocks/>
          </p:cNvSpPr>
          <p:nvPr/>
        </p:nvSpPr>
        <p:spPr bwMode="auto">
          <a:xfrm>
            <a:off x="1080467" y="2849148"/>
            <a:ext cx="1726483" cy="3692752"/>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319" eaLnBrk="0" hangingPunct="0">
              <a:spcAft>
                <a:spcPts val="0"/>
              </a:spcAft>
            </a:pPr>
            <a:r>
              <a:rPr lang="en-US" sz="1600" b="1" dirty="0" smtClean="0">
                <a:solidFill>
                  <a:schemeClr val="bg1"/>
                </a:solidFill>
              </a:rPr>
              <a:t>Application</a:t>
            </a:r>
          </a:p>
          <a:p>
            <a:pPr algn="ctr" defTabSz="914319" eaLnBrk="0" hangingPunct="0">
              <a:spcAft>
                <a:spcPts val="0"/>
              </a:spcAft>
            </a:pPr>
            <a:r>
              <a:rPr lang="en-US" sz="1600" b="1" dirty="0" smtClean="0">
                <a:solidFill>
                  <a:schemeClr val="bg1"/>
                </a:solidFill>
              </a:rPr>
              <a:t>‘A’</a:t>
            </a:r>
            <a:endParaRPr lang="en-US" sz="1600" b="1" dirty="0">
              <a:solidFill>
                <a:schemeClr val="bg1"/>
              </a:solidFill>
            </a:endParaRPr>
          </a:p>
        </p:txBody>
      </p:sp>
      <p:sp>
        <p:nvSpPr>
          <p:cNvPr id="33" name="Rounded Rectangle 32"/>
          <p:cNvSpPr>
            <a:spLocks/>
          </p:cNvSpPr>
          <p:nvPr/>
        </p:nvSpPr>
        <p:spPr bwMode="auto">
          <a:xfrm>
            <a:off x="3994344" y="2849148"/>
            <a:ext cx="1606474"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User</a:t>
            </a:r>
          </a:p>
          <a:p>
            <a:pPr algn="ctr" defTabSz="914319" eaLnBrk="0" hangingPunct="0">
              <a:spcAft>
                <a:spcPts val="0"/>
              </a:spcAft>
            </a:pPr>
            <a:r>
              <a:rPr lang="en-US" sz="1600" b="1" dirty="0" smtClean="0">
                <a:solidFill>
                  <a:schemeClr val="bg1"/>
                </a:solidFill>
              </a:rPr>
              <a:t>Interface</a:t>
            </a:r>
          </a:p>
          <a:p>
            <a:pPr algn="ctr" defTabSz="914319" eaLnBrk="0" hangingPunct="0">
              <a:spcAft>
                <a:spcPts val="0"/>
              </a:spcAft>
            </a:pPr>
            <a:r>
              <a:rPr lang="en-US" sz="1600" b="1" dirty="0" smtClean="0">
                <a:solidFill>
                  <a:schemeClr val="bg1"/>
                </a:solidFill>
              </a:rPr>
              <a:t>Component</a:t>
            </a:r>
            <a:endParaRPr lang="en-US" sz="1600" b="1" dirty="0">
              <a:solidFill>
                <a:schemeClr val="bg1"/>
              </a:solidFill>
            </a:endParaRPr>
          </a:p>
        </p:txBody>
      </p:sp>
      <p:sp>
        <p:nvSpPr>
          <p:cNvPr id="44" name="Rounded Rectangle 43"/>
          <p:cNvSpPr>
            <a:spLocks/>
          </p:cNvSpPr>
          <p:nvPr/>
        </p:nvSpPr>
        <p:spPr bwMode="auto">
          <a:xfrm>
            <a:off x="3994344" y="4235824"/>
            <a:ext cx="1606474"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Business</a:t>
            </a:r>
          </a:p>
          <a:p>
            <a:pPr algn="ctr" defTabSz="914319" eaLnBrk="0" hangingPunct="0">
              <a:spcAft>
                <a:spcPts val="0"/>
              </a:spcAft>
            </a:pPr>
            <a:r>
              <a:rPr lang="en-US" sz="1600" b="1" dirty="0" smtClean="0">
                <a:solidFill>
                  <a:schemeClr val="bg1"/>
                </a:solidFill>
              </a:rPr>
              <a:t>Rules</a:t>
            </a:r>
          </a:p>
          <a:p>
            <a:pPr algn="ctr" defTabSz="914319" eaLnBrk="0" hangingPunct="0">
              <a:spcAft>
                <a:spcPts val="0"/>
              </a:spcAft>
            </a:pPr>
            <a:r>
              <a:rPr lang="en-US" sz="1600" b="1" dirty="0" smtClean="0">
                <a:solidFill>
                  <a:schemeClr val="bg1"/>
                </a:solidFill>
              </a:rPr>
              <a:t>Component</a:t>
            </a:r>
            <a:endParaRPr lang="en-US" sz="1600" b="1" dirty="0">
              <a:solidFill>
                <a:schemeClr val="bg1"/>
              </a:solidFill>
            </a:endParaRPr>
          </a:p>
        </p:txBody>
      </p:sp>
      <p:sp>
        <p:nvSpPr>
          <p:cNvPr id="45" name="Rounded Rectangle 44"/>
          <p:cNvSpPr>
            <a:spLocks/>
          </p:cNvSpPr>
          <p:nvPr/>
        </p:nvSpPr>
        <p:spPr bwMode="auto">
          <a:xfrm>
            <a:off x="3994344" y="5622499"/>
            <a:ext cx="1606474"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Data</a:t>
            </a:r>
          </a:p>
          <a:p>
            <a:pPr algn="ctr" defTabSz="914319" eaLnBrk="0" hangingPunct="0">
              <a:spcAft>
                <a:spcPts val="0"/>
              </a:spcAft>
            </a:pPr>
            <a:r>
              <a:rPr lang="en-US" sz="1600" b="1" dirty="0" smtClean="0">
                <a:solidFill>
                  <a:schemeClr val="bg1"/>
                </a:solidFill>
              </a:rPr>
              <a:t>Services Component</a:t>
            </a:r>
            <a:endParaRPr lang="en-US" sz="1600" b="1" dirty="0">
              <a:solidFill>
                <a:schemeClr val="bg1"/>
              </a:solidFill>
            </a:endParaRPr>
          </a:p>
        </p:txBody>
      </p:sp>
      <p:sp>
        <p:nvSpPr>
          <p:cNvPr id="56" name="TextBox 55"/>
          <p:cNvSpPr txBox="1"/>
          <p:nvPr/>
        </p:nvSpPr>
        <p:spPr>
          <a:xfrm>
            <a:off x="6321827" y="4078148"/>
            <a:ext cx="2232248" cy="307777"/>
          </a:xfrm>
          <a:prstGeom prst="rect">
            <a:avLst/>
          </a:prstGeom>
          <a:noFill/>
        </p:spPr>
        <p:txBody>
          <a:bodyPr wrap="square" rtlCol="0">
            <a:spAutoFit/>
          </a:bodyPr>
          <a:lstStyle/>
          <a:p>
            <a:pPr algn="ctr"/>
            <a:r>
              <a:rPr lang="en-US" sz="1400" b="1" dirty="0" smtClean="0">
                <a:latin typeface="Raleway" panose="020B0604020202020204" charset="0"/>
              </a:rPr>
              <a:t>Application Layer</a:t>
            </a:r>
            <a:endParaRPr lang="en-US" sz="1400" b="1" dirty="0">
              <a:latin typeface="Raleway" panose="020B0604020202020204" charset="0"/>
            </a:endParaRPr>
          </a:p>
        </p:txBody>
      </p:sp>
      <p:sp>
        <p:nvSpPr>
          <p:cNvPr id="57" name="TextBox 56"/>
          <p:cNvSpPr txBox="1"/>
          <p:nvPr/>
        </p:nvSpPr>
        <p:spPr>
          <a:xfrm>
            <a:off x="6321827" y="4541636"/>
            <a:ext cx="2232248" cy="307777"/>
          </a:xfrm>
          <a:prstGeom prst="rect">
            <a:avLst/>
          </a:prstGeom>
          <a:noFill/>
        </p:spPr>
        <p:txBody>
          <a:bodyPr wrap="square" rtlCol="0">
            <a:spAutoFit/>
          </a:bodyPr>
          <a:lstStyle/>
          <a:p>
            <a:pPr algn="ctr"/>
            <a:r>
              <a:rPr lang="en-US" sz="1400" b="1" dirty="0" smtClean="0">
                <a:latin typeface="Raleway" panose="020B0604020202020204" charset="0"/>
              </a:rPr>
              <a:t>Orchestration Layer</a:t>
            </a:r>
            <a:endParaRPr lang="en-US" sz="1400" b="1" dirty="0">
              <a:latin typeface="Raleway" panose="020B0604020202020204" charset="0"/>
            </a:endParaRPr>
          </a:p>
        </p:txBody>
      </p:sp>
      <p:sp>
        <p:nvSpPr>
          <p:cNvPr id="58" name="TextBox 57"/>
          <p:cNvSpPr txBox="1"/>
          <p:nvPr/>
        </p:nvSpPr>
        <p:spPr>
          <a:xfrm>
            <a:off x="6321827" y="5005124"/>
            <a:ext cx="2232248" cy="307777"/>
          </a:xfrm>
          <a:prstGeom prst="rect">
            <a:avLst/>
          </a:prstGeom>
          <a:noFill/>
        </p:spPr>
        <p:txBody>
          <a:bodyPr wrap="square" rtlCol="0">
            <a:spAutoFit/>
          </a:bodyPr>
          <a:lstStyle/>
          <a:p>
            <a:pPr algn="ctr"/>
            <a:r>
              <a:rPr lang="en-US" sz="1400" b="1" dirty="0" smtClean="0">
                <a:latin typeface="Raleway" panose="020B0604020202020204" charset="0"/>
              </a:rPr>
              <a:t>Utility Layer</a:t>
            </a:r>
            <a:endParaRPr lang="en-US" sz="1400" b="1" dirty="0">
              <a:latin typeface="Raleway" panose="020B0604020202020204" charset="0"/>
            </a:endParaRPr>
          </a:p>
        </p:txBody>
      </p:sp>
      <p:cxnSp>
        <p:nvCxnSpPr>
          <p:cNvPr id="60" name="Straight Connector 59"/>
          <p:cNvCxnSpPr/>
          <p:nvPr/>
        </p:nvCxnSpPr>
        <p:spPr>
          <a:xfrm>
            <a:off x="6429839" y="4463781"/>
            <a:ext cx="2016224" cy="0"/>
          </a:xfrm>
          <a:prstGeom prst="line">
            <a:avLst/>
          </a:prstGeom>
          <a:ln w="22225">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29839" y="4927269"/>
            <a:ext cx="2016224" cy="0"/>
          </a:xfrm>
          <a:prstGeom prst="line">
            <a:avLst/>
          </a:prstGeom>
          <a:ln w="22225">
            <a:prstDash val="dashDot"/>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27584" y="2541371"/>
            <a:ext cx="2232248" cy="307777"/>
          </a:xfrm>
          <a:prstGeom prst="rect">
            <a:avLst/>
          </a:prstGeom>
          <a:noFill/>
        </p:spPr>
        <p:txBody>
          <a:bodyPr wrap="square" rtlCol="0">
            <a:spAutoFit/>
          </a:bodyPr>
          <a:lstStyle/>
          <a:p>
            <a:pPr algn="ctr"/>
            <a:r>
              <a:rPr lang="en-US" sz="1400" dirty="0" smtClean="0">
                <a:latin typeface="Raleway" panose="020B0604020202020204" charset="0"/>
              </a:rPr>
              <a:t>Application Layer</a:t>
            </a:r>
            <a:endParaRPr lang="en-US" sz="1400" dirty="0">
              <a:latin typeface="Raleway" panose="020B0604020202020204" charset="0"/>
            </a:endParaRPr>
          </a:p>
        </p:txBody>
      </p:sp>
      <p:sp>
        <p:nvSpPr>
          <p:cNvPr id="64" name="TextBox 63"/>
          <p:cNvSpPr txBox="1"/>
          <p:nvPr/>
        </p:nvSpPr>
        <p:spPr>
          <a:xfrm>
            <a:off x="971600" y="1844824"/>
            <a:ext cx="1944216" cy="523220"/>
          </a:xfrm>
          <a:prstGeom prst="rect">
            <a:avLst/>
          </a:prstGeom>
          <a:noFill/>
        </p:spPr>
        <p:txBody>
          <a:bodyPr wrap="square" rtlCol="0">
            <a:spAutoFit/>
          </a:bodyPr>
          <a:lstStyle/>
          <a:p>
            <a:pPr algn="ctr"/>
            <a:r>
              <a:rPr lang="en-US" sz="1400" b="1" dirty="0" smtClean="0">
                <a:latin typeface="Raleway" panose="020B0604020202020204" charset="0"/>
              </a:rPr>
              <a:t>View of application ‘A’ as a whole</a:t>
            </a:r>
            <a:endParaRPr lang="en-US" sz="1400" b="1" dirty="0">
              <a:latin typeface="Raleway" panose="020B0604020202020204" charset="0"/>
            </a:endParaRPr>
          </a:p>
        </p:txBody>
      </p:sp>
      <p:sp>
        <p:nvSpPr>
          <p:cNvPr id="65" name="TextBox 64"/>
          <p:cNvSpPr txBox="1"/>
          <p:nvPr/>
        </p:nvSpPr>
        <p:spPr>
          <a:xfrm>
            <a:off x="3825473" y="1844824"/>
            <a:ext cx="1944216" cy="738664"/>
          </a:xfrm>
          <a:prstGeom prst="rect">
            <a:avLst/>
          </a:prstGeom>
          <a:noFill/>
        </p:spPr>
        <p:txBody>
          <a:bodyPr wrap="square" rtlCol="0">
            <a:spAutoFit/>
          </a:bodyPr>
          <a:lstStyle/>
          <a:p>
            <a:pPr algn="ctr"/>
            <a:r>
              <a:rPr lang="en-US" sz="1400" b="1" dirty="0" smtClean="0">
                <a:latin typeface="Raleway" panose="020B0604020202020204" charset="0"/>
              </a:rPr>
              <a:t>Application ‘A’ components in a 3-layer architecture</a:t>
            </a:r>
            <a:endParaRPr lang="en-US" sz="1400" b="1" dirty="0">
              <a:latin typeface="Raleway" panose="020B0604020202020204" charset="0"/>
            </a:endParaRPr>
          </a:p>
        </p:txBody>
      </p:sp>
      <p:sp>
        <p:nvSpPr>
          <p:cNvPr id="66" name="TextBox 65"/>
          <p:cNvSpPr txBox="1"/>
          <p:nvPr/>
        </p:nvSpPr>
        <p:spPr>
          <a:xfrm>
            <a:off x="6465843" y="1844824"/>
            <a:ext cx="1944216" cy="738664"/>
          </a:xfrm>
          <a:prstGeom prst="rect">
            <a:avLst/>
          </a:prstGeom>
          <a:noFill/>
        </p:spPr>
        <p:txBody>
          <a:bodyPr wrap="square" rtlCol="0">
            <a:spAutoFit/>
          </a:bodyPr>
          <a:lstStyle/>
          <a:p>
            <a:pPr algn="ctr"/>
            <a:r>
              <a:rPr lang="en-US" sz="1400" b="1" dirty="0" smtClean="0">
                <a:latin typeface="Raleway" panose="020B0604020202020204" charset="0"/>
              </a:rPr>
              <a:t>Layers for SOA components of Business Rules</a:t>
            </a:r>
            <a:endParaRPr lang="en-US" sz="1400" b="1" dirty="0">
              <a:latin typeface="Raleway" panose="020B0604020202020204" charset="0"/>
            </a:endParaRPr>
          </a:p>
        </p:txBody>
      </p:sp>
    </p:spTree>
    <p:extLst>
      <p:ext uri="{BB962C8B-B14F-4D97-AF65-F5344CB8AC3E}">
        <p14:creationId xmlns:p14="http://schemas.microsoft.com/office/powerpoint/2010/main" val="291767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17</a:t>
            </a:fld>
            <a:endParaRPr lang="en-US" dirty="0"/>
          </a:p>
        </p:txBody>
      </p:sp>
      <p:sp>
        <p:nvSpPr>
          <p:cNvPr id="3" name="Title 8"/>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z="3600" dirty="0" smtClean="0"/>
              <a:t>Phase 2—Mapping</a:t>
            </a:r>
            <a:r>
              <a:rPr lang="en-US" sz="3600" baseline="30000" dirty="0" smtClean="0"/>
              <a:t>9</a:t>
            </a:r>
            <a:r>
              <a:rPr lang="en-US" sz="3600" dirty="0" smtClean="0"/>
              <a:t>, Part 1</a:t>
            </a:r>
            <a:endParaRPr lang="en-US" sz="3600" dirty="0"/>
          </a:p>
        </p:txBody>
      </p:sp>
      <p:sp>
        <p:nvSpPr>
          <p:cNvPr id="4" name="Rectangle 15"/>
          <p:cNvSpPr txBox="1">
            <a:spLocks noChangeArrowheads="1"/>
          </p:cNvSpPr>
          <p:nvPr/>
        </p:nvSpPr>
        <p:spPr>
          <a:xfrm>
            <a:off x="328785" y="1167763"/>
            <a:ext cx="8723376" cy="5254134"/>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buNone/>
            </a:pPr>
            <a:endParaRPr lang="en-US" baseline="30000" dirty="0" smtClean="0"/>
          </a:p>
          <a:p>
            <a:r>
              <a:rPr lang="en-US" sz="2400" dirty="0" smtClean="0"/>
              <a:t>The four main principles of the COSMIC Generic Software Model</a:t>
            </a:r>
            <a:r>
              <a:rPr lang="en-US" sz="2400" baseline="30000" dirty="0" smtClean="0"/>
              <a:t>12</a:t>
            </a:r>
          </a:p>
          <a:p>
            <a:pPr lvl="1"/>
            <a:r>
              <a:rPr lang="en-US" sz="2400" dirty="0" smtClean="0"/>
              <a:t>Software functionality consists of functional processes</a:t>
            </a:r>
          </a:p>
          <a:p>
            <a:pPr lvl="2"/>
            <a:r>
              <a:rPr lang="en-US" sz="2000" dirty="0" smtClean="0"/>
              <a:t>The task of each functional process is to respond to an event that has happened in the world of the software’s functional users.</a:t>
            </a:r>
          </a:p>
          <a:p>
            <a:pPr lvl="1"/>
            <a:r>
              <a:rPr lang="en-US" sz="2400" dirty="0" smtClean="0"/>
              <a:t>Functional processes consist of sub-processes</a:t>
            </a:r>
          </a:p>
          <a:p>
            <a:pPr lvl="2"/>
            <a:r>
              <a:rPr lang="en-US" sz="2000" dirty="0" smtClean="0"/>
              <a:t>Data movement sub-processes (Entries, Exits, Reads and Writes) move data describing a single </a:t>
            </a:r>
            <a:r>
              <a:rPr lang="en-US" sz="2400" i="1" dirty="0" smtClean="0">
                <a:solidFill>
                  <a:srgbClr val="FF0000"/>
                </a:solidFill>
                <a:latin typeface="Times New Roman" panose="02020603050405020304" pitchFamily="18" charset="0"/>
                <a:cs typeface="Times New Roman" panose="02020603050405020304" pitchFamily="18" charset="0"/>
              </a:rPr>
              <a:t>object of interest</a:t>
            </a:r>
            <a:r>
              <a:rPr lang="en-US" sz="2400" i="1" dirty="0" smtClean="0">
                <a:solidFill>
                  <a:schemeClr val="tx1"/>
                </a:solidFill>
                <a:latin typeface="Raleway" panose="020B0604020202020204" charset="0"/>
                <a:cs typeface="Times New Roman" panose="02020603050405020304" pitchFamily="18" charset="0"/>
              </a:rPr>
              <a:t>.</a:t>
            </a:r>
            <a:endParaRPr lang="en-US" sz="2000" i="1" dirty="0" smtClean="0">
              <a:solidFill>
                <a:schemeClr val="tx1"/>
              </a:solidFill>
              <a:latin typeface="Raleway" panose="020B0604020202020204" charset="0"/>
              <a:cs typeface="Times New Roman" panose="02020603050405020304" pitchFamily="18" charset="0"/>
            </a:endParaRPr>
          </a:p>
          <a:p>
            <a:pPr lvl="2"/>
            <a:r>
              <a:rPr lang="en-US" sz="2000" dirty="0" smtClean="0"/>
              <a:t>Each data movement accounts for the associated data manipulation.</a:t>
            </a:r>
          </a:p>
          <a:p>
            <a:pPr lvl="2"/>
            <a:r>
              <a:rPr lang="en-US" sz="2000" dirty="0" smtClean="0"/>
              <a:t>Each data movement is measured as 1 CFP (COSMIC Function Point).</a:t>
            </a:r>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17</a:t>
            </a:fld>
            <a:endParaRPr lang="en-US" dirty="0" smtClean="0"/>
          </a:p>
        </p:txBody>
      </p:sp>
    </p:spTree>
    <p:extLst>
      <p:ext uri="{BB962C8B-B14F-4D97-AF65-F5344CB8AC3E}">
        <p14:creationId xmlns:p14="http://schemas.microsoft.com/office/powerpoint/2010/main" val="857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18</a:t>
            </a:fld>
            <a:endParaRPr lang="en-US" dirty="0"/>
          </a:p>
        </p:txBody>
      </p:sp>
      <p:sp>
        <p:nvSpPr>
          <p:cNvPr id="5" name="Title 2"/>
          <p:cNvSpPr>
            <a:spLocks noGrp="1"/>
          </p:cNvSpPr>
          <p:nvPr>
            <p:ph type="title"/>
          </p:nvPr>
        </p:nvSpPr>
        <p:spPr/>
        <p:txBody>
          <a:bodyPr>
            <a:normAutofit/>
          </a:bodyPr>
          <a:lstStyle/>
          <a:p>
            <a:r>
              <a:rPr lang="en-US" dirty="0"/>
              <a:t>Phase </a:t>
            </a:r>
            <a:r>
              <a:rPr lang="en-US" dirty="0" smtClean="0"/>
              <a:t>2—Mapping</a:t>
            </a:r>
            <a:r>
              <a:rPr lang="en-US" baseline="30000" dirty="0"/>
              <a:t>9</a:t>
            </a:r>
            <a:r>
              <a:rPr lang="en-US" dirty="0" smtClean="0"/>
              <a:t>, </a:t>
            </a:r>
            <a:r>
              <a:rPr lang="en-US" dirty="0"/>
              <a:t>Part </a:t>
            </a:r>
            <a:r>
              <a:rPr lang="en-US" dirty="0" smtClean="0"/>
              <a:t>2</a:t>
            </a:r>
            <a:endParaRPr lang="en-US" dirty="0"/>
          </a:p>
        </p:txBody>
      </p:sp>
      <p:sp>
        <p:nvSpPr>
          <p:cNvPr id="6" name="Rectangle 5"/>
          <p:cNvSpPr/>
          <p:nvPr/>
        </p:nvSpPr>
        <p:spPr bwMode="auto">
          <a:xfrm>
            <a:off x="533400" y="1916832"/>
            <a:ext cx="8533030" cy="1012387"/>
          </a:xfrm>
          <a:prstGeom prst="rect">
            <a:avLst/>
          </a:prstGeom>
          <a:noFill/>
          <a:ln w="12700"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spAutoFit/>
          </a:bodyPr>
          <a:lstStyle/>
          <a:p>
            <a:r>
              <a:rPr lang="en-US" sz="3000" dirty="0">
                <a:solidFill>
                  <a:schemeClr val="accent1"/>
                </a:solidFill>
                <a:latin typeface="+mn-lt"/>
              </a:rPr>
              <a:t>The relationship between events, functional users and functional processes</a:t>
            </a:r>
            <a:r>
              <a:rPr lang="en-US" sz="3000" baseline="30000" dirty="0">
                <a:solidFill>
                  <a:schemeClr val="accent1"/>
                </a:solidFill>
                <a:latin typeface="+mn-lt"/>
              </a:rPr>
              <a:t>7</a:t>
            </a:r>
          </a:p>
        </p:txBody>
      </p:sp>
      <p:cxnSp>
        <p:nvCxnSpPr>
          <p:cNvPr id="7" name="Straight Connector 6"/>
          <p:cNvCxnSpPr/>
          <p:nvPr/>
        </p:nvCxnSpPr>
        <p:spPr bwMode="auto">
          <a:xfrm>
            <a:off x="5525480" y="3732073"/>
            <a:ext cx="14400" cy="2246400"/>
          </a:xfrm>
          <a:prstGeom prst="line">
            <a:avLst/>
          </a:prstGeom>
          <a:noFill/>
          <a:ln w="25400" cap="flat" cmpd="sng" algn="ctr">
            <a:solidFill>
              <a:schemeClr val="tx1"/>
            </a:solidFill>
            <a:prstDash val="dashDot"/>
            <a:round/>
            <a:headEnd type="none" w="med" len="med"/>
            <a:tailEnd type="none" w="med" len="med"/>
          </a:ln>
          <a:effectLst/>
        </p:spPr>
      </p:cxnSp>
      <p:cxnSp>
        <p:nvCxnSpPr>
          <p:cNvPr id="8" name="Straight Arrow Connector 7"/>
          <p:cNvCxnSpPr/>
          <p:nvPr/>
        </p:nvCxnSpPr>
        <p:spPr bwMode="auto">
          <a:xfrm>
            <a:off x="8608280" y="4713163"/>
            <a:ext cx="0" cy="955575"/>
          </a:xfrm>
          <a:prstGeom prst="straightConnector1">
            <a:avLst/>
          </a:prstGeom>
          <a:noFill/>
          <a:ln w="2857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1321736" y="4873272"/>
            <a:ext cx="965667" cy="1"/>
          </a:xfrm>
          <a:prstGeom prst="straightConnector1">
            <a:avLst/>
          </a:prstGeom>
          <a:noFill/>
          <a:ln w="19050" cap="flat" cmpd="sng" algn="ctr">
            <a:solidFill>
              <a:schemeClr val="tx1"/>
            </a:solidFill>
            <a:prstDash val="dash"/>
            <a:round/>
            <a:headEnd type="none" w="med" len="med"/>
            <a:tailEnd type="triangle"/>
          </a:ln>
          <a:effectLst/>
        </p:spPr>
      </p:cxnSp>
      <p:cxnSp>
        <p:nvCxnSpPr>
          <p:cNvPr id="10" name="Straight Connector 9"/>
          <p:cNvCxnSpPr/>
          <p:nvPr/>
        </p:nvCxnSpPr>
        <p:spPr bwMode="auto">
          <a:xfrm>
            <a:off x="3432203" y="4873273"/>
            <a:ext cx="2093277" cy="0"/>
          </a:xfrm>
          <a:prstGeom prst="line">
            <a:avLst/>
          </a:prstGeom>
          <a:noFill/>
          <a:ln w="12700" cap="flat" cmpd="sng" algn="ctr">
            <a:solidFill>
              <a:schemeClr val="tx1"/>
            </a:solidFill>
            <a:prstDash val="dash"/>
            <a:round/>
            <a:headEnd type="none" w="med" len="med"/>
            <a:tailEnd type="none" w="med" len="med"/>
          </a:ln>
          <a:effectLst/>
        </p:spPr>
      </p:cxnSp>
      <p:cxnSp>
        <p:nvCxnSpPr>
          <p:cNvPr id="11" name="Straight Arrow Connector 10"/>
          <p:cNvCxnSpPr/>
          <p:nvPr/>
        </p:nvCxnSpPr>
        <p:spPr bwMode="auto">
          <a:xfrm>
            <a:off x="5539880" y="4873273"/>
            <a:ext cx="3068400" cy="0"/>
          </a:xfrm>
          <a:prstGeom prst="straightConnector1">
            <a:avLst/>
          </a:prstGeom>
          <a:noFill/>
          <a:ln w="12700" cap="flat" cmpd="sng" algn="ctr">
            <a:solidFill>
              <a:schemeClr val="tx1"/>
            </a:solidFill>
            <a:prstDash val="solid"/>
            <a:round/>
            <a:headEnd type="none" w="med" len="med"/>
            <a:tailEnd type="triangle"/>
          </a:ln>
          <a:effectLst/>
        </p:spPr>
      </p:cxnSp>
      <p:sp>
        <p:nvSpPr>
          <p:cNvPr id="12" name="TextBox 11"/>
          <p:cNvSpPr txBox="1"/>
          <p:nvPr/>
        </p:nvSpPr>
        <p:spPr>
          <a:xfrm>
            <a:off x="1430716" y="4502473"/>
            <a:ext cx="747705" cy="338554"/>
          </a:xfrm>
          <a:prstGeom prst="rect">
            <a:avLst/>
          </a:prstGeom>
          <a:noFill/>
        </p:spPr>
        <p:txBody>
          <a:bodyPr wrap="none" rtlCol="0" anchor="ctr" anchorCtr="0">
            <a:spAutoFit/>
          </a:bodyPr>
          <a:lstStyle/>
          <a:p>
            <a:pPr algn="ctr"/>
            <a:r>
              <a:rPr lang="en-US" sz="1600" b="1" dirty="0" smtClean="0">
                <a:solidFill>
                  <a:schemeClr val="accent1"/>
                </a:solidFill>
                <a:latin typeface="+mn-lt"/>
              </a:rPr>
              <a:t>causes</a:t>
            </a:r>
            <a:endParaRPr lang="en-US" sz="1600" b="1" dirty="0">
              <a:solidFill>
                <a:schemeClr val="accent1"/>
              </a:solidFill>
              <a:latin typeface="+mn-lt"/>
            </a:endParaRPr>
          </a:p>
        </p:txBody>
      </p:sp>
      <p:sp>
        <p:nvSpPr>
          <p:cNvPr id="13" name="Rounded Rectangle 12"/>
          <p:cNvSpPr>
            <a:spLocks/>
          </p:cNvSpPr>
          <p:nvPr/>
        </p:nvSpPr>
        <p:spPr bwMode="auto">
          <a:xfrm>
            <a:off x="2287403" y="4537093"/>
            <a:ext cx="1131324" cy="64698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Functional</a:t>
            </a:r>
          </a:p>
          <a:p>
            <a:pPr algn="ctr" defTabSz="914319" eaLnBrk="0" hangingPunct="0">
              <a:spcAft>
                <a:spcPts val="0"/>
              </a:spcAft>
            </a:pPr>
            <a:r>
              <a:rPr lang="en-US" sz="1600" b="1" dirty="0" smtClean="0">
                <a:solidFill>
                  <a:schemeClr val="bg1"/>
                </a:solidFill>
              </a:rPr>
              <a:t>User</a:t>
            </a:r>
            <a:endParaRPr lang="en-US" sz="1600" b="1" dirty="0">
              <a:solidFill>
                <a:schemeClr val="bg1"/>
              </a:solidFill>
            </a:endParaRPr>
          </a:p>
        </p:txBody>
      </p:sp>
      <p:sp>
        <p:nvSpPr>
          <p:cNvPr id="14" name="TextBox 13"/>
          <p:cNvSpPr txBox="1"/>
          <p:nvPr/>
        </p:nvSpPr>
        <p:spPr>
          <a:xfrm>
            <a:off x="3678148" y="4560208"/>
            <a:ext cx="1308115" cy="584775"/>
          </a:xfrm>
          <a:prstGeom prst="rect">
            <a:avLst/>
          </a:prstGeom>
          <a:noFill/>
        </p:spPr>
        <p:txBody>
          <a:bodyPr wrap="none" rtlCol="0" anchor="ctr" anchorCtr="0">
            <a:spAutoFit/>
          </a:bodyPr>
          <a:lstStyle/>
          <a:p>
            <a:pPr algn="ctr"/>
            <a:r>
              <a:rPr lang="en-US" sz="1600" b="1" dirty="0" smtClean="0">
                <a:solidFill>
                  <a:schemeClr val="accent1"/>
                </a:solidFill>
                <a:latin typeface="+mn-lt"/>
              </a:rPr>
              <a:t>to generate a</a:t>
            </a:r>
          </a:p>
          <a:p>
            <a:pPr algn="ctr"/>
            <a:r>
              <a:rPr lang="en-US" sz="1600" b="1" dirty="0" smtClean="0">
                <a:solidFill>
                  <a:schemeClr val="accent1"/>
                </a:solidFill>
                <a:latin typeface="+mn-lt"/>
              </a:rPr>
              <a:t>data group</a:t>
            </a:r>
            <a:endParaRPr lang="en-US" sz="1600" b="1" dirty="0">
              <a:solidFill>
                <a:schemeClr val="accent1"/>
              </a:solidFill>
              <a:latin typeface="+mn-lt"/>
            </a:endParaRPr>
          </a:p>
        </p:txBody>
      </p:sp>
      <p:sp>
        <p:nvSpPr>
          <p:cNvPr id="15" name="TextBox 14"/>
          <p:cNvSpPr txBox="1"/>
          <p:nvPr/>
        </p:nvSpPr>
        <p:spPr>
          <a:xfrm>
            <a:off x="6311277" y="4340554"/>
            <a:ext cx="1525610" cy="1077218"/>
          </a:xfrm>
          <a:prstGeom prst="rect">
            <a:avLst/>
          </a:prstGeom>
          <a:noFill/>
        </p:spPr>
        <p:txBody>
          <a:bodyPr wrap="none" rtlCol="0" anchor="ctr" anchorCtr="0">
            <a:spAutoFit/>
          </a:bodyPr>
          <a:lstStyle/>
          <a:p>
            <a:pPr algn="ctr"/>
            <a:r>
              <a:rPr lang="en-US" sz="1600" b="1" dirty="0" smtClean="0">
                <a:solidFill>
                  <a:schemeClr val="accent1"/>
                </a:solidFill>
                <a:latin typeface="+mn-lt"/>
              </a:rPr>
              <a:t>that is moved</a:t>
            </a:r>
          </a:p>
          <a:p>
            <a:pPr algn="ctr"/>
            <a:r>
              <a:rPr lang="en-US" sz="1600" b="1" dirty="0" smtClean="0">
                <a:solidFill>
                  <a:schemeClr val="accent1"/>
                </a:solidFill>
                <a:latin typeface="+mn-lt"/>
              </a:rPr>
              <a:t>into a FP by</a:t>
            </a:r>
          </a:p>
          <a:p>
            <a:pPr algn="ctr"/>
            <a:r>
              <a:rPr lang="en-US" sz="1600" b="1" dirty="0" smtClean="0">
                <a:solidFill>
                  <a:schemeClr val="accent1"/>
                </a:solidFill>
                <a:latin typeface="+mn-lt"/>
              </a:rPr>
              <a:t>the FP’s</a:t>
            </a:r>
          </a:p>
          <a:p>
            <a:pPr algn="ctr"/>
            <a:r>
              <a:rPr lang="en-US" sz="1600" b="1" dirty="0" smtClean="0">
                <a:solidFill>
                  <a:schemeClr val="accent1"/>
                </a:solidFill>
                <a:latin typeface="+mn-lt"/>
              </a:rPr>
              <a:t>Triggering Entry</a:t>
            </a:r>
            <a:endParaRPr lang="en-US" sz="1600" b="1" dirty="0">
              <a:solidFill>
                <a:schemeClr val="accent1"/>
              </a:solidFill>
              <a:latin typeface="+mn-lt"/>
            </a:endParaRPr>
          </a:p>
        </p:txBody>
      </p:sp>
      <p:sp>
        <p:nvSpPr>
          <p:cNvPr id="16" name="TextBox 15"/>
          <p:cNvSpPr txBox="1"/>
          <p:nvPr/>
        </p:nvSpPr>
        <p:spPr>
          <a:xfrm>
            <a:off x="4968564" y="3362741"/>
            <a:ext cx="1113831" cy="369332"/>
          </a:xfrm>
          <a:prstGeom prst="rect">
            <a:avLst/>
          </a:prstGeom>
          <a:noFill/>
        </p:spPr>
        <p:txBody>
          <a:bodyPr wrap="none" rtlCol="0" anchor="ctr" anchorCtr="0">
            <a:spAutoFit/>
          </a:bodyPr>
          <a:lstStyle/>
          <a:p>
            <a:pPr algn="ctr"/>
            <a:r>
              <a:rPr lang="en-US" b="1" dirty="0" smtClean="0">
                <a:solidFill>
                  <a:schemeClr val="accent1"/>
                </a:solidFill>
                <a:latin typeface="+mn-lt"/>
              </a:rPr>
              <a:t>Boundary</a:t>
            </a:r>
            <a:endParaRPr lang="en-US" b="1" dirty="0">
              <a:solidFill>
                <a:schemeClr val="accent1"/>
              </a:solidFill>
              <a:latin typeface="+mn-lt"/>
            </a:endParaRPr>
          </a:p>
        </p:txBody>
      </p:sp>
      <p:sp>
        <p:nvSpPr>
          <p:cNvPr id="17" name="TextBox 16"/>
          <p:cNvSpPr txBox="1"/>
          <p:nvPr/>
        </p:nvSpPr>
        <p:spPr>
          <a:xfrm>
            <a:off x="8015010" y="4052377"/>
            <a:ext cx="1186542" cy="646331"/>
          </a:xfrm>
          <a:prstGeom prst="rect">
            <a:avLst/>
          </a:prstGeom>
          <a:noFill/>
        </p:spPr>
        <p:txBody>
          <a:bodyPr wrap="none" rtlCol="0" anchor="ctr" anchorCtr="0">
            <a:spAutoFit/>
          </a:bodyPr>
          <a:lstStyle/>
          <a:p>
            <a:pPr algn="ctr"/>
            <a:r>
              <a:rPr lang="en-US" b="1" dirty="0" smtClean="0">
                <a:solidFill>
                  <a:schemeClr val="accent1"/>
                </a:solidFill>
                <a:latin typeface="+mn-lt"/>
              </a:rPr>
              <a:t>Functional</a:t>
            </a:r>
          </a:p>
          <a:p>
            <a:pPr algn="ctr"/>
            <a:r>
              <a:rPr lang="en-US" b="1" dirty="0" smtClean="0">
                <a:solidFill>
                  <a:schemeClr val="accent1"/>
                </a:solidFill>
                <a:latin typeface="+mn-lt"/>
              </a:rPr>
              <a:t>Process</a:t>
            </a:r>
            <a:endParaRPr lang="en-US" b="1" dirty="0">
              <a:solidFill>
                <a:schemeClr val="accent1"/>
              </a:solidFill>
              <a:latin typeface="+mn-lt"/>
            </a:endParaRPr>
          </a:p>
        </p:txBody>
      </p:sp>
      <p:sp>
        <p:nvSpPr>
          <p:cNvPr id="18" name="Oval 17"/>
          <p:cNvSpPr>
            <a:spLocks/>
          </p:cNvSpPr>
          <p:nvPr/>
        </p:nvSpPr>
        <p:spPr bwMode="auto">
          <a:xfrm>
            <a:off x="-14990" y="4429874"/>
            <a:ext cx="1445706" cy="82230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accent5"/>
                </a:solidFill>
              </a:rPr>
              <a:t>Triggering</a:t>
            </a:r>
          </a:p>
          <a:p>
            <a:pPr algn="ctr" defTabSz="914319" eaLnBrk="0" hangingPunct="0">
              <a:spcAft>
                <a:spcPts val="0"/>
              </a:spcAft>
            </a:pPr>
            <a:r>
              <a:rPr lang="en-US" sz="1600" b="1" dirty="0" smtClean="0">
                <a:solidFill>
                  <a:schemeClr val="accent5"/>
                </a:solidFill>
              </a:rPr>
              <a:t>Event</a:t>
            </a:r>
            <a:endParaRPr lang="en-US" sz="1600" b="1" dirty="0">
              <a:solidFill>
                <a:schemeClr val="accent5"/>
              </a:solidFill>
            </a:endParaRPr>
          </a:p>
        </p:txBody>
      </p:sp>
    </p:spTree>
    <p:extLst>
      <p:ext uri="{BB962C8B-B14F-4D97-AF65-F5344CB8AC3E}">
        <p14:creationId xmlns:p14="http://schemas.microsoft.com/office/powerpoint/2010/main" val="1534411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19</a:t>
            </a:fld>
            <a:endParaRPr lang="en-US" dirty="0"/>
          </a:p>
        </p:txBody>
      </p:sp>
      <p:sp>
        <p:nvSpPr>
          <p:cNvPr id="5" name="Title 2"/>
          <p:cNvSpPr>
            <a:spLocks noGrp="1"/>
          </p:cNvSpPr>
          <p:nvPr>
            <p:ph type="title"/>
          </p:nvPr>
        </p:nvSpPr>
        <p:spPr/>
        <p:txBody>
          <a:bodyPr/>
          <a:lstStyle/>
          <a:p>
            <a:r>
              <a:rPr lang="en-US" dirty="0"/>
              <a:t>Phase 2—Mapping, Part </a:t>
            </a:r>
            <a:r>
              <a:rPr lang="en-US" dirty="0" smtClean="0"/>
              <a:t>3</a:t>
            </a:r>
            <a:endParaRPr lang="en-US" dirty="0"/>
          </a:p>
        </p:txBody>
      </p:sp>
      <p:sp>
        <p:nvSpPr>
          <p:cNvPr id="7" name="Rectangle 6"/>
          <p:cNvSpPr/>
          <p:nvPr/>
        </p:nvSpPr>
        <p:spPr bwMode="auto">
          <a:xfrm>
            <a:off x="1439038" y="2060494"/>
            <a:ext cx="5976664" cy="553990"/>
          </a:xfrm>
          <a:prstGeom prst="rect">
            <a:avLst/>
          </a:prstGeom>
          <a:noFill/>
          <a:ln w="12700"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spAutoFit/>
          </a:bodyPr>
          <a:lstStyle/>
          <a:p>
            <a:r>
              <a:rPr lang="en-US" sz="3000" dirty="0">
                <a:solidFill>
                  <a:schemeClr val="accent1"/>
                </a:solidFill>
                <a:latin typeface="+mn-lt"/>
              </a:rPr>
              <a:t>The </a:t>
            </a:r>
            <a:r>
              <a:rPr lang="en-US" sz="3000" dirty="0" smtClean="0">
                <a:solidFill>
                  <a:schemeClr val="accent1"/>
                </a:solidFill>
                <a:latin typeface="+mn-lt"/>
              </a:rPr>
              <a:t>four types of </a:t>
            </a:r>
            <a:r>
              <a:rPr lang="en-US" sz="3000" dirty="0" smtClean="0">
                <a:solidFill>
                  <a:srgbClr val="006600"/>
                </a:solidFill>
                <a:latin typeface="+mn-lt"/>
              </a:rPr>
              <a:t>data movements</a:t>
            </a:r>
            <a:r>
              <a:rPr lang="en-US" sz="3000" baseline="30000" dirty="0" smtClean="0">
                <a:solidFill>
                  <a:schemeClr val="accent1"/>
                </a:solidFill>
                <a:latin typeface="+mn-lt"/>
              </a:rPr>
              <a:t>8</a:t>
            </a:r>
            <a:endParaRPr lang="en-US" sz="3000" baseline="30000" dirty="0">
              <a:solidFill>
                <a:schemeClr val="accent1"/>
              </a:solidFill>
              <a:latin typeface="+mn-lt"/>
            </a:endParaRPr>
          </a:p>
        </p:txBody>
      </p:sp>
      <p:cxnSp>
        <p:nvCxnSpPr>
          <p:cNvPr id="8" name="Straight Connector 7"/>
          <p:cNvCxnSpPr>
            <a:stCxn id="11" idx="2"/>
          </p:cNvCxnSpPr>
          <p:nvPr/>
        </p:nvCxnSpPr>
        <p:spPr bwMode="auto">
          <a:xfrm>
            <a:off x="4427371" y="3400333"/>
            <a:ext cx="14400" cy="1877068"/>
          </a:xfrm>
          <a:prstGeom prst="line">
            <a:avLst/>
          </a:prstGeom>
          <a:noFill/>
          <a:ln w="25400" cap="flat" cmpd="sng" algn="ctr">
            <a:solidFill>
              <a:schemeClr val="tx1"/>
            </a:solidFill>
            <a:prstDash val="dashDot"/>
            <a:round/>
            <a:headEnd type="none" w="med" len="med"/>
            <a:tailEnd type="none" w="med" len="med"/>
          </a:ln>
          <a:effectLst/>
        </p:spPr>
      </p:cxnSp>
      <p:cxnSp>
        <p:nvCxnSpPr>
          <p:cNvPr id="9" name="Straight Arrow Connector 8"/>
          <p:cNvCxnSpPr/>
          <p:nvPr/>
        </p:nvCxnSpPr>
        <p:spPr bwMode="auto">
          <a:xfrm>
            <a:off x="4016153" y="4248496"/>
            <a:ext cx="1852088" cy="0"/>
          </a:xfrm>
          <a:prstGeom prst="straightConnector1">
            <a:avLst/>
          </a:prstGeom>
          <a:noFill/>
          <a:ln w="19050" cap="flat" cmpd="sng" algn="ctr">
            <a:solidFill>
              <a:schemeClr val="tx1"/>
            </a:solidFill>
            <a:prstDash val="solid"/>
            <a:round/>
            <a:headEnd type="none" w="med" len="med"/>
            <a:tailEnd type="triangle"/>
          </a:ln>
          <a:effectLst/>
        </p:spPr>
      </p:cxnSp>
      <p:sp>
        <p:nvSpPr>
          <p:cNvPr id="10" name="TextBox 9"/>
          <p:cNvSpPr txBox="1"/>
          <p:nvPr/>
        </p:nvSpPr>
        <p:spPr>
          <a:xfrm>
            <a:off x="4617466" y="3918443"/>
            <a:ext cx="686406" cy="338554"/>
          </a:xfrm>
          <a:prstGeom prst="rect">
            <a:avLst/>
          </a:prstGeom>
          <a:noFill/>
        </p:spPr>
        <p:txBody>
          <a:bodyPr wrap="none" rtlCol="0" anchor="ctr" anchorCtr="0">
            <a:spAutoFit/>
          </a:bodyPr>
          <a:lstStyle/>
          <a:p>
            <a:pPr algn="ctr"/>
            <a:r>
              <a:rPr lang="en-US" sz="1600" b="1" i="1" dirty="0" smtClean="0">
                <a:solidFill>
                  <a:srgbClr val="006600"/>
                </a:solidFill>
                <a:latin typeface="+mn-lt"/>
              </a:rPr>
              <a:t>Entries</a:t>
            </a:r>
            <a:endParaRPr lang="en-US" sz="1600" b="1" i="1" dirty="0">
              <a:solidFill>
                <a:srgbClr val="006600"/>
              </a:solidFill>
              <a:latin typeface="+mn-lt"/>
            </a:endParaRPr>
          </a:p>
        </p:txBody>
      </p:sp>
      <p:sp>
        <p:nvSpPr>
          <p:cNvPr id="11" name="TextBox 10"/>
          <p:cNvSpPr txBox="1"/>
          <p:nvPr/>
        </p:nvSpPr>
        <p:spPr>
          <a:xfrm>
            <a:off x="3870455" y="3031001"/>
            <a:ext cx="1113831" cy="369332"/>
          </a:xfrm>
          <a:prstGeom prst="rect">
            <a:avLst/>
          </a:prstGeom>
          <a:noFill/>
        </p:spPr>
        <p:txBody>
          <a:bodyPr wrap="none" rtlCol="0" anchor="ctr" anchorCtr="0">
            <a:spAutoFit/>
          </a:bodyPr>
          <a:lstStyle/>
          <a:p>
            <a:pPr algn="ctr"/>
            <a:r>
              <a:rPr lang="en-US" b="1" dirty="0" smtClean="0">
                <a:solidFill>
                  <a:schemeClr val="accent1"/>
                </a:solidFill>
                <a:latin typeface="+mn-lt"/>
              </a:rPr>
              <a:t>Boundary</a:t>
            </a:r>
            <a:endParaRPr lang="en-US" b="1" dirty="0">
              <a:solidFill>
                <a:schemeClr val="accent1"/>
              </a:solidFill>
              <a:latin typeface="+mn-lt"/>
            </a:endParaRPr>
          </a:p>
        </p:txBody>
      </p:sp>
      <p:sp>
        <p:nvSpPr>
          <p:cNvPr id="12" name="Rectangle 15"/>
          <p:cNvSpPr txBox="1">
            <a:spLocks noChangeArrowheads="1"/>
          </p:cNvSpPr>
          <p:nvPr/>
        </p:nvSpPr>
        <p:spPr bwMode="auto">
          <a:xfrm>
            <a:off x="1692995" y="4075198"/>
            <a:ext cx="1919436" cy="836270"/>
          </a:xfrm>
          <a:prstGeom prst="rect">
            <a:avLst/>
          </a:prstGeom>
          <a:noFill/>
          <a:ln w="9525">
            <a:noFill/>
            <a:miter lim="800000"/>
            <a:headEnd/>
            <a:tailEnd/>
          </a:ln>
        </p:spPr>
        <p:txBody>
          <a:bodyPr vert="horz" wrap="none" lIns="91440" tIns="48331" rIns="91440" bIns="48331" numCol="1" anchor="t" anchorCtr="0" compatLnSpc="1">
            <a:prstTxWarp prst="textNoShape">
              <a:avLst/>
            </a:prstTxWarp>
            <a:spAutoFit/>
          </a:bodyPr>
          <a:lstStyle>
            <a:lvl1pPr marL="361950" indent="-361950" algn="l" defTabSz="966788" rtl="0" eaLnBrk="0" fontAlgn="base" hangingPunct="0">
              <a:spcBef>
                <a:spcPts val="1200"/>
              </a:spcBef>
              <a:spcAft>
                <a:spcPct val="0"/>
              </a:spcAft>
              <a:buClr>
                <a:schemeClr val="hlink"/>
              </a:buClr>
              <a:buSzPct val="85000"/>
              <a:buFont typeface="Monotype Sorts" pitchFamily="2" charset="2"/>
              <a:buChar char="n"/>
              <a:defRPr sz="2000" b="1">
                <a:solidFill>
                  <a:schemeClr val="tx1"/>
                </a:solidFill>
                <a:latin typeface="+mn-lt"/>
                <a:ea typeface="+mn-ea"/>
                <a:cs typeface="+mn-cs"/>
              </a:defRPr>
            </a:lvl1pPr>
            <a:lvl2pPr marL="785813" indent="-303213" algn="l" defTabSz="966788" rtl="0" eaLnBrk="0" fontAlgn="base" hangingPunct="0">
              <a:spcBef>
                <a:spcPct val="30000"/>
              </a:spcBef>
              <a:spcAft>
                <a:spcPct val="0"/>
              </a:spcAft>
              <a:buClr>
                <a:schemeClr val="tx2"/>
              </a:buClr>
              <a:buSzPct val="80000"/>
              <a:buFont typeface="Wingdings" pitchFamily="2" charset="2"/>
              <a:buChar char="l"/>
              <a:defRPr sz="2000">
                <a:solidFill>
                  <a:schemeClr val="tx1"/>
                </a:solidFill>
                <a:latin typeface="+mn-lt"/>
              </a:defRPr>
            </a:lvl2pPr>
            <a:lvl3pPr marL="1208088" indent="-241300" algn="l" defTabSz="966788" rtl="0" eaLnBrk="0" fontAlgn="base" hangingPunct="0">
              <a:spcBef>
                <a:spcPct val="20000"/>
              </a:spcBef>
              <a:spcAft>
                <a:spcPct val="0"/>
              </a:spcAft>
              <a:buClr>
                <a:schemeClr val="accent2"/>
              </a:buClr>
              <a:buSzPct val="80000"/>
              <a:buFont typeface="Wingdings" pitchFamily="2" charset="2"/>
              <a:buChar char="Ø"/>
              <a:defRPr>
                <a:solidFill>
                  <a:schemeClr val="tx1"/>
                </a:solidFill>
                <a:latin typeface="+mn-lt"/>
              </a:defRPr>
            </a:lvl3pPr>
            <a:lvl4pPr marL="1692275" indent="-242888" algn="l" defTabSz="966788" rtl="0" eaLnBrk="0" fontAlgn="base" hangingPunct="0">
              <a:spcBef>
                <a:spcPct val="20000"/>
              </a:spcBef>
              <a:spcAft>
                <a:spcPct val="0"/>
              </a:spcAft>
              <a:buClr>
                <a:schemeClr val="tx1"/>
              </a:buClr>
              <a:buSzPct val="70000"/>
              <a:buFont typeface="Wingdings" pitchFamily="2" charset="2"/>
              <a:buChar char="n"/>
              <a:defRPr sz="1600">
                <a:solidFill>
                  <a:schemeClr val="tx1"/>
                </a:solidFill>
                <a:latin typeface="+mn-lt"/>
              </a:defRPr>
            </a:lvl4pPr>
            <a:lvl5pPr marL="2174875" indent="-241300" algn="l" defTabSz="966788" rtl="0" eaLnBrk="0" fontAlgn="base" hangingPunct="0">
              <a:spcBef>
                <a:spcPct val="20000"/>
              </a:spcBef>
              <a:spcAft>
                <a:spcPct val="0"/>
              </a:spcAft>
              <a:buClr>
                <a:schemeClr val="tx1"/>
              </a:buClr>
              <a:buSzPct val="80000"/>
              <a:buChar char="–"/>
              <a:defRPr sz="1400">
                <a:solidFill>
                  <a:schemeClr val="tx1"/>
                </a:solidFill>
                <a:latin typeface="+mn-lt"/>
              </a:defRPr>
            </a:lvl5pPr>
            <a:lvl6pPr marL="2632075" indent="-241300" algn="l" defTabSz="966788" rtl="0" eaLnBrk="0" fontAlgn="base" hangingPunct="0">
              <a:spcBef>
                <a:spcPct val="20000"/>
              </a:spcBef>
              <a:spcAft>
                <a:spcPct val="0"/>
              </a:spcAft>
              <a:buClr>
                <a:schemeClr val="tx1"/>
              </a:buClr>
              <a:buSzPct val="80000"/>
              <a:buChar char="–"/>
              <a:defRPr sz="1400">
                <a:solidFill>
                  <a:schemeClr val="tx1"/>
                </a:solidFill>
                <a:latin typeface="+mn-lt"/>
              </a:defRPr>
            </a:lvl6pPr>
            <a:lvl7pPr marL="3089275" indent="-241300" algn="l" defTabSz="966788" rtl="0" eaLnBrk="0" fontAlgn="base" hangingPunct="0">
              <a:spcBef>
                <a:spcPct val="20000"/>
              </a:spcBef>
              <a:spcAft>
                <a:spcPct val="0"/>
              </a:spcAft>
              <a:buClr>
                <a:schemeClr val="tx1"/>
              </a:buClr>
              <a:buSzPct val="80000"/>
              <a:buChar char="–"/>
              <a:defRPr sz="1400">
                <a:solidFill>
                  <a:schemeClr val="tx1"/>
                </a:solidFill>
                <a:latin typeface="+mn-lt"/>
              </a:defRPr>
            </a:lvl7pPr>
            <a:lvl8pPr marL="3546475" indent="-241300" algn="l" defTabSz="966788" rtl="0" eaLnBrk="0" fontAlgn="base" hangingPunct="0">
              <a:spcBef>
                <a:spcPct val="20000"/>
              </a:spcBef>
              <a:spcAft>
                <a:spcPct val="0"/>
              </a:spcAft>
              <a:buClr>
                <a:schemeClr val="tx1"/>
              </a:buClr>
              <a:buSzPct val="80000"/>
              <a:buChar char="–"/>
              <a:defRPr sz="1400">
                <a:solidFill>
                  <a:schemeClr val="tx1"/>
                </a:solidFill>
                <a:latin typeface="+mn-lt"/>
              </a:defRPr>
            </a:lvl8pPr>
            <a:lvl9pPr marL="4003675" indent="-241300" algn="l" defTabSz="966788" rtl="0" eaLnBrk="0" fontAlgn="base" hangingPunct="0">
              <a:spcBef>
                <a:spcPct val="20000"/>
              </a:spcBef>
              <a:spcAft>
                <a:spcPct val="0"/>
              </a:spcAft>
              <a:buClr>
                <a:schemeClr val="tx1"/>
              </a:buClr>
              <a:buSzPct val="80000"/>
              <a:buChar char="–"/>
              <a:defRPr sz="1400">
                <a:solidFill>
                  <a:schemeClr val="tx1"/>
                </a:solidFill>
                <a:latin typeface="+mn-lt"/>
              </a:defRPr>
            </a:lvl9pPr>
          </a:lstStyle>
          <a:p>
            <a:pPr marL="230188" indent="-230188">
              <a:spcBef>
                <a:spcPts val="0"/>
              </a:spcBef>
              <a:buClr>
                <a:schemeClr val="accent6"/>
              </a:buClr>
              <a:buSzPct val="80000"/>
            </a:pPr>
            <a:r>
              <a:rPr lang="en-US" sz="1600" b="0" kern="0" dirty="0" smtClean="0">
                <a:solidFill>
                  <a:schemeClr val="accent4"/>
                </a:solidFill>
              </a:rPr>
              <a:t>Hardware devices</a:t>
            </a:r>
          </a:p>
          <a:p>
            <a:pPr marL="230188" indent="-230188">
              <a:spcBef>
                <a:spcPts val="0"/>
              </a:spcBef>
              <a:buClr>
                <a:schemeClr val="accent6"/>
              </a:buClr>
              <a:buSzPct val="80000"/>
            </a:pPr>
            <a:r>
              <a:rPr lang="en-US" sz="1600" b="0" kern="0" dirty="0" smtClean="0">
                <a:solidFill>
                  <a:schemeClr val="accent4"/>
                </a:solidFill>
              </a:rPr>
              <a:t>Other software</a:t>
            </a:r>
          </a:p>
          <a:p>
            <a:pPr marL="230188" indent="-230188">
              <a:spcBef>
                <a:spcPts val="0"/>
              </a:spcBef>
              <a:buClr>
                <a:schemeClr val="accent6"/>
              </a:buClr>
              <a:buSzPct val="80000"/>
            </a:pPr>
            <a:r>
              <a:rPr lang="en-US" sz="1600" b="0" kern="0" dirty="0" smtClean="0">
                <a:solidFill>
                  <a:schemeClr val="accent4"/>
                </a:solidFill>
              </a:rPr>
              <a:t>Humans</a:t>
            </a:r>
          </a:p>
        </p:txBody>
      </p:sp>
      <p:sp>
        <p:nvSpPr>
          <p:cNvPr id="13" name="TextBox 12"/>
          <p:cNvSpPr txBox="1"/>
          <p:nvPr/>
        </p:nvSpPr>
        <p:spPr>
          <a:xfrm>
            <a:off x="1692995" y="3693194"/>
            <a:ext cx="1767215" cy="369332"/>
          </a:xfrm>
          <a:prstGeom prst="rect">
            <a:avLst/>
          </a:prstGeom>
          <a:noFill/>
        </p:spPr>
        <p:txBody>
          <a:bodyPr wrap="none" rtlCol="0" anchor="ctr" anchorCtr="0">
            <a:spAutoFit/>
          </a:bodyPr>
          <a:lstStyle/>
          <a:p>
            <a:r>
              <a:rPr lang="en-US" b="1" dirty="0" smtClean="0">
                <a:solidFill>
                  <a:schemeClr val="accent1"/>
                </a:solidFill>
                <a:latin typeface="+mn-lt"/>
              </a:rPr>
              <a:t>Functional Users</a:t>
            </a:r>
            <a:endParaRPr lang="en-US" b="1" dirty="0">
              <a:solidFill>
                <a:schemeClr val="accent1"/>
              </a:solidFill>
              <a:latin typeface="+mn-lt"/>
            </a:endParaRPr>
          </a:p>
        </p:txBody>
      </p:sp>
      <p:sp>
        <p:nvSpPr>
          <p:cNvPr id="14" name="Left Brace 13"/>
          <p:cNvSpPr/>
          <p:nvPr/>
        </p:nvSpPr>
        <p:spPr bwMode="auto">
          <a:xfrm flipH="1">
            <a:off x="3586497" y="3748241"/>
            <a:ext cx="304800" cy="1280160"/>
          </a:xfrm>
          <a:prstGeom prst="leftBrace">
            <a:avLst/>
          </a:prstGeom>
          <a:noFill/>
          <a:ln w="19050"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4692807" y="4542578"/>
            <a:ext cx="535723" cy="338554"/>
          </a:xfrm>
          <a:prstGeom prst="rect">
            <a:avLst/>
          </a:prstGeom>
          <a:noFill/>
        </p:spPr>
        <p:txBody>
          <a:bodyPr wrap="none" rtlCol="0" anchor="ctr" anchorCtr="0">
            <a:spAutoFit/>
          </a:bodyPr>
          <a:lstStyle/>
          <a:p>
            <a:pPr algn="ctr"/>
            <a:r>
              <a:rPr lang="en-US" sz="1600" b="1" i="1" dirty="0" smtClean="0">
                <a:solidFill>
                  <a:srgbClr val="006600"/>
                </a:solidFill>
                <a:latin typeface="+mn-lt"/>
              </a:rPr>
              <a:t>Exits</a:t>
            </a:r>
            <a:endParaRPr lang="en-US" sz="1600" b="1" i="1" dirty="0">
              <a:solidFill>
                <a:srgbClr val="006600"/>
              </a:solidFill>
              <a:latin typeface="+mn-lt"/>
            </a:endParaRPr>
          </a:p>
        </p:txBody>
      </p:sp>
      <p:cxnSp>
        <p:nvCxnSpPr>
          <p:cNvPr id="16" name="Straight Arrow Connector 15"/>
          <p:cNvCxnSpPr/>
          <p:nvPr/>
        </p:nvCxnSpPr>
        <p:spPr bwMode="auto">
          <a:xfrm flipH="1">
            <a:off x="4016153" y="4507963"/>
            <a:ext cx="1852088" cy="0"/>
          </a:xfrm>
          <a:prstGeom prst="straightConnector1">
            <a:avLst/>
          </a:prstGeom>
          <a:noFill/>
          <a:ln w="19050" cap="flat" cmpd="sng" algn="ctr">
            <a:solidFill>
              <a:schemeClr val="tx1"/>
            </a:solidFill>
            <a:prstDash val="solid"/>
            <a:round/>
            <a:headEnd type="none" w="med" len="med"/>
            <a:tailEnd type="triangle"/>
          </a:ln>
          <a:effectLst/>
        </p:spPr>
      </p:cxnSp>
      <p:sp>
        <p:nvSpPr>
          <p:cNvPr id="17" name="Rounded Rectangle 16"/>
          <p:cNvSpPr>
            <a:spLocks/>
          </p:cNvSpPr>
          <p:nvPr/>
        </p:nvSpPr>
        <p:spPr bwMode="auto">
          <a:xfrm>
            <a:off x="6085462" y="3912652"/>
            <a:ext cx="1111790" cy="919401"/>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algn="ctr" defTabSz="914319" eaLnBrk="0" hangingPunct="0">
              <a:spcAft>
                <a:spcPts val="0"/>
              </a:spcAft>
            </a:pPr>
            <a:r>
              <a:rPr lang="en-US" sz="1600" b="1" dirty="0" smtClean="0">
                <a:solidFill>
                  <a:schemeClr val="bg1"/>
                </a:solidFill>
              </a:rPr>
              <a:t>Software</a:t>
            </a:r>
            <a:br>
              <a:rPr lang="en-US" sz="1600" b="1" dirty="0" smtClean="0">
                <a:solidFill>
                  <a:schemeClr val="bg1"/>
                </a:solidFill>
              </a:rPr>
            </a:br>
            <a:r>
              <a:rPr lang="en-US" sz="1600" b="1" dirty="0" smtClean="0">
                <a:solidFill>
                  <a:schemeClr val="bg1"/>
                </a:solidFill>
              </a:rPr>
              <a:t>being</a:t>
            </a:r>
            <a:br>
              <a:rPr lang="en-US" sz="1600" b="1" dirty="0" smtClean="0">
                <a:solidFill>
                  <a:schemeClr val="bg1"/>
                </a:solidFill>
              </a:rPr>
            </a:br>
            <a:r>
              <a:rPr lang="en-US" sz="1600" b="1" dirty="0" smtClean="0">
                <a:solidFill>
                  <a:schemeClr val="bg1"/>
                </a:solidFill>
              </a:rPr>
              <a:t>measured</a:t>
            </a:r>
            <a:endParaRPr lang="en-US" sz="1600" b="1" dirty="0">
              <a:solidFill>
                <a:schemeClr val="bg1"/>
              </a:solidFill>
            </a:endParaRPr>
          </a:p>
        </p:txBody>
      </p:sp>
      <p:grpSp>
        <p:nvGrpSpPr>
          <p:cNvPr id="18" name="Group 17"/>
          <p:cNvGrpSpPr/>
          <p:nvPr/>
        </p:nvGrpSpPr>
        <p:grpSpPr>
          <a:xfrm rot="5400000">
            <a:off x="6321316" y="5101775"/>
            <a:ext cx="640080" cy="259467"/>
            <a:chOff x="6767430" y="4314752"/>
            <a:chExt cx="1852088" cy="259467"/>
          </a:xfrm>
        </p:grpSpPr>
        <p:cxnSp>
          <p:nvCxnSpPr>
            <p:cNvPr id="19" name="Straight Arrow Connector 18"/>
            <p:cNvCxnSpPr/>
            <p:nvPr/>
          </p:nvCxnSpPr>
          <p:spPr bwMode="auto">
            <a:xfrm>
              <a:off x="6767430" y="4314752"/>
              <a:ext cx="1852088" cy="0"/>
            </a:xfrm>
            <a:prstGeom prst="straightConnector1">
              <a:avLst/>
            </a:prstGeom>
            <a:noFill/>
            <a:ln w="19050"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H="1">
              <a:off x="6767430" y="4574219"/>
              <a:ext cx="1852088" cy="0"/>
            </a:xfrm>
            <a:prstGeom prst="straightConnector1">
              <a:avLst/>
            </a:prstGeom>
            <a:noFill/>
            <a:ln w="19050" cap="flat" cmpd="sng" algn="ctr">
              <a:solidFill>
                <a:schemeClr val="tx1"/>
              </a:solidFill>
              <a:prstDash val="solid"/>
              <a:round/>
              <a:headEnd type="none" w="med" len="med"/>
              <a:tailEnd type="triangle"/>
            </a:ln>
            <a:effectLst/>
          </p:spPr>
        </p:cxnSp>
      </p:grpSp>
      <p:sp>
        <p:nvSpPr>
          <p:cNvPr id="21" name="TextBox 20"/>
          <p:cNvSpPr txBox="1"/>
          <p:nvPr/>
        </p:nvSpPr>
        <p:spPr>
          <a:xfrm>
            <a:off x="6824333" y="5028401"/>
            <a:ext cx="669479" cy="338554"/>
          </a:xfrm>
          <a:prstGeom prst="rect">
            <a:avLst/>
          </a:prstGeom>
          <a:noFill/>
        </p:spPr>
        <p:txBody>
          <a:bodyPr wrap="none" rtlCol="0" anchor="ctr" anchorCtr="0">
            <a:spAutoFit/>
          </a:bodyPr>
          <a:lstStyle/>
          <a:p>
            <a:r>
              <a:rPr lang="en-US" sz="1600" b="1" i="1" dirty="0" smtClean="0">
                <a:solidFill>
                  <a:srgbClr val="006600"/>
                </a:solidFill>
                <a:latin typeface="+mn-lt"/>
              </a:rPr>
              <a:t>Writes</a:t>
            </a:r>
            <a:endParaRPr lang="en-US" sz="1600" b="1" i="1" dirty="0">
              <a:solidFill>
                <a:srgbClr val="006600"/>
              </a:solidFill>
              <a:latin typeface="+mn-lt"/>
            </a:endParaRPr>
          </a:p>
        </p:txBody>
      </p:sp>
      <p:sp>
        <p:nvSpPr>
          <p:cNvPr id="22" name="TextBox 21"/>
          <p:cNvSpPr txBox="1"/>
          <p:nvPr/>
        </p:nvSpPr>
        <p:spPr>
          <a:xfrm>
            <a:off x="5792625" y="5028401"/>
            <a:ext cx="640945" cy="338554"/>
          </a:xfrm>
          <a:prstGeom prst="rect">
            <a:avLst/>
          </a:prstGeom>
          <a:noFill/>
        </p:spPr>
        <p:txBody>
          <a:bodyPr wrap="none" rtlCol="0" anchor="ctr" anchorCtr="0">
            <a:spAutoFit/>
          </a:bodyPr>
          <a:lstStyle/>
          <a:p>
            <a:pPr algn="r"/>
            <a:r>
              <a:rPr lang="en-US" sz="1600" b="1" i="1" dirty="0" smtClean="0">
                <a:solidFill>
                  <a:srgbClr val="006600"/>
                </a:solidFill>
                <a:latin typeface="+mn-lt"/>
              </a:rPr>
              <a:t>Reads</a:t>
            </a:r>
            <a:endParaRPr lang="en-US" sz="1600" b="1" i="1" dirty="0">
              <a:solidFill>
                <a:srgbClr val="006600"/>
              </a:solidFill>
              <a:latin typeface="+mn-lt"/>
            </a:endParaRPr>
          </a:p>
        </p:txBody>
      </p:sp>
      <p:sp>
        <p:nvSpPr>
          <p:cNvPr id="23" name="Flowchart: Stored Data 22"/>
          <p:cNvSpPr>
            <a:spLocks/>
          </p:cNvSpPr>
          <p:nvPr/>
        </p:nvSpPr>
        <p:spPr bwMode="auto">
          <a:xfrm>
            <a:off x="5798353" y="5633228"/>
            <a:ext cx="1686007" cy="673607"/>
          </a:xfrm>
          <a:prstGeom prst="flowChartOnlineStorage">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319" eaLnBrk="0" hangingPunct="0">
              <a:spcAft>
                <a:spcPts val="0"/>
              </a:spcAft>
            </a:pPr>
            <a:r>
              <a:rPr lang="en-US" sz="1600" b="1" dirty="0" smtClean="0">
                <a:solidFill>
                  <a:schemeClr val="bg1"/>
                </a:solidFill>
              </a:rPr>
              <a:t>Persistent</a:t>
            </a:r>
          </a:p>
          <a:p>
            <a:pPr algn="ctr" defTabSz="914319" eaLnBrk="0" hangingPunct="0">
              <a:spcAft>
                <a:spcPts val="0"/>
              </a:spcAft>
            </a:pPr>
            <a:r>
              <a:rPr lang="en-US" sz="1600" b="1" dirty="0" smtClean="0">
                <a:solidFill>
                  <a:schemeClr val="bg1"/>
                </a:solidFill>
              </a:rPr>
              <a:t>Storage</a:t>
            </a:r>
            <a:endParaRPr lang="en-US" sz="1600" b="1" dirty="0">
              <a:solidFill>
                <a:schemeClr val="bg1"/>
              </a:solidFill>
            </a:endParaRPr>
          </a:p>
        </p:txBody>
      </p:sp>
    </p:spTree>
    <p:extLst>
      <p:ext uri="{BB962C8B-B14F-4D97-AF65-F5344CB8AC3E}">
        <p14:creationId xmlns:p14="http://schemas.microsoft.com/office/powerpoint/2010/main" val="254409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3"/>
          </p:nvPr>
        </p:nvSpPr>
        <p:spPr/>
        <p:txBody>
          <a:bodyPr/>
          <a:lstStyle/>
          <a:p>
            <a:r>
              <a:rPr lang="en-US" dirty="0"/>
              <a:t>Cosmic Definition</a:t>
            </a:r>
          </a:p>
          <a:p>
            <a:r>
              <a:rPr lang="en-US" dirty="0"/>
              <a:t>Functional Size Measurement</a:t>
            </a:r>
          </a:p>
          <a:p>
            <a:r>
              <a:rPr lang="en-US" dirty="0"/>
              <a:t>Functional User Requirements</a:t>
            </a:r>
          </a:p>
          <a:p>
            <a:r>
              <a:rPr lang="en-US" dirty="0"/>
              <a:t>Non-Functional Requirements</a:t>
            </a:r>
          </a:p>
          <a:p>
            <a:r>
              <a:rPr lang="en-US" dirty="0"/>
              <a:t>COSMIC Approach</a:t>
            </a:r>
          </a:p>
          <a:p>
            <a:r>
              <a:rPr lang="en-US" dirty="0"/>
              <a:t>In-Class Exercise</a:t>
            </a:r>
          </a:p>
          <a:p>
            <a:r>
              <a:rPr lang="en-US" dirty="0"/>
              <a:t>COSMIC—a Real World example</a:t>
            </a:r>
          </a:p>
          <a:p>
            <a:r>
              <a:rPr lang="en-US" dirty="0" smtClean="0"/>
              <a:t>Conclusion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2</a:t>
            </a:fld>
            <a:endParaRPr lang="en-US" dirty="0"/>
          </a:p>
        </p:txBody>
      </p:sp>
    </p:spTree>
    <p:extLst>
      <p:ext uri="{BB962C8B-B14F-4D97-AF65-F5344CB8AC3E}">
        <p14:creationId xmlns:p14="http://schemas.microsoft.com/office/powerpoint/2010/main" val="1391812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20</a:t>
            </a:fld>
            <a:endParaRPr lang="en-US" dirty="0"/>
          </a:p>
        </p:txBody>
      </p:sp>
      <p:sp>
        <p:nvSpPr>
          <p:cNvPr id="3" name="Title 2"/>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z="3600" dirty="0" smtClean="0"/>
              <a:t>Phase 3—Measurement Phase</a:t>
            </a:r>
            <a:r>
              <a:rPr lang="en-US" sz="3600" baseline="30000" dirty="0" smtClean="0"/>
              <a:t>11</a:t>
            </a:r>
            <a:r>
              <a:rPr lang="en-US" sz="3600" dirty="0" smtClean="0"/>
              <a:t>, Part 1</a:t>
            </a:r>
            <a:endParaRPr lang="en-US" sz="3600" dirty="0"/>
          </a:p>
        </p:txBody>
      </p:sp>
      <p:sp>
        <p:nvSpPr>
          <p:cNvPr id="4" name="Slide Number Placeholder 1"/>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defRPr/>
            </a:pPr>
            <a:fld id="{3C9BC3A4-E813-47F9-84CC-E66A9EE471E1}"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4532938"/>
              </p:ext>
            </p:extLst>
          </p:nvPr>
        </p:nvGraphicFramePr>
        <p:xfrm>
          <a:off x="180713" y="1574134"/>
          <a:ext cx="8639760" cy="741680"/>
        </p:xfrm>
        <a:graphic>
          <a:graphicData uri="http://schemas.openxmlformats.org/drawingml/2006/table">
            <a:tbl>
              <a:tblPr firstRow="1" bandRow="1">
                <a:tableStyleId>{21E4AEA4-8DFA-4A89-87EB-49C32662AFE0}</a:tableStyleId>
              </a:tblPr>
              <a:tblGrid>
                <a:gridCol w="8639760">
                  <a:extLst>
                    <a:ext uri="{9D8B030D-6E8A-4147-A177-3AD203B41FA5}">
                      <a16:colId xmlns:a16="http://schemas.microsoft.com/office/drawing/2014/main" xmlns="" val="20000"/>
                    </a:ext>
                  </a:extLst>
                </a:gridCol>
              </a:tblGrid>
              <a:tr h="370840">
                <a:tc>
                  <a:txBody>
                    <a:bodyPr/>
                    <a:lstStyle/>
                    <a:p>
                      <a:r>
                        <a:rPr lang="en-US" dirty="0" smtClean="0"/>
                        <a:t>The COSMIC measurement principle</a:t>
                      </a:r>
                      <a:r>
                        <a:rPr lang="en-US" baseline="30000" dirty="0" smtClean="0"/>
                        <a:t>10</a:t>
                      </a:r>
                      <a:endParaRPr lang="en-US" baseline="30000" dirty="0">
                        <a:solidFill>
                          <a:srgbClr val="002060"/>
                        </a:solidFill>
                      </a:endParaRPr>
                    </a:p>
                  </a:txBody>
                  <a:tcPr/>
                </a:tc>
                <a:extLst>
                  <a:ext uri="{0D108BD9-81ED-4DB2-BD59-A6C34878D82A}">
                    <a16:rowId xmlns:a16="http://schemas.microsoft.com/office/drawing/2014/main" xmlns="" val="10000"/>
                  </a:ext>
                </a:extLst>
              </a:tr>
              <a:tr h="370840">
                <a:tc>
                  <a:txBody>
                    <a:bodyPr/>
                    <a:lstStyle/>
                    <a:p>
                      <a:r>
                        <a:rPr lang="en-US" dirty="0" smtClean="0"/>
                        <a:t>The functional size of a piece of software is equal to the number of its data movements.</a:t>
                      </a:r>
                      <a:endParaRPr lang="en-US" dirty="0"/>
                    </a:p>
                  </a:txBody>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52426" y="2697875"/>
            <a:ext cx="8468048" cy="584775"/>
          </a:xfrm>
          <a:prstGeom prst="rect">
            <a:avLst/>
          </a:prstGeom>
          <a:noFill/>
        </p:spPr>
        <p:txBody>
          <a:bodyPr wrap="square" rtlCol="0">
            <a:spAutoFit/>
          </a:bodyPr>
          <a:lstStyle/>
          <a:p>
            <a:r>
              <a:rPr lang="en-US" sz="1600" dirty="0" smtClean="0">
                <a:latin typeface="+mn-lt"/>
              </a:rPr>
              <a:t>A functional size is measured in units of ‘COSMIC Function Points’, abbreviated as ‘CFP’. 1 CFP is defined by convention as the size of a single data Movement (Entry, Exit, Read or Write).</a:t>
            </a:r>
            <a:endParaRPr lang="en-US" sz="1400" dirty="0">
              <a:latin typeface="+mn-lt"/>
            </a:endParaRPr>
          </a:p>
        </p:txBody>
      </p:sp>
      <p:sp>
        <p:nvSpPr>
          <p:cNvPr id="7" name="TextBox 6"/>
          <p:cNvSpPr txBox="1"/>
          <p:nvPr/>
        </p:nvSpPr>
        <p:spPr>
          <a:xfrm>
            <a:off x="919162" y="3524377"/>
            <a:ext cx="7348538" cy="584775"/>
          </a:xfrm>
          <a:prstGeom prst="rect">
            <a:avLst/>
          </a:prstGeom>
          <a:noFill/>
        </p:spPr>
        <p:txBody>
          <a:bodyPr wrap="square" rtlCol="0">
            <a:spAutoFit/>
          </a:bodyPr>
          <a:lstStyle/>
          <a:p>
            <a:r>
              <a:rPr lang="en-US" sz="1600" dirty="0" smtClean="0">
                <a:latin typeface="+mn-lt"/>
              </a:rPr>
              <a:t>A way of recording the results of an analysis of measuring functional processes using the Generic Software Model matrix</a:t>
            </a:r>
            <a:r>
              <a:rPr lang="en-US" sz="1600" baseline="30000" dirty="0" smtClean="0">
                <a:latin typeface="+mn-lt"/>
              </a:rPr>
              <a:t>12</a:t>
            </a:r>
            <a:r>
              <a:rPr lang="en-US" sz="1600" dirty="0" smtClean="0">
                <a:latin typeface="+mn-lt"/>
              </a:rPr>
              <a:t>.</a:t>
            </a:r>
            <a:endParaRPr lang="en-US" sz="1400" dirty="0">
              <a:latin typeface="+mn-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4264738"/>
            <a:ext cx="71151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86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21</a:t>
            </a:fld>
            <a:endParaRPr lang="en-US" dirty="0"/>
          </a:p>
        </p:txBody>
      </p:sp>
      <p:sp>
        <p:nvSpPr>
          <p:cNvPr id="5" name="Title 8"/>
          <p:cNvSpPr>
            <a:spLocks noGrp="1"/>
          </p:cNvSpPr>
          <p:nvPr>
            <p:ph type="title"/>
          </p:nvPr>
        </p:nvSpPr>
        <p:spPr/>
        <p:txBody>
          <a:bodyPr>
            <a:normAutofit fontScale="90000"/>
          </a:bodyPr>
          <a:lstStyle/>
          <a:p>
            <a:r>
              <a:rPr lang="en-US" dirty="0" smtClean="0"/>
              <a:t>Calculating the software size with COSMIC</a:t>
            </a:r>
            <a:r>
              <a:rPr lang="en-US" baseline="30000" dirty="0" smtClean="0"/>
              <a:t>14</a:t>
            </a:r>
            <a:endParaRPr lang="en-US" baseline="30000" dirty="0"/>
          </a:p>
        </p:txBody>
      </p:sp>
      <p:sp>
        <p:nvSpPr>
          <p:cNvPr id="6" name="Rectangle 15"/>
          <p:cNvSpPr>
            <a:spLocks noGrp="1" noChangeArrowheads="1"/>
          </p:cNvSpPr>
          <p:nvPr>
            <p:ph sz="quarter" idx="13"/>
          </p:nvPr>
        </p:nvSpPr>
        <p:spPr>
          <a:xfrm>
            <a:off x="1043608" y="1916832"/>
            <a:ext cx="7719392" cy="4368800"/>
          </a:xfrm>
        </p:spPr>
        <p:txBody>
          <a:bodyPr>
            <a:normAutofit fontScale="92500" lnSpcReduction="20000"/>
          </a:bodyPr>
          <a:lstStyle/>
          <a:p>
            <a:r>
              <a:rPr lang="en-US" sz="2800" dirty="0" smtClean="0"/>
              <a:t>The </a:t>
            </a:r>
            <a:r>
              <a:rPr lang="en-US" sz="2800" dirty="0"/>
              <a:t>size of a functional process is the count of its Entries, Exits, Reads and </a:t>
            </a:r>
            <a:r>
              <a:rPr lang="en-US" sz="2800" dirty="0" smtClean="0"/>
              <a:t>Writes.</a:t>
            </a:r>
            <a:endParaRPr lang="en-US" sz="2800" dirty="0"/>
          </a:p>
          <a:p>
            <a:r>
              <a:rPr lang="en-US" sz="2800" dirty="0" smtClean="0"/>
              <a:t>The </a:t>
            </a:r>
            <a:r>
              <a:rPr lang="en-US" sz="2800" dirty="0"/>
              <a:t>size of the FUR of a piece of software is the sum of the sizes of its functional </a:t>
            </a:r>
            <a:r>
              <a:rPr lang="en-US" sz="2800" dirty="0" smtClean="0"/>
              <a:t>processes.</a:t>
            </a:r>
            <a:endParaRPr lang="en-US" sz="2800" dirty="0"/>
          </a:p>
          <a:p>
            <a:r>
              <a:rPr lang="en-US" sz="2800" dirty="0" smtClean="0"/>
              <a:t>The </a:t>
            </a:r>
            <a:r>
              <a:rPr lang="en-US" sz="2800" dirty="0"/>
              <a:t>size of a change to a piece of software is the sum of the changed (added, modified and deleted) data </a:t>
            </a:r>
            <a:r>
              <a:rPr lang="en-US" sz="2800" dirty="0" smtClean="0"/>
              <a:t>movements.</a:t>
            </a:r>
            <a:endParaRPr lang="en-US" sz="2800" dirty="0"/>
          </a:p>
          <a:p>
            <a:r>
              <a:rPr lang="en-US" sz="2800" dirty="0" smtClean="0"/>
              <a:t>The </a:t>
            </a:r>
            <a:r>
              <a:rPr lang="en-US" sz="2800" dirty="0"/>
              <a:t>minimum size of a functional process is 2 CFP (1 Entry +  1 Write or 1 Exit</a:t>
            </a:r>
            <a:r>
              <a:rPr lang="en-US" sz="2800" dirty="0" smtClean="0"/>
              <a:t>).</a:t>
            </a:r>
            <a:endParaRPr lang="en-US" sz="2800" dirty="0"/>
          </a:p>
          <a:p>
            <a:r>
              <a:rPr lang="en-US" sz="2800" dirty="0" smtClean="0"/>
              <a:t>There </a:t>
            </a:r>
            <a:r>
              <a:rPr lang="en-US" sz="2800" dirty="0"/>
              <a:t>is no upper limit to the size of a functional </a:t>
            </a:r>
            <a:r>
              <a:rPr lang="en-US" sz="2800" dirty="0" smtClean="0"/>
              <a:t>process.</a:t>
            </a:r>
            <a:endParaRPr lang="en-US" sz="2800" dirty="0"/>
          </a:p>
          <a:p>
            <a:endParaRPr lang="en-US" sz="1600" dirty="0" smtClean="0"/>
          </a:p>
        </p:txBody>
      </p:sp>
    </p:spTree>
    <p:extLst>
      <p:ext uri="{BB962C8B-B14F-4D97-AF65-F5344CB8AC3E}">
        <p14:creationId xmlns:p14="http://schemas.microsoft.com/office/powerpoint/2010/main" val="3174205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22</a:t>
            </a:fld>
            <a:endParaRPr lang="en-US" dirty="0"/>
          </a:p>
        </p:txBody>
      </p:sp>
      <p:sp>
        <p:nvSpPr>
          <p:cNvPr id="3" name="Title 8"/>
          <p:cNvSpPr txBox="1">
            <a:spLocks/>
          </p:cNvSpPr>
          <p:nvPr/>
        </p:nvSpPr>
        <p:spPr>
          <a:xfrm>
            <a:off x="312421" y="217242"/>
            <a:ext cx="8955081" cy="966159"/>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Once I have calculated the data movements, how can I estimate the software development effort?</a:t>
            </a:r>
            <a:endParaRPr lang="en-US" dirty="0"/>
          </a:p>
        </p:txBody>
      </p:sp>
      <p:sp>
        <p:nvSpPr>
          <p:cNvPr id="4" name="Rectangle 15"/>
          <p:cNvSpPr txBox="1">
            <a:spLocks noChangeArrowheads="1"/>
          </p:cNvSpPr>
          <p:nvPr/>
        </p:nvSpPr>
        <p:spPr>
          <a:xfrm>
            <a:off x="439567" y="1169526"/>
            <a:ext cx="8723376" cy="5078874"/>
          </a:xfrm>
          <a:prstGeom prst="rect">
            <a:avLst/>
          </a:prstGeom>
        </p:spPr>
        <p:txBody>
          <a:bodyPr>
            <a:normAutofit lnSpcReduction="10000"/>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smtClean="0"/>
              <a:t>The following estimating tools accept COSMIC sizes as input</a:t>
            </a:r>
          </a:p>
          <a:p>
            <a:pPr lvl="1"/>
            <a:r>
              <a:rPr lang="en-US" sz="2000" dirty="0" err="1" smtClean="0"/>
              <a:t>KnowledgePlan</a:t>
            </a:r>
            <a:r>
              <a:rPr lang="en-US" sz="2000" dirty="0" smtClean="0"/>
              <a:t> (Software Productivity Research)</a:t>
            </a:r>
          </a:p>
          <a:p>
            <a:pPr lvl="1"/>
            <a:r>
              <a:rPr lang="en-US" sz="2000" dirty="0" smtClean="0"/>
              <a:t>PRICE </a:t>
            </a:r>
            <a:r>
              <a:rPr lang="en-US" sz="2000" dirty="0" err="1" smtClean="0"/>
              <a:t>TruePlanning</a:t>
            </a:r>
            <a:r>
              <a:rPr lang="en-US" sz="2000" dirty="0" smtClean="0"/>
              <a:t> (Price Systems)</a:t>
            </a:r>
          </a:p>
          <a:p>
            <a:pPr lvl="1"/>
            <a:r>
              <a:rPr lang="en-US" sz="2000" dirty="0" err="1" smtClean="0"/>
              <a:t>ProjectIT</a:t>
            </a:r>
            <a:r>
              <a:rPr lang="en-US" sz="2000" dirty="0" smtClean="0"/>
              <a:t> (</a:t>
            </a:r>
            <a:r>
              <a:rPr lang="en-US" sz="2000" dirty="0" err="1" smtClean="0"/>
              <a:t>Telmaco</a:t>
            </a:r>
            <a:r>
              <a:rPr lang="en-US" sz="2000" dirty="0" smtClean="0"/>
              <a:t>, UK)</a:t>
            </a:r>
          </a:p>
          <a:p>
            <a:pPr lvl="1"/>
            <a:r>
              <a:rPr lang="en-US" sz="2000" dirty="0" smtClean="0"/>
              <a:t>SEER (</a:t>
            </a:r>
            <a:r>
              <a:rPr lang="en-US" sz="2000" dirty="0" err="1" smtClean="0"/>
              <a:t>Galorath</a:t>
            </a:r>
            <a:r>
              <a:rPr lang="en-US" sz="2000" dirty="0" smtClean="0"/>
              <a:t>)</a:t>
            </a:r>
          </a:p>
          <a:p>
            <a:pPr lvl="1"/>
            <a:r>
              <a:rPr lang="en-US" sz="2000" dirty="0" smtClean="0"/>
              <a:t>SLIM (QSM)</a:t>
            </a:r>
          </a:p>
          <a:p>
            <a:r>
              <a:rPr lang="en-US" sz="2400" dirty="0" smtClean="0"/>
              <a:t>In addition, the above tools will provide the estimator with all aspects of estimating the cost of the software project, not just the software development.</a:t>
            </a:r>
          </a:p>
          <a:p>
            <a:r>
              <a:rPr lang="en-US" sz="2400" dirty="0" smtClean="0"/>
              <a:t>You can develop a COSMIC benchmarking database consisting of successfully completed projects which has:</a:t>
            </a:r>
          </a:p>
          <a:p>
            <a:pPr lvl="1"/>
            <a:r>
              <a:rPr lang="en-US" sz="2000" dirty="0" smtClean="0"/>
              <a:t>Output in CFP (A)</a:t>
            </a:r>
          </a:p>
          <a:p>
            <a:pPr lvl="1"/>
            <a:r>
              <a:rPr lang="en-US" sz="2000" dirty="0" smtClean="0"/>
              <a:t>Number of work hours (B)</a:t>
            </a:r>
            <a:endParaRPr lang="en-US" sz="2000" dirty="0"/>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22</a:t>
            </a:fld>
            <a:endParaRPr lang="en-US" dirty="0" smtClean="0"/>
          </a:p>
        </p:txBody>
      </p:sp>
      <p:sp>
        <p:nvSpPr>
          <p:cNvPr id="6" name="Rounded Rectangle 5"/>
          <p:cNvSpPr/>
          <p:nvPr/>
        </p:nvSpPr>
        <p:spPr bwMode="auto">
          <a:xfrm>
            <a:off x="4807969" y="5629275"/>
            <a:ext cx="4029075" cy="61912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A ÷ B = Benchmark Productivity</a:t>
            </a:r>
          </a:p>
        </p:txBody>
      </p:sp>
      <p:sp>
        <p:nvSpPr>
          <p:cNvPr id="7" name="Title 8"/>
          <p:cNvSpPr txBox="1">
            <a:spLocks/>
          </p:cNvSpPr>
          <p:nvPr/>
        </p:nvSpPr>
        <p:spPr bwMode="auto">
          <a:xfrm>
            <a:off x="683568" y="6372261"/>
            <a:ext cx="5522002" cy="51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6661" tIns="0" rIns="96661" bIns="0" numCol="1" anchor="t" anchorCtr="0" compatLnSpc="1">
            <a:prstTxWarp prst="textNoShape">
              <a:avLst/>
            </a:prstTxWarp>
            <a:normAutofit fontScale="97500"/>
          </a:bodyPr>
          <a:lstStyle>
            <a:lvl1pPr algn="l" rtl="0" fontAlgn="base">
              <a:spcBef>
                <a:spcPct val="0"/>
              </a:spcBef>
              <a:spcAft>
                <a:spcPct val="0"/>
              </a:spcAft>
              <a:defRPr sz="3400" b="1">
                <a:solidFill>
                  <a:schemeClr val="accent1"/>
                </a:solidFill>
                <a:latin typeface="+mj-lt"/>
                <a:ea typeface="+mj-ea"/>
                <a:cs typeface="+mj-cs"/>
              </a:defRPr>
            </a:lvl1pPr>
            <a:lvl2pPr algn="r" rtl="0" fontAlgn="base">
              <a:spcBef>
                <a:spcPct val="0"/>
              </a:spcBef>
              <a:spcAft>
                <a:spcPct val="0"/>
              </a:spcAft>
              <a:defRPr sz="4200">
                <a:solidFill>
                  <a:schemeClr val="bg1"/>
                </a:solidFill>
                <a:latin typeface="Arial" charset="0"/>
              </a:defRPr>
            </a:lvl2pPr>
            <a:lvl3pPr algn="r" rtl="0" fontAlgn="base">
              <a:spcBef>
                <a:spcPct val="0"/>
              </a:spcBef>
              <a:spcAft>
                <a:spcPct val="0"/>
              </a:spcAft>
              <a:defRPr sz="4200">
                <a:solidFill>
                  <a:schemeClr val="bg1"/>
                </a:solidFill>
                <a:latin typeface="Arial" charset="0"/>
              </a:defRPr>
            </a:lvl3pPr>
            <a:lvl4pPr algn="r" rtl="0" fontAlgn="base">
              <a:spcBef>
                <a:spcPct val="0"/>
              </a:spcBef>
              <a:spcAft>
                <a:spcPct val="0"/>
              </a:spcAft>
              <a:defRPr sz="4200">
                <a:solidFill>
                  <a:schemeClr val="bg1"/>
                </a:solidFill>
                <a:latin typeface="Arial" charset="0"/>
              </a:defRPr>
            </a:lvl4pPr>
            <a:lvl5pPr algn="r" rtl="0" fontAlgn="base">
              <a:spcBef>
                <a:spcPct val="0"/>
              </a:spcBef>
              <a:spcAft>
                <a:spcPct val="0"/>
              </a:spcAft>
              <a:defRPr sz="4200">
                <a:solidFill>
                  <a:schemeClr val="bg1"/>
                </a:solidFill>
                <a:latin typeface="Arial" charset="0"/>
              </a:defRPr>
            </a:lvl5pPr>
            <a:lvl6pPr marL="483306" algn="r" rtl="0" fontAlgn="base">
              <a:spcBef>
                <a:spcPct val="0"/>
              </a:spcBef>
              <a:spcAft>
                <a:spcPct val="0"/>
              </a:spcAft>
              <a:defRPr sz="4200">
                <a:solidFill>
                  <a:schemeClr val="bg1"/>
                </a:solidFill>
                <a:latin typeface="Arial" charset="0"/>
              </a:defRPr>
            </a:lvl6pPr>
            <a:lvl7pPr marL="966612" algn="r" rtl="0" fontAlgn="base">
              <a:spcBef>
                <a:spcPct val="0"/>
              </a:spcBef>
              <a:spcAft>
                <a:spcPct val="0"/>
              </a:spcAft>
              <a:defRPr sz="4200">
                <a:solidFill>
                  <a:schemeClr val="bg1"/>
                </a:solidFill>
                <a:latin typeface="Arial" charset="0"/>
              </a:defRPr>
            </a:lvl7pPr>
            <a:lvl8pPr marL="1449918" algn="r" rtl="0" fontAlgn="base">
              <a:spcBef>
                <a:spcPct val="0"/>
              </a:spcBef>
              <a:spcAft>
                <a:spcPct val="0"/>
              </a:spcAft>
              <a:defRPr sz="4200">
                <a:solidFill>
                  <a:schemeClr val="bg1"/>
                </a:solidFill>
                <a:latin typeface="Arial" charset="0"/>
              </a:defRPr>
            </a:lvl8pPr>
            <a:lvl9pPr marL="1933224" algn="r" rtl="0" fontAlgn="base">
              <a:spcBef>
                <a:spcPct val="0"/>
              </a:spcBef>
              <a:spcAft>
                <a:spcPct val="0"/>
              </a:spcAft>
              <a:defRPr sz="4200">
                <a:solidFill>
                  <a:schemeClr val="bg1"/>
                </a:solidFill>
                <a:latin typeface="Arial" charset="0"/>
              </a:defRPr>
            </a:lvl9pPr>
          </a:lstStyle>
          <a:p>
            <a:r>
              <a:rPr lang="en-US" sz="2800" kern="0" dirty="0" smtClean="0">
                <a:solidFill>
                  <a:schemeClr val="accent6"/>
                </a:solidFill>
              </a:rPr>
              <a:t>A practical example follows…</a:t>
            </a:r>
            <a:endParaRPr lang="en-US" sz="2800" kern="0" dirty="0">
              <a:solidFill>
                <a:schemeClr val="accent6"/>
              </a:solidFill>
            </a:endParaRPr>
          </a:p>
        </p:txBody>
      </p:sp>
    </p:spTree>
    <p:extLst>
      <p:ext uri="{BB962C8B-B14F-4D97-AF65-F5344CB8AC3E}">
        <p14:creationId xmlns:p14="http://schemas.microsoft.com/office/powerpoint/2010/main" val="416197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23</a:t>
            </a:fld>
            <a:endParaRPr lang="en-US" dirty="0"/>
          </a:p>
        </p:txBody>
      </p:sp>
      <p:sp>
        <p:nvSpPr>
          <p:cNvPr id="3" name="Title 1"/>
          <p:cNvSpPr txBox="1">
            <a:spLocks/>
          </p:cNvSpPr>
          <p:nvPr/>
        </p:nvSpPr>
        <p:spPr>
          <a:xfrm>
            <a:off x="582613" y="722312"/>
            <a:ext cx="4759008" cy="4506888"/>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A practical example of calculating software size and effort with COSMIC</a:t>
            </a:r>
            <a:endParaRPr lang="en-US" dirty="0"/>
          </a:p>
        </p:txBody>
      </p:sp>
      <p:sp>
        <p:nvSpPr>
          <p:cNvPr id="4" name="Slide Number Placeholder 3"/>
          <p:cNvSpPr txBox="1">
            <a:spLocks/>
          </p:cNvSpPr>
          <p:nvPr/>
        </p:nvSpPr>
        <p:spPr>
          <a:xfrm>
            <a:off x="8976952" y="7163040"/>
            <a:ext cx="306494" cy="167618"/>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90B5EF98-117F-494E-9EFC-A9FB844C4010}" type="slidenum">
              <a:rPr lang="en-US" altLang="en-US" smtClean="0"/>
              <a:pPr/>
              <a:t>23</a:t>
            </a:fld>
            <a:endParaRPr lang="en-US" altLang="en-US" dirty="0"/>
          </a:p>
        </p:txBody>
      </p:sp>
      <p:sp>
        <p:nvSpPr>
          <p:cNvPr id="5" name="Content Placeholder 6"/>
          <p:cNvSpPr txBox="1">
            <a:spLocks/>
          </p:cNvSpPr>
          <p:nvPr/>
        </p:nvSpPr>
        <p:spPr>
          <a:xfrm>
            <a:off x="6816355" y="237375"/>
            <a:ext cx="2305439" cy="477054"/>
          </a:xfrm>
          <a:prstGeom prst="rect">
            <a:avLst/>
          </a:prstGeom>
        </p:spPr>
        <p:txBody>
          <a:bodyPr wrap="none">
            <a:sp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pPr marL="0" indent="0" algn="r">
              <a:spcBef>
                <a:spcPts val="0"/>
              </a:spcBef>
              <a:buNone/>
            </a:pPr>
            <a:r>
              <a:rPr lang="en-US" b="1" kern="0" cap="small" dirty="0" smtClean="0">
                <a:solidFill>
                  <a:schemeClr val="accent1">
                    <a:lumMod val="60000"/>
                    <a:lumOff val="40000"/>
                  </a:schemeClr>
                </a:solidFill>
              </a:rPr>
              <a:t>In-Class Exercise</a:t>
            </a:r>
          </a:p>
        </p:txBody>
      </p:sp>
    </p:spTree>
    <p:extLst>
      <p:ext uri="{BB962C8B-B14F-4D97-AF65-F5344CB8AC3E}">
        <p14:creationId xmlns:p14="http://schemas.microsoft.com/office/powerpoint/2010/main" val="243463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24</a:t>
            </a:fld>
            <a:endParaRPr lang="en-US" dirty="0"/>
          </a:p>
        </p:txBody>
      </p:sp>
      <p:sp>
        <p:nvSpPr>
          <p:cNvPr id="3" name="Title 8"/>
          <p:cNvSpPr txBox="1">
            <a:spLocks/>
          </p:cNvSpPr>
          <p:nvPr/>
        </p:nvSpPr>
        <p:spPr>
          <a:xfrm>
            <a:off x="320041" y="377262"/>
            <a:ext cx="5692139" cy="979098"/>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Calculating the software size</a:t>
            </a:r>
            <a:br>
              <a:rPr lang="en-US" smtClean="0"/>
            </a:br>
            <a:r>
              <a:rPr lang="en-US" smtClean="0"/>
              <a:t>with COSMIC</a:t>
            </a:r>
            <a:endParaRPr lang="en-US" baseline="30000" dirty="0"/>
          </a:p>
        </p:txBody>
      </p:sp>
      <p:sp>
        <p:nvSpPr>
          <p:cNvPr id="4" name="Rectangle 15"/>
          <p:cNvSpPr txBox="1">
            <a:spLocks noChangeArrowheads="1"/>
          </p:cNvSpPr>
          <p:nvPr/>
        </p:nvSpPr>
        <p:spPr>
          <a:xfrm>
            <a:off x="514350" y="1531298"/>
            <a:ext cx="8723376" cy="4267200"/>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mtClean="0"/>
              <a:t>First, take the Functional User Requirements, then determine the application boundary.</a:t>
            </a:r>
            <a:endParaRPr lang="en-US" dirty="0" smtClean="0"/>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24</a:t>
            </a:fld>
            <a:endParaRPr lang="en-US" dirty="0" smtClean="0"/>
          </a:p>
        </p:txBody>
      </p:sp>
      <p:sp>
        <p:nvSpPr>
          <p:cNvPr id="6" name="Rectangle 5"/>
          <p:cNvSpPr/>
          <p:nvPr/>
        </p:nvSpPr>
        <p:spPr bwMode="auto">
          <a:xfrm>
            <a:off x="3936094" y="2959536"/>
            <a:ext cx="2152650" cy="253365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C-Registration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chemeClr val="accent4"/>
                </a:solidFill>
                <a:latin typeface="+mn-lt"/>
              </a:rPr>
              <a:t>System</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accent4"/>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4"/>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chemeClr val="accent4"/>
                </a:solidFill>
                <a:latin typeface="+mn-lt"/>
              </a:rPr>
              <a:t>Student schedule</a:t>
            </a:r>
            <a:endParaRPr kumimoji="0" lang="en-US" sz="1800" b="1" i="0" u="none" strike="noStrike" cap="none" normalizeH="0" baseline="0" dirty="0" smtClean="0">
              <a:ln>
                <a:noFill/>
              </a:ln>
              <a:solidFill>
                <a:schemeClr val="accent4"/>
              </a:solidFill>
              <a:effectLst/>
              <a:latin typeface="+mn-lt"/>
            </a:endParaRPr>
          </a:p>
        </p:txBody>
      </p:sp>
      <p:sp>
        <p:nvSpPr>
          <p:cNvPr id="7" name="Rectangle 6"/>
          <p:cNvSpPr/>
          <p:nvPr/>
        </p:nvSpPr>
        <p:spPr bwMode="auto">
          <a:xfrm>
            <a:off x="3817031" y="2819400"/>
            <a:ext cx="2390775" cy="2813921"/>
          </a:xfrm>
          <a:prstGeom prst="rect">
            <a:avLst/>
          </a:prstGeom>
          <a:noFill/>
          <a:ln w="1905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8" name="Rectangle 7"/>
          <p:cNvSpPr/>
          <p:nvPr/>
        </p:nvSpPr>
        <p:spPr bwMode="auto">
          <a:xfrm>
            <a:off x="6920955" y="3481922"/>
            <a:ext cx="1055866" cy="30777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Mail system</a:t>
            </a:r>
          </a:p>
        </p:txBody>
      </p:sp>
      <p:sp>
        <p:nvSpPr>
          <p:cNvPr id="9" name="Rectangle 8"/>
          <p:cNvSpPr/>
          <p:nvPr/>
        </p:nvSpPr>
        <p:spPr bwMode="auto">
          <a:xfrm>
            <a:off x="6920955" y="4329647"/>
            <a:ext cx="1176091" cy="30777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Billing system</a:t>
            </a:r>
          </a:p>
        </p:txBody>
      </p:sp>
      <p:sp>
        <p:nvSpPr>
          <p:cNvPr id="10" name="Rectangle 9"/>
          <p:cNvSpPr/>
          <p:nvPr/>
        </p:nvSpPr>
        <p:spPr bwMode="auto">
          <a:xfrm>
            <a:off x="1487645" y="4602926"/>
            <a:ext cx="1277401" cy="52322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Course Catalog</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mn-lt"/>
              </a:rPr>
              <a:t>System</a:t>
            </a:r>
            <a:endParaRPr kumimoji="0" lang="en-US" sz="1400" b="0" i="0" u="none" strike="noStrike" cap="none" normalizeH="0" baseline="0" dirty="0" smtClean="0">
              <a:ln>
                <a:noFill/>
              </a:ln>
              <a:solidFill>
                <a:schemeClr val="tx1"/>
              </a:solidFill>
              <a:effectLst/>
              <a:latin typeface="+mn-lt"/>
            </a:endParaRPr>
          </a:p>
        </p:txBody>
      </p:sp>
      <p:sp>
        <p:nvSpPr>
          <p:cNvPr id="11" name="Rectangle 10"/>
          <p:cNvSpPr/>
          <p:nvPr/>
        </p:nvSpPr>
        <p:spPr bwMode="auto">
          <a:xfrm>
            <a:off x="997511" y="3095029"/>
            <a:ext cx="1767535" cy="73866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Wylie</a:t>
            </a:r>
            <a:r>
              <a:rPr kumimoji="0" lang="en-US" sz="1400" b="0" i="0" u="none" strike="noStrike" cap="none" normalizeH="0" dirty="0" smtClean="0">
                <a:ln>
                  <a:noFill/>
                </a:ln>
                <a:solidFill>
                  <a:schemeClr val="tx1"/>
                </a:solidFill>
                <a:effectLst/>
                <a:latin typeface="+mn-lt"/>
              </a:rPr>
              <a:t> College Users</a:t>
            </a:r>
          </a:p>
          <a:p>
            <a:pPr marL="0" marR="0" indent="0" algn="ctr" defTabSz="914400" rtl="0" eaLnBrk="0" fontAlgn="base" latinLnBrk="0" hangingPunct="0">
              <a:lnSpc>
                <a:spcPct val="100000"/>
              </a:lnSpc>
              <a:spcBef>
                <a:spcPct val="0"/>
              </a:spcBef>
              <a:spcAft>
                <a:spcPct val="0"/>
              </a:spcAft>
              <a:buClrTx/>
              <a:buSzTx/>
              <a:buFontTx/>
              <a:buNone/>
              <a:tabLst/>
            </a:pPr>
            <a:r>
              <a:rPr lang="en-US" sz="1400" baseline="0" dirty="0" smtClean="0">
                <a:latin typeface="+mn-lt"/>
              </a:rPr>
              <a:t>(Students,</a:t>
            </a:r>
            <a:r>
              <a:rPr lang="en-US" sz="1400" dirty="0" smtClean="0">
                <a:latin typeface="+mn-lt"/>
              </a:rPr>
              <a:t> Professors,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Course</a:t>
            </a:r>
            <a:r>
              <a:rPr kumimoji="0" lang="en-US" sz="1400" b="0" i="0" u="none" strike="noStrike" cap="none" normalizeH="0" dirty="0" smtClean="0">
                <a:ln>
                  <a:noFill/>
                </a:ln>
                <a:solidFill>
                  <a:schemeClr val="tx1"/>
                </a:solidFill>
                <a:effectLst/>
                <a:latin typeface="+mn-lt"/>
              </a:rPr>
              <a:t> Registrar)</a:t>
            </a:r>
            <a:endParaRPr kumimoji="0" lang="en-US" sz="1400" b="0" i="0" u="none" strike="noStrike" cap="none" normalizeH="0" baseline="0" dirty="0" smtClean="0">
              <a:ln>
                <a:noFill/>
              </a:ln>
              <a:solidFill>
                <a:schemeClr val="tx1"/>
              </a:solidFill>
              <a:effectLst/>
              <a:latin typeface="+mn-lt"/>
            </a:endParaRPr>
          </a:p>
        </p:txBody>
      </p:sp>
      <p:cxnSp>
        <p:nvCxnSpPr>
          <p:cNvPr id="12" name="Straight Arrow Connector 11"/>
          <p:cNvCxnSpPr/>
          <p:nvPr/>
        </p:nvCxnSpPr>
        <p:spPr bwMode="auto">
          <a:xfrm flipV="1">
            <a:off x="5909006" y="3642060"/>
            <a:ext cx="922688" cy="1"/>
          </a:xfrm>
          <a:prstGeom prst="straightConnector1">
            <a:avLst/>
          </a:prstGeom>
          <a:noFill/>
          <a:ln w="19050"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V="1">
            <a:off x="5909006" y="4483536"/>
            <a:ext cx="922688" cy="1"/>
          </a:xfrm>
          <a:prstGeom prst="straightConnector1">
            <a:avLst/>
          </a:prstGeom>
          <a:noFill/>
          <a:ln w="1905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2844244" y="3289636"/>
            <a:ext cx="972787" cy="1"/>
          </a:xfrm>
          <a:prstGeom prst="straightConnector1">
            <a:avLst/>
          </a:prstGeom>
          <a:noFill/>
          <a:ln w="1905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H="1" flipV="1">
            <a:off x="2817183" y="3553063"/>
            <a:ext cx="972787" cy="1"/>
          </a:xfrm>
          <a:prstGeom prst="straightConnector1">
            <a:avLst/>
          </a:prstGeom>
          <a:noFill/>
          <a:ln w="190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H="1" flipV="1">
            <a:off x="2817182" y="4943713"/>
            <a:ext cx="972787" cy="1"/>
          </a:xfrm>
          <a:prstGeom prst="straightConnector1">
            <a:avLst/>
          </a:prstGeom>
          <a:noFill/>
          <a:ln w="190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2851414" y="4737436"/>
            <a:ext cx="972787" cy="1"/>
          </a:xfrm>
          <a:prstGeom prst="straightConnector1">
            <a:avLst/>
          </a:prstGeom>
          <a:noFill/>
          <a:ln w="19050" cap="flat" cmpd="sng" algn="ctr">
            <a:solidFill>
              <a:schemeClr val="tx1"/>
            </a:solidFill>
            <a:prstDash val="solid"/>
            <a:round/>
            <a:headEnd type="none" w="med" len="med"/>
            <a:tailEnd type="triangle"/>
          </a:ln>
          <a:effectLst/>
        </p:spPr>
      </p:cxnSp>
      <p:sp>
        <p:nvSpPr>
          <p:cNvPr id="18" name="Rounded Rectangular Callout 17"/>
          <p:cNvSpPr/>
          <p:nvPr/>
        </p:nvSpPr>
        <p:spPr bwMode="auto">
          <a:xfrm>
            <a:off x="6831694" y="2526157"/>
            <a:ext cx="2045156" cy="350520"/>
          </a:xfrm>
          <a:prstGeom prst="wedgeRoundRectCallout">
            <a:avLst>
              <a:gd name="adj1" fmla="val -78957"/>
              <a:gd name="adj2" fmla="val 136413"/>
              <a:gd name="adj3" fmla="val 16667"/>
            </a:avLst>
          </a:prstGeom>
          <a:solidFill>
            <a:srgbClr val="FFFF99"/>
          </a:solid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algn="ctr" defTabSz="914319" eaLnBrk="0" hangingPunct="0"/>
            <a:r>
              <a:rPr lang="en-US" sz="1400" b="1" dirty="0" smtClean="0"/>
              <a:t>Application Boundary</a:t>
            </a:r>
            <a:endParaRPr lang="en-US" sz="1400" b="1" dirty="0"/>
          </a:p>
        </p:txBody>
      </p:sp>
      <p:sp>
        <p:nvSpPr>
          <p:cNvPr id="19" name="Content Placeholder 6"/>
          <p:cNvSpPr txBox="1">
            <a:spLocks/>
          </p:cNvSpPr>
          <p:nvPr/>
        </p:nvSpPr>
        <p:spPr>
          <a:xfrm>
            <a:off x="6816355" y="237375"/>
            <a:ext cx="2305439" cy="477054"/>
          </a:xfrm>
          <a:prstGeom prst="rect">
            <a:avLst/>
          </a:prstGeom>
        </p:spPr>
        <p:txBody>
          <a:bodyPr wrap="none">
            <a:sp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pPr marL="0" indent="0" algn="r">
              <a:spcBef>
                <a:spcPts val="0"/>
              </a:spcBef>
              <a:buNone/>
            </a:pPr>
            <a:r>
              <a:rPr lang="en-US" b="1" kern="0" cap="small" dirty="0" smtClean="0">
                <a:solidFill>
                  <a:schemeClr val="accent1">
                    <a:lumMod val="60000"/>
                    <a:lumOff val="40000"/>
                  </a:schemeClr>
                </a:solidFill>
              </a:rPr>
              <a:t>In-Class Exercise</a:t>
            </a:r>
          </a:p>
        </p:txBody>
      </p:sp>
      <p:sp>
        <p:nvSpPr>
          <p:cNvPr id="20" name="Rectangle 15"/>
          <p:cNvSpPr txBox="1">
            <a:spLocks noChangeArrowheads="1"/>
          </p:cNvSpPr>
          <p:nvPr/>
        </p:nvSpPr>
        <p:spPr bwMode="auto">
          <a:xfrm>
            <a:off x="7396448" y="5485238"/>
            <a:ext cx="1227529" cy="119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no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r>
              <a:rPr lang="en-US" sz="1200" kern="0" dirty="0" smtClean="0"/>
              <a:t>E – Entry</a:t>
            </a:r>
          </a:p>
          <a:p>
            <a:r>
              <a:rPr lang="en-US" sz="1200" kern="0" dirty="0" smtClean="0"/>
              <a:t>X – Exit</a:t>
            </a:r>
          </a:p>
          <a:p>
            <a:r>
              <a:rPr lang="en-US" sz="1200" kern="0" dirty="0" smtClean="0"/>
              <a:t>R – Read</a:t>
            </a:r>
          </a:p>
          <a:p>
            <a:r>
              <a:rPr lang="en-US" sz="1200" kern="0" dirty="0" smtClean="0"/>
              <a:t>W – Write</a:t>
            </a:r>
          </a:p>
        </p:txBody>
      </p:sp>
      <p:sp>
        <p:nvSpPr>
          <p:cNvPr id="21" name="TextBox 20"/>
          <p:cNvSpPr txBox="1"/>
          <p:nvPr/>
        </p:nvSpPr>
        <p:spPr>
          <a:xfrm>
            <a:off x="7485331" y="5028907"/>
            <a:ext cx="982980" cy="338554"/>
          </a:xfrm>
          <a:prstGeom prst="rect">
            <a:avLst/>
          </a:prstGeom>
          <a:noFill/>
        </p:spPr>
        <p:txBody>
          <a:bodyPr wrap="square" rtlCol="0">
            <a:spAutoFit/>
          </a:bodyPr>
          <a:lstStyle/>
          <a:p>
            <a:r>
              <a:rPr lang="en-US" sz="1600" dirty="0" smtClean="0">
                <a:solidFill>
                  <a:schemeClr val="tx2">
                    <a:lumMod val="75000"/>
                  </a:schemeClr>
                </a:solidFill>
                <a:latin typeface="+mn-lt"/>
              </a:rPr>
              <a:t>Legend:</a:t>
            </a:r>
          </a:p>
        </p:txBody>
      </p:sp>
      <p:sp>
        <p:nvSpPr>
          <p:cNvPr id="22" name="TextBox 21"/>
          <p:cNvSpPr txBox="1"/>
          <p:nvPr/>
        </p:nvSpPr>
        <p:spPr>
          <a:xfrm>
            <a:off x="3159832" y="3012637"/>
            <a:ext cx="263214" cy="307777"/>
          </a:xfrm>
          <a:prstGeom prst="rect">
            <a:avLst/>
          </a:prstGeom>
          <a:noFill/>
        </p:spPr>
        <p:txBody>
          <a:bodyPr wrap="none" rtlCol="0">
            <a:spAutoFit/>
          </a:bodyPr>
          <a:lstStyle/>
          <a:p>
            <a:r>
              <a:rPr lang="en-US" sz="1400" dirty="0" smtClean="0">
                <a:solidFill>
                  <a:schemeClr val="tx2">
                    <a:lumMod val="75000"/>
                  </a:schemeClr>
                </a:solidFill>
                <a:latin typeface="+mn-lt"/>
              </a:rPr>
              <a:t>E</a:t>
            </a:r>
          </a:p>
        </p:txBody>
      </p:sp>
      <p:sp>
        <p:nvSpPr>
          <p:cNvPr id="23" name="TextBox 22"/>
          <p:cNvSpPr txBox="1"/>
          <p:nvPr/>
        </p:nvSpPr>
        <p:spPr>
          <a:xfrm>
            <a:off x="3162236" y="4460437"/>
            <a:ext cx="263214" cy="307777"/>
          </a:xfrm>
          <a:prstGeom prst="rect">
            <a:avLst/>
          </a:prstGeom>
          <a:noFill/>
        </p:spPr>
        <p:txBody>
          <a:bodyPr wrap="none" rtlCol="0">
            <a:spAutoFit/>
          </a:bodyPr>
          <a:lstStyle/>
          <a:p>
            <a:r>
              <a:rPr lang="en-US" sz="1400" dirty="0" smtClean="0">
                <a:solidFill>
                  <a:schemeClr val="tx2">
                    <a:lumMod val="75000"/>
                  </a:schemeClr>
                </a:solidFill>
                <a:latin typeface="+mn-lt"/>
              </a:rPr>
              <a:t>E</a:t>
            </a:r>
            <a:endParaRPr lang="en-US" sz="1200" dirty="0" smtClean="0">
              <a:solidFill>
                <a:schemeClr val="tx2">
                  <a:lumMod val="75000"/>
                </a:schemeClr>
              </a:solidFill>
              <a:latin typeface="+mn-lt"/>
            </a:endParaRPr>
          </a:p>
        </p:txBody>
      </p:sp>
      <p:sp>
        <p:nvSpPr>
          <p:cNvPr id="24" name="TextBox 23"/>
          <p:cNvSpPr txBox="1"/>
          <p:nvPr/>
        </p:nvSpPr>
        <p:spPr>
          <a:xfrm>
            <a:off x="3159832" y="3635303"/>
            <a:ext cx="284052" cy="307777"/>
          </a:xfrm>
          <a:prstGeom prst="rect">
            <a:avLst/>
          </a:prstGeom>
          <a:noFill/>
        </p:spPr>
        <p:txBody>
          <a:bodyPr wrap="none" rtlCol="0">
            <a:spAutoFit/>
          </a:bodyPr>
          <a:lstStyle/>
          <a:p>
            <a:r>
              <a:rPr lang="en-US" sz="1400" dirty="0" smtClean="0">
                <a:solidFill>
                  <a:schemeClr val="tx2">
                    <a:lumMod val="75000"/>
                  </a:schemeClr>
                </a:solidFill>
                <a:latin typeface="+mn-lt"/>
              </a:rPr>
              <a:t>X</a:t>
            </a:r>
            <a:endParaRPr lang="en-US" sz="1200" dirty="0" smtClean="0">
              <a:solidFill>
                <a:schemeClr val="tx2">
                  <a:lumMod val="75000"/>
                </a:schemeClr>
              </a:solidFill>
              <a:latin typeface="+mn-lt"/>
            </a:endParaRPr>
          </a:p>
        </p:txBody>
      </p:sp>
      <p:sp>
        <p:nvSpPr>
          <p:cNvPr id="25" name="TextBox 24"/>
          <p:cNvSpPr txBox="1"/>
          <p:nvPr/>
        </p:nvSpPr>
        <p:spPr>
          <a:xfrm>
            <a:off x="3171168" y="4987646"/>
            <a:ext cx="284052" cy="307777"/>
          </a:xfrm>
          <a:prstGeom prst="rect">
            <a:avLst/>
          </a:prstGeom>
          <a:noFill/>
        </p:spPr>
        <p:txBody>
          <a:bodyPr wrap="none" rtlCol="0">
            <a:spAutoFit/>
          </a:bodyPr>
          <a:lstStyle/>
          <a:p>
            <a:r>
              <a:rPr lang="en-US" sz="1400" dirty="0" smtClean="0">
                <a:solidFill>
                  <a:schemeClr val="tx2">
                    <a:lumMod val="75000"/>
                  </a:schemeClr>
                </a:solidFill>
                <a:latin typeface="+mn-lt"/>
              </a:rPr>
              <a:t>X</a:t>
            </a:r>
            <a:endParaRPr lang="en-US" sz="1200" dirty="0" smtClean="0">
              <a:solidFill>
                <a:schemeClr val="tx2">
                  <a:lumMod val="75000"/>
                </a:schemeClr>
              </a:solidFill>
              <a:latin typeface="+mn-lt"/>
            </a:endParaRPr>
          </a:p>
        </p:txBody>
      </p:sp>
      <p:sp>
        <p:nvSpPr>
          <p:cNvPr id="26" name="TextBox 25"/>
          <p:cNvSpPr txBox="1"/>
          <p:nvPr/>
        </p:nvSpPr>
        <p:spPr>
          <a:xfrm>
            <a:off x="6370750" y="3687066"/>
            <a:ext cx="284052" cy="307777"/>
          </a:xfrm>
          <a:prstGeom prst="rect">
            <a:avLst/>
          </a:prstGeom>
          <a:noFill/>
        </p:spPr>
        <p:txBody>
          <a:bodyPr wrap="none" rtlCol="0">
            <a:spAutoFit/>
          </a:bodyPr>
          <a:lstStyle/>
          <a:p>
            <a:r>
              <a:rPr lang="en-US" sz="1400" dirty="0" smtClean="0">
                <a:solidFill>
                  <a:schemeClr val="tx2">
                    <a:lumMod val="75000"/>
                  </a:schemeClr>
                </a:solidFill>
                <a:latin typeface="+mn-lt"/>
              </a:rPr>
              <a:t>X</a:t>
            </a:r>
            <a:endParaRPr lang="en-US" sz="1200" dirty="0" smtClean="0">
              <a:solidFill>
                <a:schemeClr val="tx2">
                  <a:lumMod val="75000"/>
                </a:schemeClr>
              </a:solidFill>
              <a:latin typeface="+mn-lt"/>
            </a:endParaRPr>
          </a:p>
        </p:txBody>
      </p:sp>
      <p:sp>
        <p:nvSpPr>
          <p:cNvPr id="27" name="TextBox 26"/>
          <p:cNvSpPr txBox="1"/>
          <p:nvPr/>
        </p:nvSpPr>
        <p:spPr>
          <a:xfrm>
            <a:off x="6370750" y="4498924"/>
            <a:ext cx="284052" cy="307777"/>
          </a:xfrm>
          <a:prstGeom prst="rect">
            <a:avLst/>
          </a:prstGeom>
          <a:noFill/>
        </p:spPr>
        <p:txBody>
          <a:bodyPr wrap="none" rtlCol="0">
            <a:spAutoFit/>
          </a:bodyPr>
          <a:lstStyle/>
          <a:p>
            <a:r>
              <a:rPr lang="en-US" sz="1400" dirty="0" smtClean="0">
                <a:solidFill>
                  <a:schemeClr val="tx2">
                    <a:lumMod val="75000"/>
                  </a:schemeClr>
                </a:solidFill>
                <a:latin typeface="+mn-lt"/>
              </a:rPr>
              <a:t>X</a:t>
            </a:r>
            <a:endParaRPr lang="en-US" sz="1200" dirty="0" smtClean="0">
              <a:solidFill>
                <a:schemeClr val="tx2">
                  <a:lumMod val="75000"/>
                </a:schemeClr>
              </a:solidFill>
              <a:latin typeface="+mn-lt"/>
            </a:endParaRPr>
          </a:p>
        </p:txBody>
      </p:sp>
    </p:spTree>
    <p:extLst>
      <p:ext uri="{BB962C8B-B14F-4D97-AF65-F5344CB8AC3E}">
        <p14:creationId xmlns:p14="http://schemas.microsoft.com/office/powerpoint/2010/main" val="2938254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25</a:t>
            </a:fld>
            <a:endParaRPr lang="en-US" dirty="0"/>
          </a:p>
        </p:txBody>
      </p:sp>
      <p:sp>
        <p:nvSpPr>
          <p:cNvPr id="3" name="Title 8"/>
          <p:cNvSpPr txBox="1">
            <a:spLocks/>
          </p:cNvSpPr>
          <p:nvPr/>
        </p:nvSpPr>
        <p:spPr>
          <a:xfrm>
            <a:off x="320041" y="237375"/>
            <a:ext cx="5593079" cy="966159"/>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Calculating the software size </a:t>
            </a:r>
            <a:br>
              <a:rPr lang="en-US" smtClean="0"/>
            </a:br>
            <a:r>
              <a:rPr lang="en-US" smtClean="0"/>
              <a:t>with COSMIC</a:t>
            </a:r>
            <a:endParaRPr lang="en-US" baseline="30000" dirty="0"/>
          </a:p>
        </p:txBody>
      </p:sp>
      <p:sp>
        <p:nvSpPr>
          <p:cNvPr id="4" name="Rectangle 15"/>
          <p:cNvSpPr txBox="1">
            <a:spLocks noChangeArrowheads="1"/>
          </p:cNvSpPr>
          <p:nvPr/>
        </p:nvSpPr>
        <p:spPr>
          <a:xfrm>
            <a:off x="533400" y="1332601"/>
            <a:ext cx="8723376" cy="4751070"/>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dirty="0" smtClean="0"/>
              <a:t>Second, build a sub-functional process matrix (below), then identify the data movements.</a:t>
            </a:r>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25</a:t>
            </a:fld>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331307763"/>
              </p:ext>
            </p:extLst>
          </p:nvPr>
        </p:nvGraphicFramePr>
        <p:xfrm>
          <a:off x="638761" y="2341418"/>
          <a:ext cx="8297136" cy="3667760"/>
        </p:xfrm>
        <a:graphic>
          <a:graphicData uri="http://schemas.openxmlformats.org/drawingml/2006/table">
            <a:tbl>
              <a:tblPr firstRow="1" bandRow="1">
                <a:tableStyleId>{5C22544A-7EE6-4342-B048-85BDC9FD1C3A}</a:tableStyleId>
              </a:tblPr>
              <a:tblGrid>
                <a:gridCol w="1298255">
                  <a:extLst>
                    <a:ext uri="{9D8B030D-6E8A-4147-A177-3AD203B41FA5}">
                      <a16:colId xmlns:a16="http://schemas.microsoft.com/office/drawing/2014/main" xmlns="" val="20000"/>
                    </a:ext>
                  </a:extLst>
                </a:gridCol>
                <a:gridCol w="1190884">
                  <a:extLst>
                    <a:ext uri="{9D8B030D-6E8A-4147-A177-3AD203B41FA5}">
                      <a16:colId xmlns:a16="http://schemas.microsoft.com/office/drawing/2014/main" xmlns="" val="20001"/>
                    </a:ext>
                  </a:extLst>
                </a:gridCol>
                <a:gridCol w="1805847">
                  <a:extLst>
                    <a:ext uri="{9D8B030D-6E8A-4147-A177-3AD203B41FA5}">
                      <a16:colId xmlns:a16="http://schemas.microsoft.com/office/drawing/2014/main" xmlns="" val="20002"/>
                    </a:ext>
                  </a:extLst>
                </a:gridCol>
                <a:gridCol w="1142076">
                  <a:extLst>
                    <a:ext uri="{9D8B030D-6E8A-4147-A177-3AD203B41FA5}">
                      <a16:colId xmlns:a16="http://schemas.microsoft.com/office/drawing/2014/main" xmlns="" val="20003"/>
                    </a:ext>
                  </a:extLst>
                </a:gridCol>
                <a:gridCol w="1200645">
                  <a:extLst>
                    <a:ext uri="{9D8B030D-6E8A-4147-A177-3AD203B41FA5}">
                      <a16:colId xmlns:a16="http://schemas.microsoft.com/office/drawing/2014/main" xmlns="" val="20004"/>
                    </a:ext>
                  </a:extLst>
                </a:gridCol>
                <a:gridCol w="907804">
                  <a:extLst>
                    <a:ext uri="{9D8B030D-6E8A-4147-A177-3AD203B41FA5}">
                      <a16:colId xmlns:a16="http://schemas.microsoft.com/office/drawing/2014/main" xmlns="" val="20005"/>
                    </a:ext>
                  </a:extLst>
                </a:gridCol>
                <a:gridCol w="751625">
                  <a:extLst>
                    <a:ext uri="{9D8B030D-6E8A-4147-A177-3AD203B41FA5}">
                      <a16:colId xmlns:a16="http://schemas.microsoft.com/office/drawing/2014/main" xmlns="" val="20006"/>
                    </a:ext>
                  </a:extLst>
                </a:gridCol>
              </a:tblGrid>
              <a:tr h="640080">
                <a:tc>
                  <a:txBody>
                    <a:bodyPr/>
                    <a:lstStyle/>
                    <a:p>
                      <a:pPr algn="ctr"/>
                      <a:r>
                        <a:rPr lang="en-US" sz="1400" dirty="0" smtClean="0"/>
                        <a:t>Process descriptions</a:t>
                      </a:r>
                      <a:endParaRPr lang="en-US" sz="1400" dirty="0">
                        <a:solidFill>
                          <a:schemeClr val="accent4">
                            <a:lumMod val="75000"/>
                          </a:schemeClr>
                        </a:solidFill>
                      </a:endParaRPr>
                    </a:p>
                  </a:txBody>
                  <a:tcPr anchor="ctr"/>
                </a:tc>
                <a:tc>
                  <a:txBody>
                    <a:bodyPr/>
                    <a:lstStyle/>
                    <a:p>
                      <a:pPr algn="ctr"/>
                      <a:r>
                        <a:rPr lang="en-US" sz="1400" dirty="0" smtClean="0"/>
                        <a:t>Triggering event</a:t>
                      </a:r>
                      <a:endParaRPr lang="en-US" sz="1400" dirty="0">
                        <a:solidFill>
                          <a:schemeClr val="accent4">
                            <a:lumMod val="75000"/>
                          </a:schemeClr>
                        </a:solidFill>
                      </a:endParaRPr>
                    </a:p>
                  </a:txBody>
                  <a:tcPr anchor="ctr"/>
                </a:tc>
                <a:tc>
                  <a:txBody>
                    <a:bodyPr/>
                    <a:lstStyle/>
                    <a:p>
                      <a:pPr algn="ctr"/>
                      <a:r>
                        <a:rPr lang="en-US" sz="1400" dirty="0" smtClean="0"/>
                        <a:t>Sub-process Description</a:t>
                      </a:r>
                      <a:endParaRPr lang="en-US" sz="1400" dirty="0">
                        <a:solidFill>
                          <a:schemeClr val="accent4">
                            <a:lumMod val="75000"/>
                          </a:schemeClr>
                        </a:solidFill>
                      </a:endParaRPr>
                    </a:p>
                  </a:txBody>
                  <a:tcPr anchor="ctr"/>
                </a:tc>
                <a:tc>
                  <a:txBody>
                    <a:bodyPr/>
                    <a:lstStyle/>
                    <a:p>
                      <a:pPr algn="ctr"/>
                      <a:r>
                        <a:rPr lang="en-US" sz="1400" dirty="0" smtClean="0"/>
                        <a:t>Data Group</a:t>
                      </a:r>
                      <a:endParaRPr lang="en-US" sz="1400" dirty="0">
                        <a:solidFill>
                          <a:schemeClr val="accent4">
                            <a:lumMod val="75000"/>
                          </a:schemeClr>
                        </a:solidFill>
                      </a:endParaRPr>
                    </a:p>
                  </a:txBody>
                  <a:tcPr anchor="ctr"/>
                </a:tc>
                <a:tc>
                  <a:txBody>
                    <a:bodyPr/>
                    <a:lstStyle/>
                    <a:p>
                      <a:pPr algn="ctr"/>
                      <a:r>
                        <a:rPr lang="en-US" sz="1400" dirty="0" smtClean="0"/>
                        <a:t>Data movement Type</a:t>
                      </a:r>
                      <a:endParaRPr lang="en-US" sz="1400" dirty="0">
                        <a:solidFill>
                          <a:schemeClr val="accent4">
                            <a:lumMod val="75000"/>
                          </a:schemeClr>
                        </a:solidFill>
                      </a:endParaRPr>
                    </a:p>
                  </a:txBody>
                  <a:tcPr anchor="ctr"/>
                </a:tc>
                <a:tc>
                  <a:txBody>
                    <a:bodyPr/>
                    <a:lstStyle/>
                    <a:p>
                      <a:pPr algn="ctr"/>
                      <a:r>
                        <a:rPr lang="en-US" sz="1400" dirty="0" smtClean="0"/>
                        <a:t>CFP</a:t>
                      </a:r>
                      <a:endParaRPr lang="en-US" sz="1400" dirty="0">
                        <a:solidFill>
                          <a:schemeClr val="accent4">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ƩCFP</a:t>
                      </a:r>
                      <a:endParaRPr lang="en-US" sz="1400" b="1" kern="1200" dirty="0" smtClean="0">
                        <a:solidFill>
                          <a:schemeClr val="accent4">
                            <a:lumMod val="75000"/>
                          </a:schemeClr>
                        </a:solidFill>
                        <a:latin typeface="+mn-lt"/>
                        <a:ea typeface="+mn-ea"/>
                        <a:cs typeface="+mn-cs"/>
                      </a:endParaRPr>
                    </a:p>
                  </a:txBody>
                  <a:tcPr anchor="ctr"/>
                </a:tc>
                <a:extLst>
                  <a:ext uri="{0D108BD9-81ED-4DB2-BD59-A6C34878D82A}">
                    <a16:rowId xmlns:a16="http://schemas.microsoft.com/office/drawing/2014/main" xmlns="" val="10000"/>
                  </a:ext>
                </a:extLst>
              </a:tr>
              <a:tr h="640080">
                <a:tc>
                  <a:txBody>
                    <a:bodyPr/>
                    <a:lstStyle/>
                    <a:p>
                      <a:pPr algn="ctr"/>
                      <a:r>
                        <a:rPr lang="en-US" sz="1400" dirty="0" smtClean="0"/>
                        <a:t>Add a student</a:t>
                      </a:r>
                      <a:endParaRPr lang="en-US" sz="1400" dirty="0"/>
                    </a:p>
                  </a:txBody>
                  <a:tcPr/>
                </a:tc>
                <a:tc>
                  <a:txBody>
                    <a:bodyPr/>
                    <a:lstStyle/>
                    <a:p>
                      <a:pPr algn="ctr"/>
                      <a:r>
                        <a:rPr lang="en-US" sz="1400" dirty="0" smtClean="0"/>
                        <a:t>Registrar selects “add student”</a:t>
                      </a:r>
                      <a:endParaRPr lang="en-US" sz="1400" dirty="0"/>
                    </a:p>
                  </a:txBody>
                  <a:tcPr/>
                </a:tc>
                <a:tc>
                  <a:txBody>
                    <a:bodyPr/>
                    <a:lstStyle/>
                    <a:p>
                      <a:pPr algn="ctr"/>
                      <a:r>
                        <a:rPr lang="en-US" sz="1400" dirty="0" smtClean="0"/>
                        <a:t>Registrar enters student data</a:t>
                      </a:r>
                      <a:endParaRPr lang="en-US" sz="1400" dirty="0"/>
                    </a:p>
                  </a:txBody>
                  <a:tcPr/>
                </a:tc>
                <a:tc>
                  <a:txBody>
                    <a:bodyPr/>
                    <a:lstStyle/>
                    <a:p>
                      <a:pPr algn="ctr"/>
                      <a:r>
                        <a:rPr lang="en-US" sz="1400" dirty="0" smtClean="0"/>
                        <a:t>Student data</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1</a:t>
                      </a:r>
                      <a:endParaRPr lang="en-US" sz="1400" dirty="0"/>
                    </a:p>
                  </a:txBody>
                  <a:tcPr/>
                </a:tc>
                <a:tc>
                  <a:txBody>
                    <a:bodyPr/>
                    <a:lstStyle/>
                    <a:p>
                      <a:pPr algn="ctr"/>
                      <a:endParaRPr lang="en-US" sz="1400" dirty="0"/>
                    </a:p>
                  </a:txBody>
                  <a:tcPr/>
                </a:tc>
                <a:extLst>
                  <a:ext uri="{0D108BD9-81ED-4DB2-BD59-A6C34878D82A}">
                    <a16:rowId xmlns:a16="http://schemas.microsoft.com/office/drawing/2014/main" xmlns="" val="10001"/>
                  </a:ext>
                </a:extLst>
              </a:tr>
              <a:tr h="370840">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The system</a:t>
                      </a:r>
                      <a:r>
                        <a:rPr lang="en-US" sz="1400" baseline="0" dirty="0" smtClean="0"/>
                        <a:t> validates the data and checks if a student of the same name already exists</a:t>
                      </a:r>
                      <a:endParaRPr lang="en-US" sz="1400" dirty="0"/>
                    </a:p>
                  </a:txBody>
                  <a:tcPr/>
                </a:tc>
                <a:tc>
                  <a:txBody>
                    <a:bodyPr/>
                    <a:lstStyle/>
                    <a:p>
                      <a:pPr algn="ctr"/>
                      <a:r>
                        <a:rPr lang="en-US" sz="1400" dirty="0" smtClean="0"/>
                        <a:t>Student data</a:t>
                      </a:r>
                      <a:endParaRPr lang="en-US" sz="1400" dirty="0"/>
                    </a:p>
                  </a:txBody>
                  <a:tcPr/>
                </a:tc>
                <a:tc>
                  <a:txBody>
                    <a:bodyPr/>
                    <a:lstStyle/>
                    <a:p>
                      <a:pPr algn="ctr"/>
                      <a:r>
                        <a:rPr lang="en-US" sz="1400" dirty="0" smtClean="0"/>
                        <a:t>R</a:t>
                      </a:r>
                      <a:endParaRPr lang="en-US" sz="1400" dirty="0"/>
                    </a:p>
                  </a:txBody>
                  <a:tcPr/>
                </a:tc>
                <a:tc>
                  <a:txBody>
                    <a:bodyPr/>
                    <a:lstStyle/>
                    <a:p>
                      <a:pPr algn="ctr"/>
                      <a:r>
                        <a:rPr lang="en-US" sz="1400" dirty="0" smtClean="0"/>
                        <a:t>1</a:t>
                      </a:r>
                      <a:endParaRPr lang="en-US" sz="1400" dirty="0"/>
                    </a:p>
                  </a:txBody>
                  <a:tcPr/>
                </a:tc>
                <a:tc>
                  <a:txBody>
                    <a:bodyPr/>
                    <a:lstStyle/>
                    <a:p>
                      <a:pPr algn="ctr"/>
                      <a:endParaRPr lang="en-US" sz="1400" dirty="0"/>
                    </a:p>
                  </a:txBody>
                  <a:tcPr/>
                </a:tc>
                <a:extLst>
                  <a:ext uri="{0D108BD9-81ED-4DB2-BD59-A6C34878D82A}">
                    <a16:rowId xmlns:a16="http://schemas.microsoft.com/office/drawing/2014/main" xmlns="" val="10002"/>
                  </a:ext>
                </a:extLst>
              </a:tr>
              <a:tr h="370840">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The system creates a new student</a:t>
                      </a:r>
                      <a:endParaRPr lang="en-US" sz="1400" dirty="0"/>
                    </a:p>
                  </a:txBody>
                  <a:tcPr/>
                </a:tc>
                <a:tc>
                  <a:txBody>
                    <a:bodyPr/>
                    <a:lstStyle/>
                    <a:p>
                      <a:pPr algn="ctr"/>
                      <a:r>
                        <a:rPr lang="en-US" sz="1400" dirty="0" smtClean="0"/>
                        <a:t>Student data</a:t>
                      </a:r>
                      <a:endParaRPr lang="en-US" sz="1400" dirty="0"/>
                    </a:p>
                  </a:txBody>
                  <a:tcPr/>
                </a:tc>
                <a:tc>
                  <a:txBody>
                    <a:bodyPr/>
                    <a:lstStyle/>
                    <a:p>
                      <a:pPr algn="ctr"/>
                      <a:r>
                        <a:rPr lang="en-US" sz="1400" dirty="0" smtClean="0"/>
                        <a:t>W</a:t>
                      </a:r>
                      <a:endParaRPr lang="en-US" sz="1400" dirty="0"/>
                    </a:p>
                  </a:txBody>
                  <a:tcPr/>
                </a:tc>
                <a:tc>
                  <a:txBody>
                    <a:bodyPr/>
                    <a:lstStyle/>
                    <a:p>
                      <a:pPr algn="ctr"/>
                      <a:r>
                        <a:rPr lang="en-US" sz="1400" dirty="0" smtClean="0"/>
                        <a:t>1</a:t>
                      </a:r>
                      <a:endParaRPr lang="en-US" sz="1400" dirty="0"/>
                    </a:p>
                  </a:txBody>
                  <a:tcPr/>
                </a:tc>
                <a:tc>
                  <a:txBody>
                    <a:bodyPr/>
                    <a:lstStyle/>
                    <a:p>
                      <a:pPr algn="ctr"/>
                      <a:endParaRPr lang="en-US" sz="1400" dirty="0"/>
                    </a:p>
                  </a:txBody>
                  <a:tcPr/>
                </a:tc>
                <a:extLst>
                  <a:ext uri="{0D108BD9-81ED-4DB2-BD59-A6C34878D82A}">
                    <a16:rowId xmlns:a16="http://schemas.microsoft.com/office/drawing/2014/main" xmlns="" val="10003"/>
                  </a:ext>
                </a:extLst>
              </a:tr>
              <a:tr h="370840">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Display error</a:t>
                      </a:r>
                      <a:r>
                        <a:rPr lang="en-US" sz="1400" baseline="0" dirty="0" smtClean="0"/>
                        <a:t> message</a:t>
                      </a:r>
                      <a:endParaRPr lang="en-US" sz="1400" dirty="0"/>
                    </a:p>
                  </a:txBody>
                  <a:tcPr/>
                </a:tc>
                <a:tc>
                  <a:txBody>
                    <a:bodyPr/>
                    <a:lstStyle/>
                    <a:p>
                      <a:pPr algn="ctr"/>
                      <a:r>
                        <a:rPr lang="en-US" sz="1400" dirty="0" smtClean="0"/>
                        <a:t>Messages</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1</a:t>
                      </a:r>
                      <a:endParaRPr lang="en-US" sz="1400" dirty="0"/>
                    </a:p>
                  </a:txBody>
                  <a:tcPr/>
                </a:tc>
                <a:tc>
                  <a:txBody>
                    <a:bodyPr/>
                    <a:lstStyle/>
                    <a:p>
                      <a:pPr algn="ctr"/>
                      <a:endParaRPr lang="en-US" sz="1400" dirty="0"/>
                    </a:p>
                  </a:txBody>
                  <a:tcPr/>
                </a:tc>
                <a:extLst>
                  <a:ext uri="{0D108BD9-81ED-4DB2-BD59-A6C34878D82A}">
                    <a16:rowId xmlns:a16="http://schemas.microsoft.com/office/drawing/2014/main" xmlns="" val="10004"/>
                  </a:ext>
                </a:extLst>
              </a:tr>
              <a:tr h="370840">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4</a:t>
                      </a:r>
                      <a:endParaRPr lang="en-US" sz="1400" dirty="0"/>
                    </a:p>
                  </a:txBody>
                  <a:tcPr/>
                </a:tc>
                <a:extLst>
                  <a:ext uri="{0D108BD9-81ED-4DB2-BD59-A6C34878D82A}">
                    <a16:rowId xmlns:a16="http://schemas.microsoft.com/office/drawing/2014/main" xmlns="" val="10005"/>
                  </a:ext>
                </a:extLst>
              </a:tr>
            </a:tbl>
          </a:graphicData>
        </a:graphic>
      </p:graphicFrame>
      <p:sp>
        <p:nvSpPr>
          <p:cNvPr id="7" name="Content Placeholder 6"/>
          <p:cNvSpPr txBox="1">
            <a:spLocks/>
          </p:cNvSpPr>
          <p:nvPr/>
        </p:nvSpPr>
        <p:spPr>
          <a:xfrm>
            <a:off x="6723381" y="237375"/>
            <a:ext cx="2398413" cy="477054"/>
          </a:xfrm>
          <a:prstGeom prst="rect">
            <a:avLst/>
          </a:prstGeom>
        </p:spPr>
        <p:txBody>
          <a:bodyPr wrap="none">
            <a:sp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pPr marL="0" indent="0" algn="r">
              <a:spcBef>
                <a:spcPts val="0"/>
              </a:spcBef>
              <a:buNone/>
            </a:pPr>
            <a:r>
              <a:rPr lang="en-US" b="1" kern="0" cap="small" dirty="0" smtClean="0">
                <a:solidFill>
                  <a:schemeClr val="accent5">
                    <a:lumMod val="75000"/>
                  </a:schemeClr>
                </a:solidFill>
              </a:rPr>
              <a:t>In-Class Exercise</a:t>
            </a:r>
          </a:p>
        </p:txBody>
      </p:sp>
      <p:sp>
        <p:nvSpPr>
          <p:cNvPr id="8" name="Rectangle 15"/>
          <p:cNvSpPr txBox="1">
            <a:spLocks noChangeArrowheads="1"/>
          </p:cNvSpPr>
          <p:nvPr/>
        </p:nvSpPr>
        <p:spPr bwMode="auto">
          <a:xfrm>
            <a:off x="676860" y="4761772"/>
            <a:ext cx="1227529" cy="1194199"/>
          </a:xfrm>
          <a:prstGeom prst="rect">
            <a:avLst/>
          </a:prstGeom>
          <a:solidFill>
            <a:srgbClr val="FFFF99"/>
          </a:solidFill>
          <a:ln>
            <a:noFill/>
          </a:ln>
          <a:effectLst/>
          <a:extLst/>
        </p:spPr>
        <p:txBody>
          <a:bodyPr vert="horz" wrap="square" lIns="96661" tIns="48331" rIns="96661" bIns="48331" numCol="1" anchor="t" anchorCtr="0" compatLnSpc="1">
            <a:prstTxWarp prst="textNoShape">
              <a:avLst/>
            </a:prstTxWarp>
            <a:no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r>
              <a:rPr lang="en-US" sz="1200" kern="0" dirty="0" smtClean="0"/>
              <a:t>E – Entry</a:t>
            </a:r>
          </a:p>
          <a:p>
            <a:r>
              <a:rPr lang="en-US" sz="1200" kern="0" dirty="0" smtClean="0"/>
              <a:t>X – Exit</a:t>
            </a:r>
          </a:p>
          <a:p>
            <a:r>
              <a:rPr lang="en-US" sz="1200" kern="0" dirty="0" smtClean="0"/>
              <a:t>R – Read</a:t>
            </a:r>
          </a:p>
          <a:p>
            <a:r>
              <a:rPr lang="en-US" sz="1200" kern="0" dirty="0" smtClean="0"/>
              <a:t>W – Write</a:t>
            </a:r>
          </a:p>
        </p:txBody>
      </p:sp>
      <p:sp>
        <p:nvSpPr>
          <p:cNvPr id="9" name="TextBox 8"/>
          <p:cNvSpPr txBox="1"/>
          <p:nvPr/>
        </p:nvSpPr>
        <p:spPr>
          <a:xfrm>
            <a:off x="676860" y="4423218"/>
            <a:ext cx="1227529" cy="338554"/>
          </a:xfrm>
          <a:prstGeom prst="rect">
            <a:avLst/>
          </a:prstGeom>
          <a:solidFill>
            <a:srgbClr val="FFFF99"/>
          </a:solidFill>
        </p:spPr>
        <p:txBody>
          <a:bodyPr wrap="square" rtlCol="0">
            <a:spAutoFit/>
          </a:bodyPr>
          <a:lstStyle/>
          <a:p>
            <a:pPr algn="ctr"/>
            <a:r>
              <a:rPr lang="en-US" sz="1600" dirty="0" smtClean="0">
                <a:solidFill>
                  <a:schemeClr val="tx2">
                    <a:lumMod val="75000"/>
                  </a:schemeClr>
                </a:solidFill>
                <a:latin typeface="+mn-lt"/>
              </a:rPr>
              <a:t>Legend:</a:t>
            </a:r>
          </a:p>
        </p:txBody>
      </p:sp>
      <p:sp>
        <p:nvSpPr>
          <p:cNvPr id="10" name="Title 8"/>
          <p:cNvSpPr txBox="1">
            <a:spLocks/>
          </p:cNvSpPr>
          <p:nvPr/>
        </p:nvSpPr>
        <p:spPr bwMode="auto">
          <a:xfrm>
            <a:off x="1182280" y="6189407"/>
            <a:ext cx="6880860" cy="6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6661" tIns="0" rIns="96661" bIns="0" numCol="1" anchor="t" anchorCtr="0" compatLnSpc="1">
            <a:prstTxWarp prst="textNoShape">
              <a:avLst/>
            </a:prstTxWarp>
            <a:noAutofit/>
          </a:bodyPr>
          <a:lstStyle>
            <a:lvl1pPr algn="l" rtl="0" fontAlgn="base">
              <a:spcBef>
                <a:spcPct val="0"/>
              </a:spcBef>
              <a:spcAft>
                <a:spcPct val="0"/>
              </a:spcAft>
              <a:defRPr sz="3400" b="1">
                <a:solidFill>
                  <a:schemeClr val="accent1"/>
                </a:solidFill>
                <a:latin typeface="+mj-lt"/>
                <a:ea typeface="+mj-ea"/>
                <a:cs typeface="+mj-cs"/>
              </a:defRPr>
            </a:lvl1pPr>
            <a:lvl2pPr algn="r" rtl="0" fontAlgn="base">
              <a:spcBef>
                <a:spcPct val="0"/>
              </a:spcBef>
              <a:spcAft>
                <a:spcPct val="0"/>
              </a:spcAft>
              <a:defRPr sz="4200">
                <a:solidFill>
                  <a:schemeClr val="bg1"/>
                </a:solidFill>
                <a:latin typeface="Arial" charset="0"/>
              </a:defRPr>
            </a:lvl2pPr>
            <a:lvl3pPr algn="r" rtl="0" fontAlgn="base">
              <a:spcBef>
                <a:spcPct val="0"/>
              </a:spcBef>
              <a:spcAft>
                <a:spcPct val="0"/>
              </a:spcAft>
              <a:defRPr sz="4200">
                <a:solidFill>
                  <a:schemeClr val="bg1"/>
                </a:solidFill>
                <a:latin typeface="Arial" charset="0"/>
              </a:defRPr>
            </a:lvl3pPr>
            <a:lvl4pPr algn="r" rtl="0" fontAlgn="base">
              <a:spcBef>
                <a:spcPct val="0"/>
              </a:spcBef>
              <a:spcAft>
                <a:spcPct val="0"/>
              </a:spcAft>
              <a:defRPr sz="4200">
                <a:solidFill>
                  <a:schemeClr val="bg1"/>
                </a:solidFill>
                <a:latin typeface="Arial" charset="0"/>
              </a:defRPr>
            </a:lvl4pPr>
            <a:lvl5pPr algn="r" rtl="0" fontAlgn="base">
              <a:spcBef>
                <a:spcPct val="0"/>
              </a:spcBef>
              <a:spcAft>
                <a:spcPct val="0"/>
              </a:spcAft>
              <a:defRPr sz="4200">
                <a:solidFill>
                  <a:schemeClr val="bg1"/>
                </a:solidFill>
                <a:latin typeface="Arial" charset="0"/>
              </a:defRPr>
            </a:lvl5pPr>
            <a:lvl6pPr marL="483306" algn="r" rtl="0" fontAlgn="base">
              <a:spcBef>
                <a:spcPct val="0"/>
              </a:spcBef>
              <a:spcAft>
                <a:spcPct val="0"/>
              </a:spcAft>
              <a:defRPr sz="4200">
                <a:solidFill>
                  <a:schemeClr val="bg1"/>
                </a:solidFill>
                <a:latin typeface="Arial" charset="0"/>
              </a:defRPr>
            </a:lvl6pPr>
            <a:lvl7pPr marL="966612" algn="r" rtl="0" fontAlgn="base">
              <a:spcBef>
                <a:spcPct val="0"/>
              </a:spcBef>
              <a:spcAft>
                <a:spcPct val="0"/>
              </a:spcAft>
              <a:defRPr sz="4200">
                <a:solidFill>
                  <a:schemeClr val="bg1"/>
                </a:solidFill>
                <a:latin typeface="Arial" charset="0"/>
              </a:defRPr>
            </a:lvl7pPr>
            <a:lvl8pPr marL="1449918" algn="r" rtl="0" fontAlgn="base">
              <a:spcBef>
                <a:spcPct val="0"/>
              </a:spcBef>
              <a:spcAft>
                <a:spcPct val="0"/>
              </a:spcAft>
              <a:defRPr sz="4200">
                <a:solidFill>
                  <a:schemeClr val="bg1"/>
                </a:solidFill>
                <a:latin typeface="Arial" charset="0"/>
              </a:defRPr>
            </a:lvl8pPr>
            <a:lvl9pPr marL="1933224" algn="r" rtl="0" fontAlgn="base">
              <a:spcBef>
                <a:spcPct val="0"/>
              </a:spcBef>
              <a:spcAft>
                <a:spcPct val="0"/>
              </a:spcAft>
              <a:defRPr sz="4200">
                <a:solidFill>
                  <a:schemeClr val="bg1"/>
                </a:solidFill>
                <a:latin typeface="Arial" charset="0"/>
              </a:defRPr>
            </a:lvl9pPr>
          </a:lstStyle>
          <a:p>
            <a:r>
              <a:rPr lang="en-US" sz="1800" b="0" kern="0" dirty="0" smtClean="0">
                <a:solidFill>
                  <a:schemeClr val="accent5">
                    <a:lumMod val="75000"/>
                  </a:schemeClr>
                </a:solidFill>
              </a:rPr>
              <a:t>In our in-class exercise example, we have 1 Entry, 1 Read, 1 Write, </a:t>
            </a:r>
          </a:p>
          <a:p>
            <a:r>
              <a:rPr lang="en-US" sz="1800" b="0" kern="0" dirty="0" smtClean="0">
                <a:solidFill>
                  <a:schemeClr val="accent5">
                    <a:lumMod val="75000"/>
                  </a:schemeClr>
                </a:solidFill>
              </a:rPr>
              <a:t>and 1 Exit, for a total of 4 data movements, or COSMIC Function Points.</a:t>
            </a:r>
          </a:p>
        </p:txBody>
      </p:sp>
      <p:sp>
        <p:nvSpPr>
          <p:cNvPr id="11" name="Right Arrow 10"/>
          <p:cNvSpPr/>
          <p:nvPr/>
        </p:nvSpPr>
        <p:spPr bwMode="auto">
          <a:xfrm rot="19003362">
            <a:off x="7855333" y="6261360"/>
            <a:ext cx="786661" cy="227364"/>
          </a:xfrm>
          <a:prstGeom prst="rightArrow">
            <a:avLst/>
          </a:prstGeom>
          <a:solidFill>
            <a:srgbClr val="FFFF99"/>
          </a:solid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algn="ctr" defTabSz="914319" eaLnBrk="0" hangingPunct="0"/>
            <a:endParaRPr lang="en-US" sz="2400" dirty="0"/>
          </a:p>
        </p:txBody>
      </p:sp>
    </p:spTree>
    <p:extLst>
      <p:ext uri="{BB962C8B-B14F-4D97-AF65-F5344CB8AC3E}">
        <p14:creationId xmlns:p14="http://schemas.microsoft.com/office/powerpoint/2010/main" val="350241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26</a:t>
            </a:fld>
            <a:endParaRPr lang="en-US" dirty="0"/>
          </a:p>
        </p:txBody>
      </p:sp>
      <p:sp>
        <p:nvSpPr>
          <p:cNvPr id="3" name="Title 8"/>
          <p:cNvSpPr txBox="1">
            <a:spLocks/>
          </p:cNvSpPr>
          <p:nvPr/>
        </p:nvSpPr>
        <p:spPr>
          <a:xfrm>
            <a:off x="320041" y="377262"/>
            <a:ext cx="5158739" cy="966159"/>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Calculating the software size</a:t>
            </a:r>
            <a:br>
              <a:rPr lang="en-US" smtClean="0"/>
            </a:br>
            <a:r>
              <a:rPr lang="en-US" smtClean="0"/>
              <a:t>with COSMIC</a:t>
            </a:r>
            <a:endParaRPr lang="en-US" baseline="30000" dirty="0"/>
          </a:p>
        </p:txBody>
      </p:sp>
      <p:sp>
        <p:nvSpPr>
          <p:cNvPr id="4" name="Rectangle 15"/>
          <p:cNvSpPr txBox="1">
            <a:spLocks noChangeArrowheads="1"/>
          </p:cNvSpPr>
          <p:nvPr/>
        </p:nvSpPr>
        <p:spPr>
          <a:xfrm>
            <a:off x="560070" y="1733550"/>
            <a:ext cx="8723376" cy="5254134"/>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smtClean="0"/>
              <a:t>Third, document all of the data movements by creating a consolidation table, such as the Generic Software Model Matrix below.</a:t>
            </a:r>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26</a:t>
            </a:fld>
            <a:endParaRPr lang="en-US"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390" y="3011373"/>
            <a:ext cx="71151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txBox="1">
            <a:spLocks/>
          </p:cNvSpPr>
          <p:nvPr/>
        </p:nvSpPr>
        <p:spPr>
          <a:xfrm>
            <a:off x="6816355" y="237375"/>
            <a:ext cx="2305439" cy="477054"/>
          </a:xfrm>
          <a:prstGeom prst="rect">
            <a:avLst/>
          </a:prstGeom>
        </p:spPr>
        <p:txBody>
          <a:bodyPr wrap="none">
            <a:sp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pPr marL="0" indent="0" algn="r">
              <a:spcBef>
                <a:spcPts val="0"/>
              </a:spcBef>
              <a:buNone/>
            </a:pPr>
            <a:r>
              <a:rPr lang="en-US" b="1" kern="0" cap="small" dirty="0" smtClean="0">
                <a:solidFill>
                  <a:schemeClr val="accent1">
                    <a:lumMod val="60000"/>
                    <a:lumOff val="40000"/>
                  </a:schemeClr>
                </a:solidFill>
              </a:rPr>
              <a:t>In-Class Exercise</a:t>
            </a:r>
          </a:p>
        </p:txBody>
      </p:sp>
      <p:sp>
        <p:nvSpPr>
          <p:cNvPr id="8" name="Title 8"/>
          <p:cNvSpPr txBox="1">
            <a:spLocks/>
          </p:cNvSpPr>
          <p:nvPr/>
        </p:nvSpPr>
        <p:spPr bwMode="auto">
          <a:xfrm>
            <a:off x="634958" y="6031302"/>
            <a:ext cx="5674401" cy="69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6661" tIns="0" rIns="96661" bIns="0" numCol="1" anchor="t" anchorCtr="0" compatLnSpc="1">
            <a:prstTxWarp prst="textNoShape">
              <a:avLst/>
            </a:prstTxWarp>
            <a:normAutofit fontScale="90000" lnSpcReduction="10000"/>
          </a:bodyPr>
          <a:lstStyle>
            <a:lvl1pPr algn="l" rtl="0" fontAlgn="base">
              <a:spcBef>
                <a:spcPct val="0"/>
              </a:spcBef>
              <a:spcAft>
                <a:spcPct val="0"/>
              </a:spcAft>
              <a:defRPr sz="3400" b="1">
                <a:solidFill>
                  <a:schemeClr val="accent1"/>
                </a:solidFill>
                <a:latin typeface="+mj-lt"/>
                <a:ea typeface="+mj-ea"/>
                <a:cs typeface="+mj-cs"/>
              </a:defRPr>
            </a:lvl1pPr>
            <a:lvl2pPr algn="r" rtl="0" fontAlgn="base">
              <a:spcBef>
                <a:spcPct val="0"/>
              </a:spcBef>
              <a:spcAft>
                <a:spcPct val="0"/>
              </a:spcAft>
              <a:defRPr sz="4200">
                <a:solidFill>
                  <a:schemeClr val="bg1"/>
                </a:solidFill>
                <a:latin typeface="Arial" charset="0"/>
              </a:defRPr>
            </a:lvl2pPr>
            <a:lvl3pPr algn="r" rtl="0" fontAlgn="base">
              <a:spcBef>
                <a:spcPct val="0"/>
              </a:spcBef>
              <a:spcAft>
                <a:spcPct val="0"/>
              </a:spcAft>
              <a:defRPr sz="4200">
                <a:solidFill>
                  <a:schemeClr val="bg1"/>
                </a:solidFill>
                <a:latin typeface="Arial" charset="0"/>
              </a:defRPr>
            </a:lvl3pPr>
            <a:lvl4pPr algn="r" rtl="0" fontAlgn="base">
              <a:spcBef>
                <a:spcPct val="0"/>
              </a:spcBef>
              <a:spcAft>
                <a:spcPct val="0"/>
              </a:spcAft>
              <a:defRPr sz="4200">
                <a:solidFill>
                  <a:schemeClr val="bg1"/>
                </a:solidFill>
                <a:latin typeface="Arial" charset="0"/>
              </a:defRPr>
            </a:lvl4pPr>
            <a:lvl5pPr algn="r" rtl="0" fontAlgn="base">
              <a:spcBef>
                <a:spcPct val="0"/>
              </a:spcBef>
              <a:spcAft>
                <a:spcPct val="0"/>
              </a:spcAft>
              <a:defRPr sz="4200">
                <a:solidFill>
                  <a:schemeClr val="bg1"/>
                </a:solidFill>
                <a:latin typeface="Arial" charset="0"/>
              </a:defRPr>
            </a:lvl5pPr>
            <a:lvl6pPr marL="483306" algn="r" rtl="0" fontAlgn="base">
              <a:spcBef>
                <a:spcPct val="0"/>
              </a:spcBef>
              <a:spcAft>
                <a:spcPct val="0"/>
              </a:spcAft>
              <a:defRPr sz="4200">
                <a:solidFill>
                  <a:schemeClr val="bg1"/>
                </a:solidFill>
                <a:latin typeface="Arial" charset="0"/>
              </a:defRPr>
            </a:lvl6pPr>
            <a:lvl7pPr marL="966612" algn="r" rtl="0" fontAlgn="base">
              <a:spcBef>
                <a:spcPct val="0"/>
              </a:spcBef>
              <a:spcAft>
                <a:spcPct val="0"/>
              </a:spcAft>
              <a:defRPr sz="4200">
                <a:solidFill>
                  <a:schemeClr val="bg1"/>
                </a:solidFill>
                <a:latin typeface="Arial" charset="0"/>
              </a:defRPr>
            </a:lvl7pPr>
            <a:lvl8pPr marL="1449918" algn="r" rtl="0" fontAlgn="base">
              <a:spcBef>
                <a:spcPct val="0"/>
              </a:spcBef>
              <a:spcAft>
                <a:spcPct val="0"/>
              </a:spcAft>
              <a:defRPr sz="4200">
                <a:solidFill>
                  <a:schemeClr val="bg1"/>
                </a:solidFill>
                <a:latin typeface="Arial" charset="0"/>
              </a:defRPr>
            </a:lvl8pPr>
            <a:lvl9pPr marL="1933224" algn="r" rtl="0" fontAlgn="base">
              <a:spcBef>
                <a:spcPct val="0"/>
              </a:spcBef>
              <a:spcAft>
                <a:spcPct val="0"/>
              </a:spcAft>
              <a:defRPr sz="4200">
                <a:solidFill>
                  <a:schemeClr val="bg1"/>
                </a:solidFill>
                <a:latin typeface="Arial" charset="0"/>
              </a:defRPr>
            </a:lvl9pPr>
          </a:lstStyle>
          <a:p>
            <a:r>
              <a:rPr lang="en-US" sz="2800" kern="0" dirty="0" smtClean="0">
                <a:solidFill>
                  <a:schemeClr val="accent5">
                    <a:lumMod val="75000"/>
                  </a:schemeClr>
                </a:solidFill>
              </a:rPr>
              <a:t>Translating the COSMIC function points into effort in hours and dollars follows…</a:t>
            </a:r>
            <a:endParaRPr lang="en-US" sz="2800" kern="0" dirty="0">
              <a:solidFill>
                <a:schemeClr val="accent5">
                  <a:lumMod val="75000"/>
                </a:schemeClr>
              </a:solidFill>
            </a:endParaRPr>
          </a:p>
        </p:txBody>
      </p:sp>
      <p:sp>
        <p:nvSpPr>
          <p:cNvPr id="9" name="Rounded Rectangular Callout 8"/>
          <p:cNvSpPr/>
          <p:nvPr/>
        </p:nvSpPr>
        <p:spPr bwMode="auto">
          <a:xfrm>
            <a:off x="7035889" y="5617880"/>
            <a:ext cx="933185" cy="762000"/>
          </a:xfrm>
          <a:prstGeom prst="wedgeRoundRectCallout">
            <a:avLst>
              <a:gd name="adj1" fmla="val 82055"/>
              <a:gd name="adj2" fmla="val -101500"/>
              <a:gd name="adj3" fmla="val 16667"/>
            </a:avLst>
          </a:prstGeom>
          <a:solidFill>
            <a:srgbClr val="FFFF99"/>
          </a:solid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algn="ctr" defTabSz="914319" eaLnBrk="0" hangingPunct="0"/>
            <a:r>
              <a:rPr lang="en-US" sz="1400" kern="0" dirty="0" smtClean="0"/>
              <a:t>COSMIC</a:t>
            </a:r>
          </a:p>
          <a:p>
            <a:pPr algn="ctr" defTabSz="914319" eaLnBrk="0" hangingPunct="0"/>
            <a:r>
              <a:rPr lang="en-US" sz="1400" kern="0" dirty="0" smtClean="0"/>
              <a:t>function </a:t>
            </a:r>
          </a:p>
          <a:p>
            <a:pPr algn="ctr" defTabSz="914319" eaLnBrk="0" hangingPunct="0"/>
            <a:r>
              <a:rPr lang="en-US" sz="1400" kern="0" dirty="0" smtClean="0"/>
              <a:t>points</a:t>
            </a:r>
            <a:endParaRPr lang="en-US" sz="2000" kern="0" baseline="30000" dirty="0"/>
          </a:p>
        </p:txBody>
      </p:sp>
    </p:spTree>
    <p:extLst>
      <p:ext uri="{BB962C8B-B14F-4D97-AF65-F5344CB8AC3E}">
        <p14:creationId xmlns:p14="http://schemas.microsoft.com/office/powerpoint/2010/main" val="171401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27</a:t>
            </a:fld>
            <a:endParaRPr lang="en-US" dirty="0"/>
          </a:p>
        </p:txBody>
      </p:sp>
      <p:sp>
        <p:nvSpPr>
          <p:cNvPr id="3" name="Title 8"/>
          <p:cNvSpPr txBox="1">
            <a:spLocks/>
          </p:cNvSpPr>
          <p:nvPr/>
        </p:nvSpPr>
        <p:spPr>
          <a:xfrm>
            <a:off x="320041" y="377262"/>
            <a:ext cx="5158739" cy="966159"/>
          </a:xfrm>
          <a:prstGeom prst="rect">
            <a:avLst/>
          </a:prstGeom>
        </p:spPr>
        <p:txBody>
          <a:bodyPr>
            <a:normAutofit fontScale="82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Calculating the effort</a:t>
            </a:r>
            <a:br>
              <a:rPr lang="en-US" smtClean="0"/>
            </a:br>
            <a:r>
              <a:rPr lang="en-US" smtClean="0"/>
              <a:t>in hours and dollars</a:t>
            </a:r>
            <a:endParaRPr lang="en-US" baseline="30000"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27</a:t>
            </a:fld>
            <a:endParaRPr lang="en-US" dirty="0" smtClean="0"/>
          </a:p>
        </p:txBody>
      </p:sp>
      <p:sp>
        <p:nvSpPr>
          <p:cNvPr id="5" name="Content Placeholder 6"/>
          <p:cNvSpPr txBox="1">
            <a:spLocks/>
          </p:cNvSpPr>
          <p:nvPr/>
        </p:nvSpPr>
        <p:spPr>
          <a:xfrm>
            <a:off x="6723381" y="237375"/>
            <a:ext cx="2398413" cy="477054"/>
          </a:xfrm>
          <a:prstGeom prst="rect">
            <a:avLst/>
          </a:prstGeom>
        </p:spPr>
        <p:txBody>
          <a:bodyPr wrap="none">
            <a:sp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pPr marL="0" indent="0" algn="r">
              <a:spcBef>
                <a:spcPts val="0"/>
              </a:spcBef>
              <a:buNone/>
            </a:pPr>
            <a:r>
              <a:rPr lang="en-US" b="1" kern="0" cap="small" dirty="0" smtClean="0">
                <a:solidFill>
                  <a:schemeClr val="accent5">
                    <a:lumMod val="75000"/>
                  </a:schemeClr>
                </a:solidFill>
              </a:rPr>
              <a:t>In-Class Exercise</a:t>
            </a:r>
          </a:p>
        </p:txBody>
      </p:sp>
      <p:sp>
        <p:nvSpPr>
          <p:cNvPr id="6" name="Rectangle 15"/>
          <p:cNvSpPr txBox="1">
            <a:spLocks noChangeArrowheads="1"/>
          </p:cNvSpPr>
          <p:nvPr/>
        </p:nvSpPr>
        <p:spPr bwMode="auto">
          <a:xfrm>
            <a:off x="560070" y="1474470"/>
            <a:ext cx="8723376" cy="12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normAutofit/>
          </a:bodyPr>
          <a:lstStyle>
            <a:lvl1pPr marL="300389" indent="-300389" algn="l" rtl="0" fontAlgn="base">
              <a:spcBef>
                <a:spcPts val="900"/>
              </a:spcBef>
              <a:spcAft>
                <a:spcPct val="0"/>
              </a:spcAft>
              <a:buClr>
                <a:schemeClr val="accent6">
                  <a:lumMod val="75000"/>
                </a:schemeClr>
              </a:buClr>
              <a:buSzPct val="80000"/>
              <a:buFont typeface="Wingdings" panose="05000000000000000000" pitchFamily="2" charset="2"/>
              <a:buChar char="n"/>
              <a:defRPr sz="2500">
                <a:solidFill>
                  <a:schemeClr val="accent4"/>
                </a:solidFill>
                <a:latin typeface="+mn-lt"/>
                <a:ea typeface="+mn-ea"/>
                <a:cs typeface="+mn-cs"/>
              </a:defRPr>
            </a:lvl1pPr>
            <a:lvl2pPr marL="785372" indent="-302066" algn="l" rtl="0" fontAlgn="base">
              <a:spcBef>
                <a:spcPts val="300"/>
              </a:spcBef>
              <a:spcAft>
                <a:spcPct val="0"/>
              </a:spcAft>
              <a:buClr>
                <a:schemeClr val="bg1">
                  <a:lumMod val="50000"/>
                </a:schemeClr>
              </a:buClr>
              <a:buSzPct val="100000"/>
              <a:buFont typeface="Symbol" panose="05050102010706020507" pitchFamily="18" charset="2"/>
              <a:buChar char=""/>
              <a:defRPr sz="2100">
                <a:solidFill>
                  <a:schemeClr val="bg1">
                    <a:lumMod val="50000"/>
                  </a:schemeClr>
                </a:solidFill>
                <a:latin typeface="+mn-lt"/>
              </a:defRPr>
            </a:lvl2pPr>
            <a:lvl3pPr marL="1208265" indent="-241653" algn="l" rtl="0" fontAlgn="base">
              <a:spcBef>
                <a:spcPts val="300"/>
              </a:spcBef>
              <a:spcAft>
                <a:spcPct val="0"/>
              </a:spcAft>
              <a:buClr>
                <a:schemeClr val="bg1">
                  <a:lumMod val="50000"/>
                </a:schemeClr>
              </a:buClr>
              <a:buFont typeface="Calibri" panose="020F0502020204030204" pitchFamily="34" charset="0"/>
              <a:buChar char="–"/>
              <a:defRPr sz="1900">
                <a:solidFill>
                  <a:schemeClr val="bg1">
                    <a:lumMod val="50000"/>
                  </a:schemeClr>
                </a:solidFill>
                <a:latin typeface="+mn-lt"/>
              </a:defRPr>
            </a:lvl3pPr>
            <a:lvl4pPr marL="1449918" indent="0" algn="l" rtl="0" fontAlgn="base">
              <a:spcBef>
                <a:spcPts val="300"/>
              </a:spcBef>
              <a:spcAft>
                <a:spcPct val="0"/>
              </a:spcAft>
              <a:buClr>
                <a:schemeClr val="accent4"/>
              </a:buClr>
              <a:buSzPct val="100000"/>
              <a:buFont typeface="Wingdings 2" panose="05020102010507070707" pitchFamily="18" charset="2"/>
              <a:buNone/>
              <a:defRPr sz="1700">
                <a:solidFill>
                  <a:schemeClr val="bg1">
                    <a:lumMod val="50000"/>
                  </a:schemeClr>
                </a:solidFill>
                <a:latin typeface="+mn-lt"/>
              </a:defRPr>
            </a:lvl4pPr>
            <a:lvl5pPr marL="1658938" indent="0" algn="l" rtl="0" fontAlgn="base">
              <a:spcBef>
                <a:spcPts val="300"/>
              </a:spcBef>
              <a:spcAft>
                <a:spcPct val="0"/>
              </a:spcAft>
              <a:buClr>
                <a:schemeClr val="accent5"/>
              </a:buClr>
              <a:buFont typeface="Wingdings" pitchFamily="2" charset="2"/>
              <a:buNone/>
              <a:defRPr sz="1700">
                <a:solidFill>
                  <a:schemeClr val="bg1">
                    <a:lumMod val="50000"/>
                  </a:schemeClr>
                </a:solidFill>
                <a:latin typeface="+mn-lt"/>
              </a:defRPr>
            </a:lvl5pPr>
            <a:lvl6pPr marL="2658184" indent="-241653" algn="l" rtl="0" fontAlgn="base">
              <a:spcBef>
                <a:spcPct val="20000"/>
              </a:spcBef>
              <a:spcAft>
                <a:spcPct val="0"/>
              </a:spcAft>
              <a:buFont typeface="Wingdings" pitchFamily="2" charset="2"/>
              <a:buChar char="§"/>
              <a:defRPr sz="2100">
                <a:solidFill>
                  <a:schemeClr val="tx1"/>
                </a:solidFill>
                <a:latin typeface="+mn-lt"/>
              </a:defRPr>
            </a:lvl6pPr>
            <a:lvl7pPr marL="3141490" indent="-241653" algn="l" rtl="0" fontAlgn="base">
              <a:spcBef>
                <a:spcPct val="20000"/>
              </a:spcBef>
              <a:spcAft>
                <a:spcPct val="0"/>
              </a:spcAft>
              <a:buFont typeface="Wingdings" pitchFamily="2" charset="2"/>
              <a:buChar char="§"/>
              <a:defRPr sz="2100">
                <a:solidFill>
                  <a:schemeClr val="tx1"/>
                </a:solidFill>
                <a:latin typeface="+mn-lt"/>
              </a:defRPr>
            </a:lvl7pPr>
            <a:lvl8pPr marL="3624796" indent="-241653" algn="l" rtl="0" fontAlgn="base">
              <a:spcBef>
                <a:spcPct val="20000"/>
              </a:spcBef>
              <a:spcAft>
                <a:spcPct val="0"/>
              </a:spcAft>
              <a:buFont typeface="Wingdings" pitchFamily="2" charset="2"/>
              <a:buChar char="§"/>
              <a:defRPr sz="2100">
                <a:solidFill>
                  <a:schemeClr val="tx1"/>
                </a:solidFill>
                <a:latin typeface="+mn-lt"/>
              </a:defRPr>
            </a:lvl8pPr>
            <a:lvl9pPr marL="4108102" indent="-241653" algn="l" rtl="0" fontAlgn="base">
              <a:spcBef>
                <a:spcPct val="20000"/>
              </a:spcBef>
              <a:spcAft>
                <a:spcPct val="0"/>
              </a:spcAft>
              <a:buFont typeface="Wingdings" pitchFamily="2" charset="2"/>
              <a:buChar char="§"/>
              <a:defRPr sz="2100">
                <a:solidFill>
                  <a:schemeClr val="tx1"/>
                </a:solidFill>
                <a:latin typeface="+mn-lt"/>
              </a:defRPr>
            </a:lvl9pPr>
          </a:lstStyle>
          <a:p>
            <a:r>
              <a:rPr lang="en-US" sz="2400" kern="0" dirty="0" smtClean="0"/>
              <a:t>Fourth, use an estimating tool, such as SEER (Galorath), or Price True Planning, then input the COSMIC function points into this tool in order to calculate the hours and dollars. </a:t>
            </a:r>
          </a:p>
        </p:txBody>
      </p:sp>
      <p:sp>
        <p:nvSpPr>
          <p:cNvPr id="7" name="Rectangle 6"/>
          <p:cNvSpPr/>
          <p:nvPr/>
        </p:nvSpPr>
        <p:spPr bwMode="auto">
          <a:xfrm>
            <a:off x="431790" y="4572000"/>
            <a:ext cx="2453640" cy="2301240"/>
          </a:xfrm>
          <a:prstGeom prst="rect">
            <a:avLst/>
          </a:prstGeom>
          <a:no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defTabSz="914319" eaLnBrk="0" hangingPunct="0"/>
            <a:r>
              <a:rPr lang="en-US" sz="1600" dirty="0" smtClean="0"/>
              <a:t>PRICE TruePlanning</a:t>
            </a:r>
            <a:endParaRPr lang="en-US" sz="1600" dirty="0"/>
          </a:p>
          <a:p>
            <a:pPr defTabSz="914319" eaLnBrk="0" hangingPunct="0"/>
            <a:r>
              <a:rPr lang="en-US" sz="1600" dirty="0" smtClean="0"/>
              <a:t>estimating tool,</a:t>
            </a:r>
            <a:endParaRPr lang="en-US" sz="1600" dirty="0"/>
          </a:p>
          <a:p>
            <a:pPr defTabSz="914319" eaLnBrk="0" hangingPunct="0"/>
            <a:r>
              <a:rPr lang="en-US" sz="1600" dirty="0" smtClean="0"/>
              <a:t>Version 14.2:</a:t>
            </a:r>
          </a:p>
          <a:p>
            <a:pPr algn="ctr" defTabSz="914319" eaLnBrk="0" hangingPunct="0"/>
            <a:endParaRPr lang="en-US" sz="1600" dirty="0" smtClean="0"/>
          </a:p>
          <a:p>
            <a:pPr defTabSz="914319" eaLnBrk="0" hangingPunct="0"/>
            <a:r>
              <a:rPr lang="en-US" sz="1400" dirty="0" smtClean="0"/>
              <a:t>Size Units: </a:t>
            </a:r>
            <a:r>
              <a:rPr lang="en-US" sz="1400" dirty="0" smtClean="0">
                <a:solidFill>
                  <a:schemeClr val="accent6"/>
                </a:solidFill>
              </a:rPr>
              <a:t>COSMIC</a:t>
            </a:r>
          </a:p>
          <a:p>
            <a:pPr defTabSz="914319" eaLnBrk="0" hangingPunct="0"/>
            <a:r>
              <a:rPr lang="en-US" sz="1400" dirty="0" smtClean="0"/>
              <a:t>Language: </a:t>
            </a:r>
            <a:r>
              <a:rPr lang="en-US" sz="1400" dirty="0" smtClean="0">
                <a:solidFill>
                  <a:schemeClr val="accent6"/>
                </a:solidFill>
              </a:rPr>
              <a:t>Java</a:t>
            </a:r>
          </a:p>
          <a:p>
            <a:pPr defTabSz="914319" eaLnBrk="0" hangingPunct="0"/>
            <a:r>
              <a:rPr lang="en-US" sz="1400" dirty="0" smtClean="0"/>
              <a:t>Development Process: </a:t>
            </a:r>
            <a:r>
              <a:rPr lang="en-US" sz="1400" dirty="0" smtClean="0">
                <a:solidFill>
                  <a:schemeClr val="accent6"/>
                </a:solidFill>
              </a:rPr>
              <a:t>Agile</a:t>
            </a:r>
          </a:p>
          <a:p>
            <a:pPr defTabSz="914319" eaLnBrk="0" hangingPunct="0"/>
            <a:r>
              <a:rPr lang="en-US" sz="1400" dirty="0" smtClean="0"/>
              <a:t>All other variables: </a:t>
            </a:r>
            <a:r>
              <a:rPr lang="en-US" sz="1400" dirty="0" smtClean="0">
                <a:solidFill>
                  <a:schemeClr val="accent6"/>
                </a:solidFill>
              </a:rPr>
              <a:t>set to the</a:t>
            </a:r>
          </a:p>
          <a:p>
            <a:pPr defTabSz="914319" eaLnBrk="0" hangingPunct="0"/>
            <a:r>
              <a:rPr lang="en-US" sz="1400" dirty="0" smtClean="0">
                <a:solidFill>
                  <a:schemeClr val="accent6"/>
                </a:solidFill>
              </a:rPr>
              <a:t>default values</a:t>
            </a:r>
          </a:p>
          <a:p>
            <a:pPr algn="ctr" defTabSz="914319" eaLnBrk="0" hangingPunct="0"/>
            <a:endParaRPr lang="en-US" sz="1400" dirty="0" smtClean="0"/>
          </a:p>
        </p:txBody>
      </p:sp>
      <p:sp>
        <p:nvSpPr>
          <p:cNvPr id="8" name="Right Arrow 7"/>
          <p:cNvSpPr/>
          <p:nvPr/>
        </p:nvSpPr>
        <p:spPr bwMode="auto">
          <a:xfrm>
            <a:off x="2994660" y="4335780"/>
            <a:ext cx="1859280" cy="2537460"/>
          </a:xfrm>
          <a:prstGeom prst="rightArrow">
            <a:avLst/>
          </a:prstGeom>
          <a:solidFill>
            <a:srgbClr val="FFFF99"/>
          </a:solid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defTabSz="914319" eaLnBrk="0" hangingPunct="0"/>
            <a:r>
              <a:rPr lang="en-US" sz="1400" dirty="0" smtClean="0"/>
              <a:t>The PRICE True</a:t>
            </a:r>
          </a:p>
          <a:p>
            <a:pPr defTabSz="914319" eaLnBrk="0" hangingPunct="0"/>
            <a:r>
              <a:rPr lang="en-US" sz="1400" dirty="0" smtClean="0"/>
              <a:t>Planning model</a:t>
            </a:r>
          </a:p>
          <a:p>
            <a:pPr defTabSz="914319" eaLnBrk="0" hangingPunct="0"/>
            <a:r>
              <a:rPr lang="en-US" sz="1400" dirty="0" smtClean="0"/>
              <a:t>then calculates the</a:t>
            </a:r>
          </a:p>
          <a:p>
            <a:pPr defTabSz="914319" eaLnBrk="0" hangingPunct="0"/>
            <a:r>
              <a:rPr lang="en-US" sz="1400" dirty="0" smtClean="0"/>
              <a:t>effort in hours</a:t>
            </a:r>
          </a:p>
          <a:p>
            <a:pPr defTabSz="914319" eaLnBrk="0" hangingPunct="0"/>
            <a:r>
              <a:rPr lang="en-US" sz="1400" dirty="0" smtClean="0"/>
              <a:t>and dollars.</a:t>
            </a:r>
            <a:endParaRPr lang="en-US" sz="1400" dirty="0"/>
          </a:p>
        </p:txBody>
      </p:sp>
      <p:sp>
        <p:nvSpPr>
          <p:cNvPr id="9" name="Down Arrow 8"/>
          <p:cNvSpPr/>
          <p:nvPr/>
        </p:nvSpPr>
        <p:spPr bwMode="auto">
          <a:xfrm>
            <a:off x="472440" y="2979420"/>
            <a:ext cx="2194560" cy="1546860"/>
          </a:xfrm>
          <a:prstGeom prst="downArrow">
            <a:avLst/>
          </a:prstGeom>
          <a:solidFill>
            <a:srgbClr val="FFFF99"/>
          </a:solidFill>
          <a:ln w="12700" cap="flat" cmpd="sng" algn="ctr">
            <a:solidFill>
              <a:schemeClr val="bg2">
                <a:lumMod val="75000"/>
              </a:schemeClr>
            </a:solidFill>
            <a:prstDash val="solid"/>
            <a:round/>
            <a:headEnd type="none" w="med" len="med"/>
            <a:tailEnd type="none" w="med" len="med"/>
          </a:ln>
          <a:effectLst/>
        </p:spPr>
        <p:txBody>
          <a:bodyPr vert="horz" wrap="none" lIns="91432" tIns="45716" rIns="91432" bIns="45716" numCol="1" rtlCol="0" anchor="ctr" anchorCtr="0" compatLnSpc="1">
            <a:prstTxWarp prst="textNoShape">
              <a:avLst/>
            </a:prstTxWarp>
          </a:bodyPr>
          <a:lstStyle/>
          <a:p>
            <a:pPr algn="ctr" defTabSz="914319" eaLnBrk="0" hangingPunct="0"/>
            <a:endParaRPr lang="en-US" sz="1600" dirty="0" smtClean="0"/>
          </a:p>
          <a:p>
            <a:pPr algn="ctr" defTabSz="914319" eaLnBrk="0" hangingPunct="0"/>
            <a:endParaRPr lang="en-US" sz="1600" dirty="0"/>
          </a:p>
          <a:p>
            <a:pPr algn="ctr" defTabSz="914319" eaLnBrk="0" hangingPunct="0"/>
            <a:r>
              <a:rPr lang="en-US" dirty="0" smtClean="0"/>
              <a:t>Input 4</a:t>
            </a:r>
          </a:p>
          <a:p>
            <a:pPr algn="ctr" defTabSz="914319" eaLnBrk="0" hangingPunct="0"/>
            <a:r>
              <a:rPr lang="en-US" dirty="0" smtClean="0"/>
              <a:t> COSMIC</a:t>
            </a:r>
          </a:p>
          <a:p>
            <a:pPr algn="ctr" defTabSz="914319" eaLnBrk="0" hangingPunct="0"/>
            <a:r>
              <a:rPr lang="en-US" dirty="0" smtClean="0"/>
              <a:t>Function</a:t>
            </a:r>
          </a:p>
          <a:p>
            <a:pPr algn="ctr" defTabSz="914319" eaLnBrk="0" hangingPunct="0"/>
            <a:r>
              <a:rPr lang="en-US" dirty="0" smtClean="0"/>
              <a:t>Points</a:t>
            </a:r>
            <a:endParaRPr lang="en-US" dirty="0"/>
          </a:p>
          <a:p>
            <a:pPr algn="ctr" defTabSz="914319" eaLnBrk="0" hangingPunct="0"/>
            <a:endParaRPr lang="en-US" sz="2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127" y="2692717"/>
            <a:ext cx="39338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77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28</a:t>
            </a:fld>
            <a:endParaRPr lang="en-US" dirty="0"/>
          </a:p>
        </p:txBody>
      </p:sp>
      <p:sp>
        <p:nvSpPr>
          <p:cNvPr id="5" name="Title 4"/>
          <p:cNvSpPr>
            <a:spLocks noGrp="1"/>
          </p:cNvSpPr>
          <p:nvPr>
            <p:ph type="title"/>
          </p:nvPr>
        </p:nvSpPr>
        <p:spPr/>
        <p:txBody>
          <a:bodyPr>
            <a:normAutofit fontScale="90000"/>
          </a:bodyPr>
          <a:lstStyle/>
          <a:p>
            <a:r>
              <a:rPr lang="en-US" dirty="0" smtClean="0"/>
              <a:t>COSMIC—a Real World example</a:t>
            </a:r>
            <a:endParaRPr lang="en-US" dirty="0"/>
          </a:p>
        </p:txBody>
      </p:sp>
    </p:spTree>
    <p:extLst>
      <p:ext uri="{BB962C8B-B14F-4D97-AF65-F5344CB8AC3E}">
        <p14:creationId xmlns:p14="http://schemas.microsoft.com/office/powerpoint/2010/main" val="92568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29</a:t>
            </a:fld>
            <a:endParaRPr lang="en-US" dirty="0"/>
          </a:p>
        </p:txBody>
      </p:sp>
      <p:sp>
        <p:nvSpPr>
          <p:cNvPr id="3" name="Title 8"/>
          <p:cNvSpPr txBox="1">
            <a:spLocks/>
          </p:cNvSpPr>
          <p:nvPr/>
        </p:nvSpPr>
        <p:spPr>
          <a:xfrm>
            <a:off x="320041" y="377262"/>
            <a:ext cx="8955081" cy="1497258"/>
          </a:xfrm>
          <a:prstGeom prst="rect">
            <a:avLst/>
          </a:prstGeom>
        </p:spPr>
        <p:txBody>
          <a:bodyPr>
            <a:normAutofit fontScale="67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Problem or challenge:</a:t>
            </a:r>
            <a:br>
              <a:rPr lang="en-US" smtClean="0"/>
            </a:br>
            <a:r>
              <a:rPr lang="en-US" smtClean="0"/>
              <a:t>Renault was unable to predict its software costs early for the Electronic Control Unit (ECU) software in cars</a:t>
            </a:r>
            <a:endParaRPr lang="en-US" dirty="0"/>
          </a:p>
        </p:txBody>
      </p:sp>
      <p:sp>
        <p:nvSpPr>
          <p:cNvPr id="4" name="Rectangle 15"/>
          <p:cNvSpPr txBox="1">
            <a:spLocks noChangeArrowheads="1"/>
          </p:cNvSpPr>
          <p:nvPr/>
        </p:nvSpPr>
        <p:spPr>
          <a:xfrm>
            <a:off x="537210" y="2750820"/>
            <a:ext cx="8723376" cy="3223260"/>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mtClean="0"/>
              <a:t>Renault selected the COSMIC FSM standard for measuring the size of real-time embedded software and for estimating project costs.</a:t>
            </a:r>
          </a:p>
          <a:p>
            <a:r>
              <a:rPr lang="en-US" smtClean="0"/>
              <a:t>Apply the COSMIC method to develop an automated measurement tool using the Simulink</a:t>
            </a:r>
            <a:r>
              <a:rPr lang="en-US" baseline="30000" smtClean="0"/>
              <a:t>21</a:t>
            </a:r>
            <a:r>
              <a:rPr lang="en-US" smtClean="0"/>
              <a:t> model and the MATLAB</a:t>
            </a:r>
            <a:r>
              <a:rPr lang="en-US" baseline="30000" smtClean="0"/>
              <a:t>22</a:t>
            </a:r>
            <a:r>
              <a:rPr lang="en-US" smtClean="0"/>
              <a:t> programming language.</a:t>
            </a:r>
            <a:endParaRPr lang="en-US" dirty="0" smtClean="0"/>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29</a:t>
            </a:fld>
            <a:endParaRPr lang="en-US" dirty="0" smtClean="0"/>
          </a:p>
        </p:txBody>
      </p:sp>
      <p:sp>
        <p:nvSpPr>
          <p:cNvPr id="6" name="Title 8"/>
          <p:cNvSpPr txBox="1">
            <a:spLocks/>
          </p:cNvSpPr>
          <p:nvPr/>
        </p:nvSpPr>
        <p:spPr bwMode="auto">
          <a:xfrm>
            <a:off x="320041" y="2076522"/>
            <a:ext cx="2781300" cy="63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6661" tIns="0" rIns="96661" bIns="0" numCol="1" anchor="t" anchorCtr="0" compatLnSpc="1">
            <a:prstTxWarp prst="textNoShape">
              <a:avLst/>
            </a:prstTxWarp>
            <a:normAutofit fontScale="97500"/>
          </a:bodyPr>
          <a:lstStyle>
            <a:lvl1pPr algn="l" rtl="0" fontAlgn="base">
              <a:spcBef>
                <a:spcPct val="0"/>
              </a:spcBef>
              <a:spcAft>
                <a:spcPct val="0"/>
              </a:spcAft>
              <a:defRPr sz="3400" b="1">
                <a:solidFill>
                  <a:schemeClr val="accent1"/>
                </a:solidFill>
                <a:latin typeface="+mj-lt"/>
                <a:ea typeface="+mj-ea"/>
                <a:cs typeface="+mj-cs"/>
              </a:defRPr>
            </a:lvl1pPr>
            <a:lvl2pPr algn="r" rtl="0" fontAlgn="base">
              <a:spcBef>
                <a:spcPct val="0"/>
              </a:spcBef>
              <a:spcAft>
                <a:spcPct val="0"/>
              </a:spcAft>
              <a:defRPr sz="4200">
                <a:solidFill>
                  <a:schemeClr val="bg1"/>
                </a:solidFill>
                <a:latin typeface="Arial" charset="0"/>
              </a:defRPr>
            </a:lvl2pPr>
            <a:lvl3pPr algn="r" rtl="0" fontAlgn="base">
              <a:spcBef>
                <a:spcPct val="0"/>
              </a:spcBef>
              <a:spcAft>
                <a:spcPct val="0"/>
              </a:spcAft>
              <a:defRPr sz="4200">
                <a:solidFill>
                  <a:schemeClr val="bg1"/>
                </a:solidFill>
                <a:latin typeface="Arial" charset="0"/>
              </a:defRPr>
            </a:lvl3pPr>
            <a:lvl4pPr algn="r" rtl="0" fontAlgn="base">
              <a:spcBef>
                <a:spcPct val="0"/>
              </a:spcBef>
              <a:spcAft>
                <a:spcPct val="0"/>
              </a:spcAft>
              <a:defRPr sz="4200">
                <a:solidFill>
                  <a:schemeClr val="bg1"/>
                </a:solidFill>
                <a:latin typeface="Arial" charset="0"/>
              </a:defRPr>
            </a:lvl4pPr>
            <a:lvl5pPr algn="r" rtl="0" fontAlgn="base">
              <a:spcBef>
                <a:spcPct val="0"/>
              </a:spcBef>
              <a:spcAft>
                <a:spcPct val="0"/>
              </a:spcAft>
              <a:defRPr sz="4200">
                <a:solidFill>
                  <a:schemeClr val="bg1"/>
                </a:solidFill>
                <a:latin typeface="Arial" charset="0"/>
              </a:defRPr>
            </a:lvl5pPr>
            <a:lvl6pPr marL="483306" algn="r" rtl="0" fontAlgn="base">
              <a:spcBef>
                <a:spcPct val="0"/>
              </a:spcBef>
              <a:spcAft>
                <a:spcPct val="0"/>
              </a:spcAft>
              <a:defRPr sz="4200">
                <a:solidFill>
                  <a:schemeClr val="bg1"/>
                </a:solidFill>
                <a:latin typeface="Arial" charset="0"/>
              </a:defRPr>
            </a:lvl6pPr>
            <a:lvl7pPr marL="966612" algn="r" rtl="0" fontAlgn="base">
              <a:spcBef>
                <a:spcPct val="0"/>
              </a:spcBef>
              <a:spcAft>
                <a:spcPct val="0"/>
              </a:spcAft>
              <a:defRPr sz="4200">
                <a:solidFill>
                  <a:schemeClr val="bg1"/>
                </a:solidFill>
                <a:latin typeface="Arial" charset="0"/>
              </a:defRPr>
            </a:lvl7pPr>
            <a:lvl8pPr marL="1449918" algn="r" rtl="0" fontAlgn="base">
              <a:spcBef>
                <a:spcPct val="0"/>
              </a:spcBef>
              <a:spcAft>
                <a:spcPct val="0"/>
              </a:spcAft>
              <a:defRPr sz="4200">
                <a:solidFill>
                  <a:schemeClr val="bg1"/>
                </a:solidFill>
                <a:latin typeface="Arial" charset="0"/>
              </a:defRPr>
            </a:lvl8pPr>
            <a:lvl9pPr marL="1933224" algn="r" rtl="0" fontAlgn="base">
              <a:spcBef>
                <a:spcPct val="0"/>
              </a:spcBef>
              <a:spcAft>
                <a:spcPct val="0"/>
              </a:spcAft>
              <a:defRPr sz="4200">
                <a:solidFill>
                  <a:schemeClr val="bg1"/>
                </a:solidFill>
                <a:latin typeface="Arial" charset="0"/>
              </a:defRPr>
            </a:lvl9pPr>
          </a:lstStyle>
          <a:p>
            <a:r>
              <a:rPr lang="en-US" i="1" kern="0" dirty="0" smtClean="0"/>
              <a:t>Solution:</a:t>
            </a:r>
            <a:endParaRPr lang="en-US" i="1" kern="0" dirty="0"/>
          </a:p>
        </p:txBody>
      </p:sp>
    </p:spTree>
    <p:extLst>
      <p:ext uri="{BB962C8B-B14F-4D97-AF65-F5344CB8AC3E}">
        <p14:creationId xmlns:p14="http://schemas.microsoft.com/office/powerpoint/2010/main" val="17438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COSMIC Definition</a:t>
            </a:r>
          </a:p>
        </p:txBody>
      </p:sp>
      <p:sp>
        <p:nvSpPr>
          <p:cNvPr id="4" name="TextBox 3"/>
          <p:cNvSpPr txBox="1"/>
          <p:nvPr/>
        </p:nvSpPr>
        <p:spPr>
          <a:xfrm>
            <a:off x="1043608" y="1988840"/>
            <a:ext cx="7488832" cy="4678204"/>
          </a:xfrm>
          <a:prstGeom prst="rect">
            <a:avLst/>
          </a:prstGeom>
          <a:noFill/>
        </p:spPr>
        <p:txBody>
          <a:bodyPr wrap="square" rtlCol="0">
            <a:spAutoFit/>
          </a:bodyPr>
          <a:lstStyle/>
          <a:p>
            <a:r>
              <a:rPr lang="en-US" sz="2000" dirty="0">
                <a:latin typeface="Raleway" panose="020B0604020202020204" charset="0"/>
              </a:rPr>
              <a:t>COSMIC stands for the </a:t>
            </a:r>
            <a:r>
              <a:rPr lang="en-US" sz="2000" dirty="0" smtClean="0">
                <a:latin typeface="Raleway" panose="020B0604020202020204" charset="0"/>
              </a:rPr>
              <a:t>Common </a:t>
            </a:r>
            <a:r>
              <a:rPr lang="en-US" sz="2000" dirty="0">
                <a:latin typeface="Raleway" panose="020B0604020202020204" charset="0"/>
              </a:rPr>
              <a:t>Software Measurement International </a:t>
            </a:r>
            <a:r>
              <a:rPr lang="en-US" sz="2000" dirty="0" smtClean="0">
                <a:latin typeface="Raleway" panose="020B0604020202020204" charset="0"/>
              </a:rPr>
              <a:t>Consortium. COSMIC is a voluntary organization that has defined an open, ISO standard functional </a:t>
            </a:r>
            <a:r>
              <a:rPr lang="en-US" sz="2000" dirty="0">
                <a:latin typeface="Raleway" panose="020B0604020202020204" charset="0"/>
              </a:rPr>
              <a:t>size measurement (FSM</a:t>
            </a:r>
            <a:r>
              <a:rPr lang="en-US" sz="2000" baseline="30000" dirty="0">
                <a:latin typeface="Raleway" panose="020B0604020202020204" charset="0"/>
              </a:rPr>
              <a:t>1</a:t>
            </a:r>
            <a:r>
              <a:rPr lang="en-US" sz="2000" dirty="0">
                <a:latin typeface="Raleway" panose="020B0604020202020204" charset="0"/>
              </a:rPr>
              <a:t>) </a:t>
            </a:r>
            <a:r>
              <a:rPr lang="en-US" sz="2000" dirty="0" smtClean="0">
                <a:latin typeface="Raleway" panose="020B0604020202020204" charset="0"/>
              </a:rPr>
              <a:t>method, based on fundamental software engineering principles.</a:t>
            </a:r>
            <a:endParaRPr lang="en-US" sz="2000" dirty="0">
              <a:latin typeface="Raleway" panose="020B0604020202020204" charset="0"/>
            </a:endParaRPr>
          </a:p>
          <a:p>
            <a:endParaRPr lang="en-US" sz="2000" dirty="0">
              <a:latin typeface="Raleway" panose="020B0604020202020204" charset="0"/>
            </a:endParaRPr>
          </a:p>
          <a:p>
            <a:r>
              <a:rPr lang="en-US" sz="2000" dirty="0">
                <a:latin typeface="Raleway" panose="020B0604020202020204" charset="0"/>
              </a:rPr>
              <a:t>The </a:t>
            </a:r>
            <a:r>
              <a:rPr lang="en-US" sz="2000" dirty="0" smtClean="0">
                <a:latin typeface="Raleway" panose="020B0604020202020204" charset="0"/>
              </a:rPr>
              <a:t>International </a:t>
            </a:r>
            <a:r>
              <a:rPr lang="en-US" sz="2000" dirty="0">
                <a:latin typeface="Raleway" panose="020B0604020202020204" charset="0"/>
              </a:rPr>
              <a:t>Standards Organization (ISO) </a:t>
            </a:r>
            <a:r>
              <a:rPr lang="en-US" sz="2000" dirty="0" smtClean="0">
                <a:latin typeface="Raleway" panose="020B0604020202020204" charset="0"/>
              </a:rPr>
              <a:t>FSM standards </a:t>
            </a:r>
            <a:r>
              <a:rPr lang="en-US" sz="2000" dirty="0">
                <a:latin typeface="Raleway" panose="020B0604020202020204" charset="0"/>
              </a:rPr>
              <a:t>are:</a:t>
            </a:r>
          </a:p>
          <a:p>
            <a:endParaRPr lang="en-US" sz="2000" dirty="0">
              <a:latin typeface="Raleway" panose="020B0604020202020204" charset="0"/>
            </a:endParaRPr>
          </a:p>
          <a:p>
            <a:r>
              <a:rPr lang="en-US" sz="2000" dirty="0">
                <a:latin typeface="Raleway" panose="020B0604020202020204" charset="0"/>
              </a:rPr>
              <a:t>COSMIC (ISO, ISO/IEC 19761)</a:t>
            </a:r>
          </a:p>
          <a:p>
            <a:r>
              <a:rPr lang="en-US" sz="2000" dirty="0">
                <a:latin typeface="Raleway" panose="020B0604020202020204" charset="0"/>
              </a:rPr>
              <a:t>IFPUG (ISO, ISO/IEC 20926)</a:t>
            </a:r>
          </a:p>
          <a:p>
            <a:r>
              <a:rPr lang="en-US" sz="2000" dirty="0">
                <a:latin typeface="Raleway" panose="020B0604020202020204" charset="0"/>
              </a:rPr>
              <a:t>Mark-II (ISO, ISO/IEC 20968)</a:t>
            </a:r>
          </a:p>
          <a:p>
            <a:r>
              <a:rPr lang="en-US" sz="2000" dirty="0">
                <a:latin typeface="Raleway" panose="020B0604020202020204" charset="0"/>
              </a:rPr>
              <a:t>NESMA (ISO, ISO/IEC 24570)</a:t>
            </a:r>
          </a:p>
          <a:p>
            <a:r>
              <a:rPr lang="en-US" sz="2000" dirty="0" err="1">
                <a:latin typeface="Raleway" panose="020B0604020202020204" charset="0"/>
              </a:rPr>
              <a:t>FiSMA</a:t>
            </a:r>
            <a:r>
              <a:rPr lang="en-US" sz="2000" dirty="0">
                <a:latin typeface="Raleway" panose="020B0604020202020204" charset="0"/>
              </a:rPr>
              <a:t> (ISO, ISO/IEC 29881)</a:t>
            </a:r>
          </a:p>
          <a:p>
            <a:endParaRPr lang="en-US" dirty="0">
              <a:latin typeface="Raleway" panose="020B0604020202020204" charset="0"/>
            </a:endParaRPr>
          </a:p>
        </p:txBody>
      </p:sp>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pPr/>
              <a:t>3</a:t>
            </a:fld>
            <a:endParaRPr lang="en-US" dirty="0"/>
          </a:p>
        </p:txBody>
      </p:sp>
    </p:spTree>
    <p:extLst>
      <p:ext uri="{BB962C8B-B14F-4D97-AF65-F5344CB8AC3E}">
        <p14:creationId xmlns:p14="http://schemas.microsoft.com/office/powerpoint/2010/main" val="14983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30</a:t>
            </a:fld>
            <a:endParaRPr lang="en-US" dirty="0"/>
          </a:p>
        </p:txBody>
      </p:sp>
      <p:sp>
        <p:nvSpPr>
          <p:cNvPr id="3" name="Title 8"/>
          <p:cNvSpPr txBox="1">
            <a:spLocks/>
          </p:cNvSpPr>
          <p:nvPr/>
        </p:nvSpPr>
        <p:spPr>
          <a:xfrm>
            <a:off x="304801" y="224862"/>
            <a:ext cx="8955081" cy="575238"/>
          </a:xfrm>
          <a:prstGeom prst="rect">
            <a:avLst/>
          </a:prstGeom>
        </p:spPr>
        <p:txBody>
          <a:bodyPr>
            <a:normAutofit fontScale="300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z="8000" dirty="0" smtClean="0"/>
              <a:t>Outcome:</a:t>
            </a:r>
            <a:r>
              <a:rPr lang="en-US" dirty="0" smtClean="0"/>
              <a:t/>
            </a:r>
            <a:br>
              <a:rPr lang="en-US" dirty="0" smtClean="0"/>
            </a:br>
            <a:endParaRPr lang="en-US" dirty="0"/>
          </a:p>
        </p:txBody>
      </p:sp>
      <p:sp>
        <p:nvSpPr>
          <p:cNvPr id="4" name="Rectangle 15"/>
          <p:cNvSpPr txBox="1">
            <a:spLocks noChangeArrowheads="1"/>
          </p:cNvSpPr>
          <p:nvPr/>
        </p:nvSpPr>
        <p:spPr>
          <a:xfrm>
            <a:off x="420653" y="865470"/>
            <a:ext cx="8723376" cy="5516880"/>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smtClean="0"/>
              <a:t>ECU software costs are now automatically calculated with dramatically reduced measurement times.</a:t>
            </a:r>
          </a:p>
          <a:p>
            <a:r>
              <a:rPr lang="en-US" sz="2400" dirty="0" smtClean="0"/>
              <a:t>By using the AUTOSAR*</a:t>
            </a:r>
            <a:r>
              <a:rPr lang="en-US" sz="2400" baseline="30000" dirty="0" smtClean="0"/>
              <a:t>23</a:t>
            </a:r>
            <a:r>
              <a:rPr lang="en-US" sz="2400" dirty="0" smtClean="0"/>
              <a:t> architecture, ECU software reuse is now possible for different hardware targets. This enables software enhancements to be used instead of new software development.</a:t>
            </a:r>
          </a:p>
          <a:p>
            <a:r>
              <a:rPr lang="en-US" sz="2400" dirty="0" smtClean="0"/>
              <a:t>Based on the results from the automated tool, productivity models are prepared and then leveraged to negotiate with suppliers to obtain the best value in supplier costs.</a:t>
            </a:r>
          </a:p>
          <a:p>
            <a:r>
              <a:rPr lang="en-US" sz="2400" dirty="0" smtClean="0"/>
              <a:t>COSMIC is also used to predict the memory size needed for embedded software. Once the memory size is predicted, this enables Renault to anticipate the needed margin associated with the start of production milestone.</a:t>
            </a:r>
          </a:p>
        </p:txBody>
      </p:sp>
      <p:sp>
        <p:nvSpPr>
          <p:cNvPr id="5"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30</a:t>
            </a:fld>
            <a:endParaRPr lang="en-US" dirty="0" smtClean="0"/>
          </a:p>
        </p:txBody>
      </p:sp>
      <p:sp>
        <p:nvSpPr>
          <p:cNvPr id="6" name="TextBox 5"/>
          <p:cNvSpPr txBox="1"/>
          <p:nvPr/>
        </p:nvSpPr>
        <p:spPr>
          <a:xfrm>
            <a:off x="891540" y="6459081"/>
            <a:ext cx="3693319" cy="338554"/>
          </a:xfrm>
          <a:prstGeom prst="rect">
            <a:avLst/>
          </a:prstGeom>
          <a:noFill/>
        </p:spPr>
        <p:txBody>
          <a:bodyPr wrap="none" rtlCol="0">
            <a:spAutoFit/>
          </a:bodyPr>
          <a:lstStyle/>
          <a:p>
            <a:r>
              <a:rPr lang="en-US" sz="1600" dirty="0" smtClean="0">
                <a:solidFill>
                  <a:schemeClr val="tx2">
                    <a:lumMod val="75000"/>
                  </a:schemeClr>
                </a:solidFill>
                <a:latin typeface="+mn-lt"/>
              </a:rPr>
              <a:t>*(</a:t>
            </a:r>
            <a:r>
              <a:rPr lang="en-US" sz="1600" dirty="0">
                <a:solidFill>
                  <a:schemeClr val="tx2">
                    <a:lumMod val="75000"/>
                  </a:schemeClr>
                </a:solidFill>
                <a:latin typeface="+mn-lt"/>
              </a:rPr>
              <a:t>AUTomotive Open System ARchitecture)</a:t>
            </a:r>
            <a:endParaRPr lang="en-US" sz="1600" dirty="0" smtClean="0">
              <a:solidFill>
                <a:schemeClr val="tx2">
                  <a:lumMod val="75000"/>
                </a:schemeClr>
              </a:solidFill>
              <a:latin typeface="+mn-lt"/>
            </a:endParaRPr>
          </a:p>
        </p:txBody>
      </p:sp>
    </p:spTree>
    <p:extLst>
      <p:ext uri="{BB962C8B-B14F-4D97-AF65-F5344CB8AC3E}">
        <p14:creationId xmlns:p14="http://schemas.microsoft.com/office/powerpoint/2010/main" val="29366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31</a:t>
            </a:fld>
            <a:endParaRPr lang="en-US" dirty="0"/>
          </a:p>
        </p:txBody>
      </p:sp>
      <p:sp>
        <p:nvSpPr>
          <p:cNvPr id="4" name="Title 8"/>
          <p:cNvSpPr txBox="1">
            <a:spLocks/>
          </p:cNvSpPr>
          <p:nvPr/>
        </p:nvSpPr>
        <p:spPr>
          <a:xfrm>
            <a:off x="320041" y="377262"/>
            <a:ext cx="8955081" cy="1588698"/>
          </a:xfrm>
          <a:prstGeom prst="rect">
            <a:avLst/>
          </a:prstGeom>
        </p:spPr>
        <p:txBody>
          <a:bodyPr>
            <a:normAutofit fontScale="700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In conclusion, Renault</a:t>
            </a:r>
            <a:r>
              <a:rPr lang="en-US" baseline="30000" smtClean="0"/>
              <a:t>18</a:t>
            </a:r>
            <a:r>
              <a:rPr lang="en-US" smtClean="0"/>
              <a:t> uses CFP sizing to control the development and enhancement of Electronic Control Units (ECU)</a:t>
            </a:r>
            <a:endParaRPr lang="en-US" dirty="0"/>
          </a:p>
        </p:txBody>
      </p:sp>
      <p:sp>
        <p:nvSpPr>
          <p:cNvPr id="5" name="Rectangle 15"/>
          <p:cNvSpPr txBox="1">
            <a:spLocks noChangeArrowheads="1"/>
          </p:cNvSpPr>
          <p:nvPr/>
        </p:nvSpPr>
        <p:spPr>
          <a:xfrm>
            <a:off x="560070" y="2244090"/>
            <a:ext cx="8723376" cy="2030730"/>
          </a:xfrm>
          <a:prstGeom prst="rect">
            <a:avLst/>
          </a:prstGeom>
        </p:spPr>
        <p:txBody>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mtClean="0"/>
              <a:t>Tracks progress of ECU specification teams…</a:t>
            </a:r>
          </a:p>
          <a:p>
            <a:r>
              <a:rPr lang="en-US" smtClean="0"/>
              <a:t>who create designs in Matlab Simulink…</a:t>
            </a:r>
          </a:p>
          <a:p>
            <a:r>
              <a:rPr lang="en-US" smtClean="0"/>
              <a:t>which are automatically measured in CFP</a:t>
            </a:r>
            <a:endParaRPr lang="en-US" dirty="0"/>
          </a:p>
        </p:txBody>
      </p:sp>
      <p:sp>
        <p:nvSpPr>
          <p:cNvPr id="6"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31</a:t>
            </a:fld>
            <a:endParaRPr lang="en-US" dirty="0" smtClean="0"/>
          </a:p>
        </p:txBody>
      </p:sp>
      <p:sp>
        <p:nvSpPr>
          <p:cNvPr id="7" name="Rectangle 6"/>
          <p:cNvSpPr/>
          <p:nvPr/>
        </p:nvSpPr>
        <p:spPr bwMode="auto">
          <a:xfrm>
            <a:off x="1718539" y="5449353"/>
            <a:ext cx="6164123" cy="10464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82880" tIns="91440" rIns="182880" bIns="91440" numCol="1" rtlCol="0" anchor="ctr" anchorCtr="0" compatLnSpc="1">
            <a:prstTxWarp prst="textNoShape">
              <a:avLst/>
            </a:prstTxWarp>
            <a:spAutoFit/>
          </a:bodyPr>
          <a:lstStyle/>
          <a:p>
            <a:pPr algn="ctr"/>
            <a:r>
              <a:rPr lang="en-US" sz="2800" b="1" dirty="0" smtClean="0">
                <a:solidFill>
                  <a:schemeClr val="bg1"/>
                </a:solidFill>
                <a:latin typeface="+mj-lt"/>
              </a:rPr>
              <a:t>Motivation for automation: speed and </a:t>
            </a:r>
            <a:br>
              <a:rPr lang="en-US" sz="2800" b="1" dirty="0" smtClean="0">
                <a:solidFill>
                  <a:schemeClr val="bg1"/>
                </a:solidFill>
                <a:latin typeface="+mj-lt"/>
              </a:rPr>
            </a:br>
            <a:r>
              <a:rPr lang="en-US" sz="2800" b="1" dirty="0" smtClean="0">
                <a:solidFill>
                  <a:schemeClr val="bg1"/>
                </a:solidFill>
                <a:latin typeface="+mj-lt"/>
              </a:rPr>
              <a:t>accuracy of measurement</a:t>
            </a:r>
            <a:endParaRPr lang="en-US" sz="2800" b="1" dirty="0">
              <a:solidFill>
                <a:schemeClr val="bg1"/>
              </a:solidFill>
              <a:latin typeface="+mj-lt"/>
            </a:endParaRPr>
          </a:p>
        </p:txBody>
      </p:sp>
    </p:spTree>
    <p:extLst>
      <p:ext uri="{BB962C8B-B14F-4D97-AF65-F5344CB8AC3E}">
        <p14:creationId xmlns:p14="http://schemas.microsoft.com/office/powerpoint/2010/main" val="292966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32</a:t>
            </a:fld>
            <a:endParaRPr lang="en-US" dirty="0"/>
          </a:p>
        </p:txBody>
      </p:sp>
      <p:sp>
        <p:nvSpPr>
          <p:cNvPr id="3" name="Title 8"/>
          <p:cNvSpPr txBox="1">
            <a:spLocks/>
          </p:cNvSpPr>
          <p:nvPr/>
        </p:nvSpPr>
        <p:spPr>
          <a:xfrm>
            <a:off x="320041" y="377262"/>
            <a:ext cx="8955081" cy="966159"/>
          </a:xfrm>
          <a:prstGeom prst="rect">
            <a:avLst/>
          </a:prstGeom>
        </p:spPr>
        <p:txBody>
          <a:bodyPr>
            <a:normAutofit fontScale="82500" lnSpcReduction="20000"/>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 achieving remarkable cost estimation accuracy from the designs</a:t>
            </a:r>
            <a:endParaRPr lang="en-US"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32</a:t>
            </a:fld>
            <a:endParaRPr lang="en-US" dirty="0" smtClean="0"/>
          </a:p>
        </p:txBody>
      </p:sp>
      <p:pic>
        <p:nvPicPr>
          <p:cNvPr id="5" name="image5.jpeg"/>
          <p:cNvPicPr/>
          <p:nvPr/>
        </p:nvPicPr>
        <p:blipFill>
          <a:blip r:embed="rId3" cstate="print"/>
          <a:stretch>
            <a:fillRect/>
          </a:stretch>
        </p:blipFill>
        <p:spPr>
          <a:xfrm>
            <a:off x="805848" y="1894471"/>
            <a:ext cx="4318658" cy="2391657"/>
          </a:xfrm>
          <a:prstGeom prst="rect">
            <a:avLst/>
          </a:prstGeom>
        </p:spPr>
      </p:pic>
      <p:pic>
        <p:nvPicPr>
          <p:cNvPr id="6" name="image7.png"/>
          <p:cNvPicPr/>
          <p:nvPr/>
        </p:nvPicPr>
        <p:blipFill>
          <a:blip r:embed="rId4" cstate="print"/>
          <a:stretch>
            <a:fillRect/>
          </a:stretch>
        </p:blipFill>
        <p:spPr>
          <a:xfrm>
            <a:off x="4659620" y="4520599"/>
            <a:ext cx="4313835" cy="2475796"/>
          </a:xfrm>
          <a:prstGeom prst="rect">
            <a:avLst/>
          </a:prstGeom>
        </p:spPr>
      </p:pic>
      <p:sp>
        <p:nvSpPr>
          <p:cNvPr id="7" name="TextBox 6"/>
          <p:cNvSpPr txBox="1"/>
          <p:nvPr/>
        </p:nvSpPr>
        <p:spPr>
          <a:xfrm>
            <a:off x="5595794" y="2373755"/>
            <a:ext cx="2014780" cy="954107"/>
          </a:xfrm>
          <a:prstGeom prst="rect">
            <a:avLst/>
          </a:prstGeom>
          <a:noFill/>
        </p:spPr>
        <p:txBody>
          <a:bodyPr wrap="square" rtlCol="0">
            <a:spAutoFit/>
          </a:bodyPr>
          <a:lstStyle/>
          <a:p>
            <a:r>
              <a:rPr lang="en-GB" sz="2800" b="1" dirty="0" smtClean="0">
                <a:latin typeface="+mn-lt"/>
              </a:rPr>
              <a:t>Cost vs. size (CFP)</a:t>
            </a:r>
            <a:endParaRPr lang="en-GB" sz="2800" b="1" dirty="0">
              <a:latin typeface="+mn-lt"/>
            </a:endParaRPr>
          </a:p>
        </p:txBody>
      </p:sp>
      <p:sp>
        <p:nvSpPr>
          <p:cNvPr id="8" name="Right Arrow 7"/>
          <p:cNvSpPr/>
          <p:nvPr/>
        </p:nvSpPr>
        <p:spPr>
          <a:xfrm flipH="1">
            <a:off x="5595794" y="3496848"/>
            <a:ext cx="1038387" cy="30999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593316" y="4676566"/>
            <a:ext cx="2410247" cy="1384995"/>
          </a:xfrm>
          <a:prstGeom prst="rect">
            <a:avLst/>
          </a:prstGeom>
          <a:noFill/>
        </p:spPr>
        <p:txBody>
          <a:bodyPr wrap="square" rtlCol="0">
            <a:spAutoFit/>
          </a:bodyPr>
          <a:lstStyle/>
          <a:p>
            <a:pPr algn="r"/>
            <a:r>
              <a:rPr lang="en-GB" sz="2800" b="1" dirty="0" smtClean="0">
                <a:latin typeface="+mn-lt"/>
              </a:rPr>
              <a:t>Memory size vs. software size (CFP)</a:t>
            </a:r>
            <a:endParaRPr lang="en-GB" sz="2800" b="1" dirty="0">
              <a:latin typeface="+mn-lt"/>
            </a:endParaRPr>
          </a:p>
        </p:txBody>
      </p:sp>
      <p:sp>
        <p:nvSpPr>
          <p:cNvPr id="10" name="Right Arrow 9"/>
          <p:cNvSpPr/>
          <p:nvPr/>
        </p:nvSpPr>
        <p:spPr>
          <a:xfrm>
            <a:off x="2965176" y="6227444"/>
            <a:ext cx="1038387" cy="30999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141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33</a:t>
            </a:fld>
            <a:endParaRPr lang="en-US" dirty="0"/>
          </a:p>
        </p:txBody>
      </p:sp>
      <p:sp>
        <p:nvSpPr>
          <p:cNvPr id="3" name="Content Placeholder 2"/>
          <p:cNvSpPr txBox="1">
            <a:spLocks/>
          </p:cNvSpPr>
          <p:nvPr/>
        </p:nvSpPr>
        <p:spPr>
          <a:xfrm>
            <a:off x="428591" y="1222587"/>
            <a:ext cx="4242197" cy="4214707"/>
          </a:xfrm>
          <a:prstGeom prst="rect">
            <a:avLst/>
          </a:prstGeom>
        </p:spPr>
        <p:txBody>
          <a:bodyPr>
            <a:normAutofit fontScale="85000" lnSpcReduction="20000"/>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smtClean="0"/>
              <a:t>COSMIC is easier to understand and use versus other FSM methods.</a:t>
            </a:r>
          </a:p>
          <a:p>
            <a:r>
              <a:rPr lang="en-US" sz="2400" dirty="0" smtClean="0"/>
              <a:t>COSMIC is an open source method.</a:t>
            </a:r>
          </a:p>
          <a:p>
            <a:r>
              <a:rPr lang="en-US" sz="2400" dirty="0" smtClean="0"/>
              <a:t>COSMIC can be used to estimate:</a:t>
            </a:r>
          </a:p>
          <a:p>
            <a:pPr lvl="1"/>
            <a:r>
              <a:rPr lang="en-US" sz="1800" dirty="0" smtClean="0"/>
              <a:t>Business applications</a:t>
            </a:r>
          </a:p>
          <a:p>
            <a:pPr lvl="1"/>
            <a:r>
              <a:rPr lang="en-US" sz="1800" dirty="0" smtClean="0"/>
              <a:t>Real-Time applications</a:t>
            </a:r>
          </a:p>
          <a:p>
            <a:pPr lvl="1"/>
            <a:r>
              <a:rPr lang="en-US" sz="1800" dirty="0" smtClean="0"/>
              <a:t>Distributed systems</a:t>
            </a:r>
          </a:p>
          <a:p>
            <a:pPr lvl="1"/>
            <a:r>
              <a:rPr lang="en-US" sz="1800" dirty="0" smtClean="0"/>
              <a:t>COTS tools or systems</a:t>
            </a:r>
          </a:p>
          <a:p>
            <a:pPr lvl="1"/>
            <a:r>
              <a:rPr lang="en-US" sz="1800" dirty="0" smtClean="0"/>
              <a:t>Mobile applications</a:t>
            </a:r>
          </a:p>
          <a:p>
            <a:r>
              <a:rPr lang="en-US" sz="2400" dirty="0" smtClean="0"/>
              <a:t>Many tools are available that accept COSMIC sizes as input.</a:t>
            </a:r>
            <a:endParaRPr lang="en-US" sz="2400" dirty="0"/>
          </a:p>
        </p:txBody>
      </p:sp>
      <p:sp>
        <p:nvSpPr>
          <p:cNvPr id="4" name="Content Placeholder 4"/>
          <p:cNvSpPr txBox="1">
            <a:spLocks/>
          </p:cNvSpPr>
          <p:nvPr/>
        </p:nvSpPr>
        <p:spPr>
          <a:xfrm>
            <a:off x="4905817" y="1222587"/>
            <a:ext cx="4243864" cy="4050453"/>
          </a:xfrm>
          <a:prstGeom prst="rect">
            <a:avLst/>
          </a:prstGeom>
        </p:spPr>
        <p:txBody>
          <a:bodyPr>
            <a:normAutofit lnSpcReduction="10000"/>
          </a:bodyPr>
          <a:lstStyle>
            <a:lvl1pPr marL="320040" indent="-320040" algn="l" rtl="0" eaLnBrk="1" latinLnBrk="0" hangingPunct="1">
              <a:spcBef>
                <a:spcPts val="700"/>
              </a:spcBef>
              <a:buClr>
                <a:srgbClr val="884D72"/>
              </a:buClr>
              <a:buSzPct val="100000"/>
              <a:buFont typeface="Wingdings" panose="05000000000000000000" pitchFamily="2" charset="2"/>
              <a:buChar char="§"/>
              <a:defRPr sz="2900" kern="1200">
                <a:solidFill>
                  <a:srgbClr val="333333"/>
                </a:solidFill>
                <a:latin typeface="Raleway" panose="020B0003030101060003" pitchFamily="34" charset="0"/>
                <a:ea typeface="+mn-ea"/>
                <a:cs typeface="+mn-cs"/>
              </a:defRPr>
            </a:lvl1pPr>
            <a:lvl2pPr marL="822960" indent="-457200" algn="l" rtl="0" eaLnBrk="1" latinLnBrk="0" hangingPunct="1">
              <a:spcBef>
                <a:spcPts val="550"/>
              </a:spcBef>
              <a:buClr>
                <a:srgbClr val="7690C3"/>
              </a:buClr>
              <a:buSzPct val="95000"/>
              <a:buFont typeface="Wingdings" panose="05000000000000000000" pitchFamily="2" charset="2"/>
              <a:buChar char="§"/>
              <a:defRPr sz="2600" kern="1200">
                <a:solidFill>
                  <a:srgbClr val="333333"/>
                </a:solidFill>
                <a:latin typeface="Raleway" panose="020B0003030101060003" pitchFamily="34" charset="0"/>
                <a:ea typeface="+mn-ea"/>
                <a:cs typeface="+mn-cs"/>
              </a:defRPr>
            </a:lvl2pPr>
            <a:lvl3pPr marL="914400" indent="-228600" algn="l" rtl="0" eaLnBrk="1" latinLnBrk="0" hangingPunct="1">
              <a:spcBef>
                <a:spcPts val="500"/>
              </a:spcBef>
              <a:buClr>
                <a:srgbClr val="884D72"/>
              </a:buClr>
              <a:buSzPct val="90000"/>
              <a:buFont typeface="Wingdings" panose="05000000000000000000" pitchFamily="2" charset="2"/>
              <a:buChar char="§"/>
              <a:defRPr sz="2300" kern="1200">
                <a:solidFill>
                  <a:srgbClr val="333333"/>
                </a:solidFill>
                <a:latin typeface="Raleway" panose="020B0003030101060003" pitchFamily="34" charset="0"/>
                <a:ea typeface="+mn-ea"/>
                <a:cs typeface="+mn-cs"/>
              </a:defRPr>
            </a:lvl3pPr>
            <a:lvl4pPr marL="1371600" indent="-228600" algn="l" rtl="0" eaLnBrk="1" latinLnBrk="0" hangingPunct="1">
              <a:spcBef>
                <a:spcPts val="400"/>
              </a:spcBef>
              <a:buClr>
                <a:srgbClr val="7690C3"/>
              </a:buClr>
              <a:buSzPct val="85000"/>
              <a:buFont typeface="Wingdings" panose="05000000000000000000" pitchFamily="2" charset="2"/>
              <a:buChar char="§"/>
              <a:defRPr sz="2000" kern="1200">
                <a:solidFill>
                  <a:srgbClr val="333333"/>
                </a:solidFill>
                <a:latin typeface="Raleway" panose="020B0003030101060003" pitchFamily="34" charset="0"/>
                <a:ea typeface="+mn-ea"/>
                <a:cs typeface="+mn-cs"/>
              </a:defRPr>
            </a:lvl4pPr>
            <a:lvl5pPr marL="1828800" indent="-228600" algn="l" rtl="0" eaLnBrk="1" latinLnBrk="0" hangingPunct="1">
              <a:spcBef>
                <a:spcPts val="400"/>
              </a:spcBef>
              <a:buClr>
                <a:srgbClr val="884D72"/>
              </a:buClr>
              <a:buSzPct val="80000"/>
              <a:buFont typeface="Wingdings" panose="05000000000000000000" pitchFamily="2" charset="2"/>
              <a:buChar char="§"/>
              <a:defRPr sz="2000" kern="1200">
                <a:solidFill>
                  <a:srgbClr val="333333"/>
                </a:solidFill>
                <a:latin typeface="Raleway" panose="020B0003030101060003" pitchFamily="34" charset="0"/>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smtClean="0"/>
              <a:t>Cosmic is</a:t>
            </a:r>
          </a:p>
          <a:p>
            <a:pPr lvl="1"/>
            <a:r>
              <a:rPr lang="en-US" sz="1800" smtClean="0"/>
              <a:t>Based on fundamental software engineering principles, which makes the method future-proof.</a:t>
            </a:r>
          </a:p>
          <a:p>
            <a:pPr lvl="1"/>
            <a:r>
              <a:rPr lang="en-US" sz="1800" smtClean="0"/>
              <a:t>Used around the world, and the Measurement Manual has been translated into 12 languages besides English.</a:t>
            </a:r>
          </a:p>
          <a:p>
            <a:r>
              <a:rPr lang="en-US" sz="2400" b="1" i="1" smtClean="0"/>
              <a:t>Most importantly:</a:t>
            </a:r>
          </a:p>
          <a:p>
            <a:pPr lvl="1"/>
            <a:r>
              <a:rPr lang="en-US" sz="1800" smtClean="0"/>
              <a:t>All of the COSMIC documentation is available for free on the internet at:</a:t>
            </a:r>
            <a:endParaRPr lang="en-US" sz="1800" dirty="0" smtClean="0"/>
          </a:p>
        </p:txBody>
      </p:sp>
      <p:sp>
        <p:nvSpPr>
          <p:cNvPr id="5" name="Title 5"/>
          <p:cNvSpPr txBox="1">
            <a:spLocks/>
          </p:cNvSpPr>
          <p:nvPr/>
        </p:nvSpPr>
        <p:spPr>
          <a:xfrm>
            <a:off x="320040" y="377263"/>
            <a:ext cx="8957920" cy="841938"/>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Conclusion</a:t>
            </a:r>
            <a:endParaRPr lang="en-US" dirty="0"/>
          </a:p>
        </p:txBody>
      </p:sp>
      <p:sp>
        <p:nvSpPr>
          <p:cNvPr id="6" name="Slide Number Placeholder 6"/>
          <p:cNvSpPr txBox="1">
            <a:spLocks/>
          </p:cNvSpPr>
          <p:nvPr/>
        </p:nvSpPr>
        <p:spPr>
          <a:xfrm>
            <a:off x="8976952" y="7163040"/>
            <a:ext cx="306494" cy="123111"/>
          </a:xfrm>
          <a:prstGeom prst="rect">
            <a:avLst/>
          </a:prstGeom>
        </p:spPr>
        <p:txBody>
          <a:bodyPr vert="horz" anchor="ctr"/>
          <a:lstStyle>
            <a:lvl1pPr marL="0" algn="r" rtl="0" latinLnBrk="0">
              <a:defRPr sz="1400" kern="1200">
                <a:solidFill>
                  <a:schemeClr val="tx2"/>
                </a:solidFill>
                <a:latin typeface="Raleway" panose="020B0003030101060003" pitchFamily="34" charset="0"/>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90B5EF98-117F-494E-9EFC-A9FB844C4010}" type="slidenum">
              <a:rPr lang="en-US" altLang="en-US" smtClean="0"/>
              <a:pPr/>
              <a:t>33</a:t>
            </a:fld>
            <a:endParaRPr lang="en-US" altLang="en-US" dirty="0"/>
          </a:p>
        </p:txBody>
      </p:sp>
      <p:sp>
        <p:nvSpPr>
          <p:cNvPr id="7" name="Rectangle 6"/>
          <p:cNvSpPr/>
          <p:nvPr/>
        </p:nvSpPr>
        <p:spPr>
          <a:xfrm>
            <a:off x="4989597" y="5140880"/>
            <a:ext cx="4162806" cy="523220"/>
          </a:xfrm>
          <a:prstGeom prst="rect">
            <a:avLst/>
          </a:prstGeom>
          <a:solidFill>
            <a:srgbClr val="FFFF99"/>
          </a:solidFill>
        </p:spPr>
        <p:txBody>
          <a:bodyPr wrap="none" lIns="91440" tIns="45720" rIns="91440" bIns="45720">
            <a:spAutoFit/>
          </a:bodyPr>
          <a:lstStyle/>
          <a:p>
            <a:r>
              <a:rPr lang="en-US" sz="2800" b="1" dirty="0">
                <a:solidFill>
                  <a:srgbClr val="A50021"/>
                </a:solidFill>
              </a:rPr>
              <a:t>www.cosmic-sizing.org</a:t>
            </a:r>
          </a:p>
        </p:txBody>
      </p:sp>
    </p:spTree>
    <p:extLst>
      <p:ext uri="{BB962C8B-B14F-4D97-AF65-F5344CB8AC3E}">
        <p14:creationId xmlns:p14="http://schemas.microsoft.com/office/powerpoint/2010/main" val="424838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34</a:t>
            </a:fld>
            <a:endParaRPr lang="en-US" dirty="0"/>
          </a:p>
        </p:txBody>
      </p:sp>
      <p:sp>
        <p:nvSpPr>
          <p:cNvPr id="3" name="Title 2"/>
          <p:cNvSpPr txBox="1">
            <a:spLocks/>
          </p:cNvSpPr>
          <p:nvPr/>
        </p:nvSpPr>
        <p:spPr>
          <a:xfrm>
            <a:off x="2843808" y="1605545"/>
            <a:ext cx="4930014" cy="1354217"/>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Questions?</a:t>
            </a:r>
            <a:endParaRPr lang="en-US" dirty="0"/>
          </a:p>
        </p:txBody>
      </p:sp>
    </p:spTree>
    <p:extLst>
      <p:ext uri="{BB962C8B-B14F-4D97-AF65-F5344CB8AC3E}">
        <p14:creationId xmlns:p14="http://schemas.microsoft.com/office/powerpoint/2010/main" val="172393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References</a:t>
            </a:r>
            <a:endParaRPr lang="nl-NL" dirty="0"/>
          </a:p>
        </p:txBody>
      </p:sp>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35</a:t>
            </a:fld>
            <a:endParaRPr lang="en-US" dirty="0"/>
          </a:p>
        </p:txBody>
      </p:sp>
    </p:spTree>
    <p:extLst>
      <p:ext uri="{BB962C8B-B14F-4D97-AF65-F5344CB8AC3E}">
        <p14:creationId xmlns:p14="http://schemas.microsoft.com/office/powerpoint/2010/main" val="677423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36</a:t>
            </a:fld>
            <a:endParaRPr lang="en-US" dirty="0"/>
          </a:p>
        </p:txBody>
      </p:sp>
      <p:sp>
        <p:nvSpPr>
          <p:cNvPr id="3" name="Title 8"/>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References</a:t>
            </a:r>
            <a:endParaRPr lang="en-US"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36</a:t>
            </a:fld>
            <a:endParaRPr lang="en-US" dirty="0" smtClean="0"/>
          </a:p>
        </p:txBody>
      </p:sp>
      <p:sp>
        <p:nvSpPr>
          <p:cNvPr id="5" name="TextBox 4"/>
          <p:cNvSpPr txBox="1"/>
          <p:nvPr/>
        </p:nvSpPr>
        <p:spPr>
          <a:xfrm>
            <a:off x="657670" y="1671616"/>
            <a:ext cx="8352980" cy="4793620"/>
          </a:xfrm>
          <a:prstGeom prst="rect">
            <a:avLst/>
          </a:prstGeom>
          <a:noFill/>
        </p:spPr>
        <p:txBody>
          <a:bodyPr wrap="square" rtlCol="0">
            <a:spAutoFit/>
          </a:bodyPr>
          <a:lstStyle/>
          <a:p>
            <a:pPr marL="461963" indent="-461963">
              <a:spcAft>
                <a:spcPts val="300"/>
              </a:spcAft>
            </a:pPr>
            <a:r>
              <a:rPr lang="en-US" dirty="0" smtClean="0">
                <a:latin typeface="+mn-lt"/>
              </a:rPr>
              <a:t>[1]	http</a:t>
            </a:r>
            <a:r>
              <a:rPr lang="en-US" dirty="0">
                <a:latin typeface="+mn-lt"/>
              </a:rPr>
              <a:t>://en.wikipedia.org/wiki/Function_point</a:t>
            </a:r>
          </a:p>
          <a:p>
            <a:pPr marL="461963" indent="-461963">
              <a:spcAft>
                <a:spcPts val="300"/>
              </a:spcAft>
            </a:pPr>
            <a:r>
              <a:rPr lang="en-US" dirty="0">
                <a:latin typeface="+mn-lt"/>
              </a:rPr>
              <a:t>[</a:t>
            </a:r>
            <a:r>
              <a:rPr lang="en-US" dirty="0" smtClean="0">
                <a:latin typeface="+mn-lt"/>
              </a:rPr>
              <a:t>2]	http</a:t>
            </a:r>
            <a:r>
              <a:rPr lang="en-US" dirty="0">
                <a:latin typeface="+mn-lt"/>
              </a:rPr>
              <a:t>://en.wikipedia.org/wiki/Software_sizing</a:t>
            </a:r>
          </a:p>
          <a:p>
            <a:pPr marL="461963" indent="-461963">
              <a:spcAft>
                <a:spcPts val="300"/>
              </a:spcAft>
            </a:pPr>
            <a:r>
              <a:rPr lang="en-US" dirty="0">
                <a:latin typeface="+mn-lt"/>
              </a:rPr>
              <a:t>[</a:t>
            </a:r>
            <a:r>
              <a:rPr lang="en-US" dirty="0" smtClean="0">
                <a:latin typeface="+mn-lt"/>
              </a:rPr>
              <a:t>3]	S</a:t>
            </a:r>
            <a:r>
              <a:rPr lang="en-US" dirty="0">
                <a:latin typeface="+mn-lt"/>
              </a:rPr>
              <a:t>. Robertson, J. Robertson, Mastering the Requirements Process, Getting Requirements Right, Addison-Wesley, Boston, MA, 2013, p. 223.</a:t>
            </a:r>
          </a:p>
          <a:p>
            <a:pPr marL="461963" indent="-461963">
              <a:spcAft>
                <a:spcPts val="300"/>
              </a:spcAft>
            </a:pPr>
            <a:r>
              <a:rPr lang="en-US" dirty="0">
                <a:latin typeface="+mn-lt"/>
              </a:rPr>
              <a:t>[</a:t>
            </a:r>
            <a:r>
              <a:rPr lang="en-US" dirty="0" smtClean="0">
                <a:latin typeface="+mn-lt"/>
              </a:rPr>
              <a:t>4]	The </a:t>
            </a:r>
            <a:r>
              <a:rPr lang="en-US" dirty="0">
                <a:latin typeface="+mn-lt"/>
              </a:rPr>
              <a:t>COSMIC Functional Size Measurement Method Version 4.0, Introduction to the COSMIC method of measuring software, Version 1.0, May 2014, p. 15, </a:t>
            </a:r>
            <a:r>
              <a:rPr lang="en-US" dirty="0" smtClean="0">
                <a:latin typeface="+mn-lt"/>
              </a:rPr>
              <a:t/>
            </a:r>
            <a:br>
              <a:rPr lang="en-US" dirty="0" smtClean="0">
                <a:latin typeface="+mn-lt"/>
              </a:rPr>
            </a:br>
            <a:r>
              <a:rPr lang="en-US" dirty="0" smtClean="0">
                <a:latin typeface="+mn-lt"/>
              </a:rPr>
              <a:t>Figure </a:t>
            </a:r>
            <a:r>
              <a:rPr lang="en-US" dirty="0">
                <a:latin typeface="+mn-lt"/>
              </a:rPr>
              <a:t>4.1.</a:t>
            </a:r>
          </a:p>
          <a:p>
            <a:pPr marL="461963" indent="-461963">
              <a:spcAft>
                <a:spcPts val="300"/>
              </a:spcAft>
            </a:pPr>
            <a:r>
              <a:rPr lang="en-US" dirty="0">
                <a:latin typeface="+mn-lt"/>
              </a:rPr>
              <a:t>[</a:t>
            </a:r>
            <a:r>
              <a:rPr lang="en-US" dirty="0" smtClean="0">
                <a:latin typeface="+mn-lt"/>
              </a:rPr>
              <a:t>5]	The </a:t>
            </a:r>
            <a:r>
              <a:rPr lang="en-US" dirty="0">
                <a:latin typeface="+mn-lt"/>
              </a:rPr>
              <a:t>COSMIC Functional Size Measurement Method Version 4.0.1, Measurement Manual, April 2015, p. 20, Figure 2.0.</a:t>
            </a:r>
          </a:p>
          <a:p>
            <a:pPr marL="461963" indent="-461963">
              <a:spcAft>
                <a:spcPts val="300"/>
              </a:spcAft>
            </a:pPr>
            <a:r>
              <a:rPr lang="en-US" dirty="0">
                <a:latin typeface="+mn-lt"/>
              </a:rPr>
              <a:t>[</a:t>
            </a:r>
            <a:r>
              <a:rPr lang="en-US" dirty="0" smtClean="0">
                <a:latin typeface="+mn-lt"/>
              </a:rPr>
              <a:t>6]	The </a:t>
            </a:r>
            <a:r>
              <a:rPr lang="en-US" dirty="0">
                <a:latin typeface="+mn-lt"/>
              </a:rPr>
              <a:t>COSMIC Functional Size Measurement Method Version 4.0, Introduction to the COSMIC method of measuring software, Version 1.0, May 2014, p. 16.</a:t>
            </a:r>
          </a:p>
          <a:p>
            <a:pPr marL="461963" indent="-461963">
              <a:spcAft>
                <a:spcPts val="300"/>
              </a:spcAft>
            </a:pPr>
            <a:r>
              <a:rPr lang="en-US" dirty="0">
                <a:latin typeface="+mn-lt"/>
              </a:rPr>
              <a:t>[</a:t>
            </a:r>
            <a:r>
              <a:rPr lang="en-US" dirty="0" smtClean="0">
                <a:latin typeface="+mn-lt"/>
              </a:rPr>
              <a:t>7]	The </a:t>
            </a:r>
            <a:r>
              <a:rPr lang="en-US" dirty="0">
                <a:latin typeface="+mn-lt"/>
              </a:rPr>
              <a:t>COSMIC Functional Size Measurement Method Version 4.0, Introduction to the COSMIC method of measuring software, Version 1.0, May 2014, p. 22, </a:t>
            </a:r>
            <a:r>
              <a:rPr lang="en-US" dirty="0" smtClean="0">
                <a:latin typeface="+mn-lt"/>
              </a:rPr>
              <a:t/>
            </a:r>
            <a:br>
              <a:rPr lang="en-US" dirty="0" smtClean="0">
                <a:latin typeface="+mn-lt"/>
              </a:rPr>
            </a:br>
            <a:r>
              <a:rPr lang="en-US" dirty="0" smtClean="0">
                <a:latin typeface="+mn-lt"/>
              </a:rPr>
              <a:t>Figure </a:t>
            </a:r>
            <a:r>
              <a:rPr lang="en-US" dirty="0">
                <a:latin typeface="+mn-lt"/>
              </a:rPr>
              <a:t>6.1.</a:t>
            </a:r>
          </a:p>
          <a:p>
            <a:pPr marL="461963" indent="-461963">
              <a:spcAft>
                <a:spcPts val="300"/>
              </a:spcAft>
            </a:pPr>
            <a:r>
              <a:rPr lang="en-US" dirty="0">
                <a:latin typeface="+mn-lt"/>
              </a:rPr>
              <a:t>[</a:t>
            </a:r>
            <a:r>
              <a:rPr lang="en-US" dirty="0" smtClean="0">
                <a:latin typeface="+mn-lt"/>
              </a:rPr>
              <a:t>8]	The </a:t>
            </a:r>
            <a:r>
              <a:rPr lang="en-US" dirty="0">
                <a:latin typeface="+mn-lt"/>
              </a:rPr>
              <a:t>COSMIC Functional Size Measurement Method Version 4.0, Introduction to the COSMIC method of measuring software, Version 1.0, May 2014, p. 16</a:t>
            </a:r>
            <a:r>
              <a:rPr lang="en-US" dirty="0" smtClean="0">
                <a:latin typeface="+mn-lt"/>
              </a:rPr>
              <a:t>.</a:t>
            </a:r>
            <a:endParaRPr lang="en-US" dirty="0">
              <a:latin typeface="+mn-lt"/>
            </a:endParaRPr>
          </a:p>
        </p:txBody>
      </p:sp>
    </p:spTree>
    <p:extLst>
      <p:ext uri="{BB962C8B-B14F-4D97-AF65-F5344CB8AC3E}">
        <p14:creationId xmlns:p14="http://schemas.microsoft.com/office/powerpoint/2010/main" val="1252046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37</a:t>
            </a:fld>
            <a:endParaRPr lang="en-US" dirty="0"/>
          </a:p>
        </p:txBody>
      </p:sp>
      <p:sp>
        <p:nvSpPr>
          <p:cNvPr id="3" name="Title 8"/>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References</a:t>
            </a:r>
            <a:endParaRPr lang="en-US"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37</a:t>
            </a:fld>
            <a:endParaRPr lang="en-US" dirty="0" smtClean="0"/>
          </a:p>
        </p:txBody>
      </p:sp>
      <p:sp>
        <p:nvSpPr>
          <p:cNvPr id="5" name="TextBox 4"/>
          <p:cNvSpPr txBox="1"/>
          <p:nvPr/>
        </p:nvSpPr>
        <p:spPr>
          <a:xfrm>
            <a:off x="657670" y="1754740"/>
            <a:ext cx="8352980" cy="4239622"/>
          </a:xfrm>
          <a:prstGeom prst="rect">
            <a:avLst/>
          </a:prstGeom>
          <a:noFill/>
        </p:spPr>
        <p:txBody>
          <a:bodyPr wrap="square" rtlCol="0">
            <a:spAutoFit/>
          </a:bodyPr>
          <a:lstStyle/>
          <a:p>
            <a:pPr marL="461963" indent="-461963">
              <a:spcAft>
                <a:spcPts val="300"/>
              </a:spcAft>
            </a:pPr>
            <a:r>
              <a:rPr lang="en-US" dirty="0">
                <a:latin typeface="+mn-lt"/>
              </a:rPr>
              <a:t>[9]	The COSMIC Functional Size Measurement Method Version 4.0.1, Measurement Manual, April 2015, p. 37, Figure 3.0.</a:t>
            </a:r>
          </a:p>
          <a:p>
            <a:pPr marL="461963" indent="-461963">
              <a:spcAft>
                <a:spcPts val="300"/>
              </a:spcAft>
            </a:pPr>
            <a:r>
              <a:rPr lang="en-US" dirty="0" smtClean="0">
                <a:latin typeface="+mn-lt"/>
              </a:rPr>
              <a:t>[10]	The </a:t>
            </a:r>
            <a:r>
              <a:rPr lang="en-US" dirty="0">
                <a:latin typeface="+mn-lt"/>
              </a:rPr>
              <a:t>COSMIC Functional Size Measurement Method Version 4.0, Introduction to the COSMIC method of measuring software, Version 1.0, May 2014, p. 31.</a:t>
            </a:r>
          </a:p>
          <a:p>
            <a:pPr marL="461963" indent="-461963">
              <a:spcAft>
                <a:spcPts val="300"/>
              </a:spcAft>
            </a:pPr>
            <a:r>
              <a:rPr lang="en-US" dirty="0" smtClean="0">
                <a:latin typeface="+mn-lt"/>
              </a:rPr>
              <a:t>[11]	The </a:t>
            </a:r>
            <a:r>
              <a:rPr lang="en-US" dirty="0">
                <a:latin typeface="+mn-lt"/>
              </a:rPr>
              <a:t>COSMIC Functional Size Measurement Method Version 4.0.1, Measurement Manual, April 2015, p. 64, Figure 4.0.</a:t>
            </a:r>
          </a:p>
          <a:p>
            <a:pPr marL="461963" indent="-461963">
              <a:spcAft>
                <a:spcPts val="300"/>
              </a:spcAft>
            </a:pPr>
            <a:r>
              <a:rPr lang="en-US" dirty="0" smtClean="0">
                <a:latin typeface="+mn-lt"/>
              </a:rPr>
              <a:t>[12]	The </a:t>
            </a:r>
            <a:r>
              <a:rPr lang="en-US" dirty="0">
                <a:latin typeface="+mn-lt"/>
              </a:rPr>
              <a:t>COSMIC Functional Size Measurement Method Version 4.0.1, Measurement Manual, April 2015, Appendix A, p. 74.</a:t>
            </a:r>
          </a:p>
          <a:p>
            <a:pPr marL="461963" indent="-461963">
              <a:spcAft>
                <a:spcPts val="300"/>
              </a:spcAft>
            </a:pPr>
            <a:r>
              <a:rPr lang="en-US" dirty="0">
                <a:latin typeface="+mn-lt"/>
              </a:rPr>
              <a:t>[</a:t>
            </a:r>
            <a:r>
              <a:rPr lang="en-US" dirty="0" smtClean="0">
                <a:latin typeface="+mn-lt"/>
              </a:rPr>
              <a:t>13]	The </a:t>
            </a:r>
            <a:r>
              <a:rPr lang="en-US" dirty="0">
                <a:latin typeface="+mn-lt"/>
              </a:rPr>
              <a:t>COSMIC Functional Size Measurement Method Version 4.0.1, Measurement Manual, April 2015, p. 25, Figure 2.2.</a:t>
            </a:r>
          </a:p>
          <a:p>
            <a:pPr marL="461963" indent="-461963">
              <a:spcAft>
                <a:spcPts val="300"/>
              </a:spcAft>
            </a:pPr>
            <a:r>
              <a:rPr lang="en-US" dirty="0">
                <a:latin typeface="+mn-lt"/>
              </a:rPr>
              <a:t>[</a:t>
            </a:r>
            <a:r>
              <a:rPr lang="en-US" dirty="0" smtClean="0">
                <a:latin typeface="+mn-lt"/>
              </a:rPr>
              <a:t>14]	Software </a:t>
            </a:r>
            <a:r>
              <a:rPr lang="en-US" dirty="0">
                <a:latin typeface="+mn-lt"/>
              </a:rPr>
              <a:t>Functional Size with ISO 19761:2003 COSMIC-FFP Measurement Method, C-Registration System, Updated: February 23, 2008.</a:t>
            </a:r>
          </a:p>
          <a:p>
            <a:pPr marL="461963" indent="-461963">
              <a:spcAft>
                <a:spcPts val="300"/>
              </a:spcAft>
            </a:pPr>
            <a:r>
              <a:rPr lang="en-US" dirty="0">
                <a:latin typeface="+mn-lt"/>
              </a:rPr>
              <a:t>[</a:t>
            </a:r>
            <a:r>
              <a:rPr lang="en-US" dirty="0" smtClean="0">
                <a:latin typeface="+mn-lt"/>
              </a:rPr>
              <a:t>15]	ICEAA </a:t>
            </a:r>
            <a:r>
              <a:rPr lang="en-US" dirty="0">
                <a:latin typeface="+mn-lt"/>
              </a:rPr>
              <a:t>Cost Estimating Body of Knowledge (CEBoK), Unit IV – Module 12, page 17</a:t>
            </a:r>
            <a:r>
              <a:rPr lang="en-US" dirty="0" smtClean="0">
                <a:latin typeface="+mn-lt"/>
              </a:rPr>
              <a:t>.</a:t>
            </a:r>
          </a:p>
          <a:p>
            <a:pPr marL="461963" indent="-461963">
              <a:spcAft>
                <a:spcPts val="300"/>
              </a:spcAft>
            </a:pPr>
            <a:r>
              <a:rPr lang="en-US" dirty="0">
                <a:latin typeface="+mn-lt"/>
              </a:rPr>
              <a:t>[</a:t>
            </a:r>
            <a:r>
              <a:rPr lang="en-US" dirty="0" smtClean="0">
                <a:latin typeface="+mn-lt"/>
              </a:rPr>
              <a:t>16]</a:t>
            </a:r>
            <a:r>
              <a:rPr lang="en-US" dirty="0">
                <a:latin typeface="+mn-lt"/>
              </a:rPr>
              <a:t>	ICEAA Cost Estimating Body of Knowledge (CEBoK), Unit IV – Module 12, page 19</a:t>
            </a:r>
            <a:r>
              <a:rPr lang="en-US" dirty="0" smtClean="0">
                <a:latin typeface="+mn-lt"/>
              </a:rPr>
              <a:t>.</a:t>
            </a:r>
            <a:endParaRPr lang="en-US" dirty="0">
              <a:latin typeface="+mn-lt"/>
            </a:endParaRPr>
          </a:p>
        </p:txBody>
      </p:sp>
    </p:spTree>
    <p:extLst>
      <p:ext uri="{BB962C8B-B14F-4D97-AF65-F5344CB8AC3E}">
        <p14:creationId xmlns:p14="http://schemas.microsoft.com/office/powerpoint/2010/main" val="3403150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7CB7D-F184-43C7-B6FD-03D728E1BBFF}" type="slidenum">
              <a:rPr lang="en-US" smtClean="0"/>
              <a:pPr/>
              <a:t>38</a:t>
            </a:fld>
            <a:endParaRPr lang="en-US" dirty="0"/>
          </a:p>
        </p:txBody>
      </p:sp>
      <p:sp>
        <p:nvSpPr>
          <p:cNvPr id="3" name="Title 8"/>
          <p:cNvSpPr txBox="1">
            <a:spLocks/>
          </p:cNvSpPr>
          <p:nvPr/>
        </p:nvSpPr>
        <p:spPr>
          <a:xfrm>
            <a:off x="320041" y="377262"/>
            <a:ext cx="8955081" cy="966159"/>
          </a:xfrm>
          <a:prstGeom prst="rect">
            <a:avLst/>
          </a:prstGeom>
        </p:spPr>
        <p:txBody>
          <a:bodyPr/>
          <a:lstStyle>
            <a:lvl1pPr algn="l" rtl="0" eaLnBrk="1" latinLnBrk="0" hangingPunct="1">
              <a:spcBef>
                <a:spcPct val="0"/>
              </a:spcBef>
              <a:buNone/>
              <a:defRPr sz="4200" b="1" kern="1200">
                <a:solidFill>
                  <a:srgbClr val="333333"/>
                </a:solidFill>
                <a:latin typeface="Raleway" panose="020B0003030101060003" pitchFamily="34" charset="0"/>
                <a:ea typeface="+mj-ea"/>
                <a:cs typeface="+mj-cs"/>
              </a:defRPr>
            </a:lvl1pPr>
            <a:extLst/>
          </a:lstStyle>
          <a:p>
            <a:r>
              <a:rPr lang="en-US" smtClean="0"/>
              <a:t>References</a:t>
            </a:r>
            <a:endParaRPr lang="en-US" dirty="0"/>
          </a:p>
        </p:txBody>
      </p:sp>
      <p:sp>
        <p:nvSpPr>
          <p:cNvPr id="4" name="Slide Number Placeholder 3"/>
          <p:cNvSpPr txBox="1">
            <a:spLocks/>
          </p:cNvSpPr>
          <p:nvPr/>
        </p:nvSpPr>
        <p:spPr>
          <a:xfrm>
            <a:off x="8976952" y="7163040"/>
            <a:ext cx="306494" cy="123111"/>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7A84CB92-2C67-4BE8-AEE7-39C1D16C4168}" type="slidenum">
              <a:rPr lang="en-US" smtClean="0"/>
              <a:pPr/>
              <a:t>38</a:t>
            </a:fld>
            <a:endParaRPr lang="en-US" dirty="0" smtClean="0"/>
          </a:p>
        </p:txBody>
      </p:sp>
      <p:sp>
        <p:nvSpPr>
          <p:cNvPr id="5" name="TextBox 4"/>
          <p:cNvSpPr txBox="1"/>
          <p:nvPr/>
        </p:nvSpPr>
        <p:spPr>
          <a:xfrm>
            <a:off x="647928" y="1343421"/>
            <a:ext cx="8352980" cy="5147563"/>
          </a:xfrm>
          <a:prstGeom prst="rect">
            <a:avLst/>
          </a:prstGeom>
          <a:noFill/>
        </p:spPr>
        <p:txBody>
          <a:bodyPr wrap="square" rtlCol="0">
            <a:spAutoFit/>
          </a:bodyPr>
          <a:lstStyle/>
          <a:p>
            <a:pPr marL="461963" indent="-461963">
              <a:spcAft>
                <a:spcPts val="300"/>
              </a:spcAft>
            </a:pPr>
            <a:r>
              <a:rPr lang="en-US" dirty="0" smtClean="0">
                <a:latin typeface="+mn-lt"/>
              </a:rPr>
              <a:t>[17]	N</a:t>
            </a:r>
            <a:r>
              <a:rPr lang="en-US" dirty="0">
                <a:latin typeface="+mn-lt"/>
              </a:rPr>
              <a:t>. Cohen, </a:t>
            </a:r>
            <a:r>
              <a:rPr lang="en-US" i="1" dirty="0" smtClean="0">
                <a:latin typeface="+mn-lt"/>
              </a:rPr>
              <a:t>Microsoft </a:t>
            </a:r>
            <a:r>
              <a:rPr lang="en-US" i="1" dirty="0">
                <a:latin typeface="+mn-lt"/>
              </a:rPr>
              <a:t>Encarta Dies After Long Battle with </a:t>
            </a:r>
            <a:r>
              <a:rPr lang="en-US" i="1" dirty="0" smtClean="0">
                <a:latin typeface="+mn-lt"/>
              </a:rPr>
              <a:t>Wikipedia</a:t>
            </a:r>
            <a:r>
              <a:rPr lang="en-US" dirty="0" smtClean="0">
                <a:latin typeface="+mn-lt"/>
              </a:rPr>
              <a:t>, </a:t>
            </a:r>
            <a:r>
              <a:rPr lang="en-US" dirty="0">
                <a:latin typeface="+mn-lt"/>
              </a:rPr>
              <a:t>The New York Times, March 30, 2009.</a:t>
            </a:r>
          </a:p>
          <a:p>
            <a:pPr marL="461963" indent="-461963">
              <a:spcAft>
                <a:spcPts val="300"/>
              </a:spcAft>
            </a:pPr>
            <a:r>
              <a:rPr lang="en-US" dirty="0" smtClean="0">
                <a:latin typeface="+mn-lt"/>
              </a:rPr>
              <a:t>[18]	Alexandre </a:t>
            </a:r>
            <a:r>
              <a:rPr lang="en-US" dirty="0">
                <a:latin typeface="+mn-lt"/>
              </a:rPr>
              <a:t>Oriou et al, </a:t>
            </a:r>
            <a:r>
              <a:rPr lang="en-US" i="1" dirty="0" smtClean="0">
                <a:latin typeface="+mn-lt"/>
              </a:rPr>
              <a:t>Manage </a:t>
            </a:r>
            <a:r>
              <a:rPr lang="en-US" i="1" dirty="0">
                <a:latin typeface="+mn-lt"/>
              </a:rPr>
              <a:t>the automotive embedded software development cost &amp; productivity with the automation of a Functional Size Measurement Method (COSMIC</a:t>
            </a:r>
            <a:r>
              <a:rPr lang="en-US" i="1" dirty="0" smtClean="0">
                <a:latin typeface="+mn-lt"/>
              </a:rPr>
              <a:t>)</a:t>
            </a:r>
            <a:r>
              <a:rPr lang="en-US" dirty="0" smtClean="0">
                <a:latin typeface="+mn-lt"/>
              </a:rPr>
              <a:t>, </a:t>
            </a:r>
            <a:r>
              <a:rPr lang="en-US" dirty="0">
                <a:latin typeface="+mn-lt"/>
              </a:rPr>
              <a:t>IWSM 2014, Rotterdam, www.ieeexplore.org.</a:t>
            </a:r>
          </a:p>
          <a:p>
            <a:pPr marL="461963" indent="-461963">
              <a:spcAft>
                <a:spcPts val="300"/>
              </a:spcAft>
            </a:pPr>
            <a:r>
              <a:rPr lang="en-US" dirty="0" smtClean="0">
                <a:latin typeface="+mn-lt"/>
              </a:rPr>
              <a:t>[19]	International </a:t>
            </a:r>
            <a:r>
              <a:rPr lang="en-US" dirty="0">
                <a:latin typeface="+mn-lt"/>
              </a:rPr>
              <a:t>Function Point Users Group (IFPUG), </a:t>
            </a:r>
            <a:r>
              <a:rPr lang="en-US" i="1" dirty="0" smtClean="0">
                <a:latin typeface="+mn-lt"/>
              </a:rPr>
              <a:t>Function </a:t>
            </a:r>
            <a:r>
              <a:rPr lang="en-US" i="1" dirty="0">
                <a:latin typeface="+mn-lt"/>
              </a:rPr>
              <a:t>Point Counting Practices </a:t>
            </a:r>
            <a:r>
              <a:rPr lang="en-US" i="1" dirty="0" smtClean="0">
                <a:latin typeface="+mn-lt"/>
              </a:rPr>
              <a:t>Manual</a:t>
            </a:r>
            <a:r>
              <a:rPr lang="en-US" dirty="0" smtClean="0">
                <a:latin typeface="+mn-lt"/>
              </a:rPr>
              <a:t>, </a:t>
            </a:r>
            <a:r>
              <a:rPr lang="en-US" dirty="0">
                <a:latin typeface="+mn-lt"/>
              </a:rPr>
              <a:t>Part 5, Appendix C.</a:t>
            </a:r>
          </a:p>
          <a:p>
            <a:pPr marL="461963" indent="-461963">
              <a:spcAft>
                <a:spcPts val="300"/>
              </a:spcAft>
            </a:pPr>
            <a:r>
              <a:rPr lang="en-US" dirty="0">
                <a:latin typeface="+mn-lt"/>
              </a:rPr>
              <a:t>[</a:t>
            </a:r>
            <a:r>
              <a:rPr lang="en-US" dirty="0" smtClean="0">
                <a:latin typeface="+mn-lt"/>
              </a:rPr>
              <a:t>20]	International </a:t>
            </a:r>
            <a:r>
              <a:rPr lang="en-US" dirty="0">
                <a:latin typeface="+mn-lt"/>
              </a:rPr>
              <a:t>Function Point Users Group (IFPUG), </a:t>
            </a:r>
            <a:r>
              <a:rPr lang="en-US" i="1" dirty="0" smtClean="0">
                <a:latin typeface="+mn-lt"/>
              </a:rPr>
              <a:t>Software </a:t>
            </a:r>
            <a:r>
              <a:rPr lang="en-US" i="1" dirty="0">
                <a:latin typeface="+mn-lt"/>
              </a:rPr>
              <a:t>Non-functional Assessment Process (SNAP)</a:t>
            </a:r>
            <a:r>
              <a:rPr lang="en-US" dirty="0">
                <a:latin typeface="+mn-lt"/>
              </a:rPr>
              <a:t>, Assessment Practices Manual, Release 2.1</a:t>
            </a:r>
            <a:r>
              <a:rPr lang="en-US" dirty="0" smtClean="0">
                <a:latin typeface="+mn-lt"/>
              </a:rPr>
              <a:t>.</a:t>
            </a:r>
          </a:p>
          <a:p>
            <a:pPr marL="461963" indent="-461963">
              <a:spcAft>
                <a:spcPts val="300"/>
              </a:spcAft>
            </a:pPr>
            <a:r>
              <a:rPr lang="en-US" dirty="0">
                <a:latin typeface="+mn-lt"/>
              </a:rPr>
              <a:t>[</a:t>
            </a:r>
            <a:r>
              <a:rPr lang="en-US" dirty="0" smtClean="0">
                <a:latin typeface="+mn-lt"/>
              </a:rPr>
              <a:t>21] </a:t>
            </a:r>
            <a:r>
              <a:rPr lang="en-US" dirty="0">
                <a:latin typeface="+mn-lt"/>
              </a:rPr>
              <a:t>https://en.wikipedia.org/wiki/Simulink </a:t>
            </a:r>
          </a:p>
          <a:p>
            <a:pPr marL="461963" indent="-461963">
              <a:spcAft>
                <a:spcPts val="300"/>
              </a:spcAft>
            </a:pPr>
            <a:r>
              <a:rPr lang="en-US" dirty="0">
                <a:latin typeface="+mn-lt"/>
              </a:rPr>
              <a:t>[</a:t>
            </a:r>
            <a:r>
              <a:rPr lang="en-US" dirty="0" smtClean="0">
                <a:latin typeface="+mn-lt"/>
              </a:rPr>
              <a:t>22] </a:t>
            </a:r>
            <a:r>
              <a:rPr lang="en-US" dirty="0">
                <a:latin typeface="+mn-lt"/>
              </a:rPr>
              <a:t>https://en.wikipedia.org/wiki/MATLAB </a:t>
            </a:r>
          </a:p>
          <a:p>
            <a:pPr marL="461963" indent="-461963">
              <a:spcAft>
                <a:spcPts val="300"/>
              </a:spcAft>
            </a:pPr>
            <a:r>
              <a:rPr lang="en-US" dirty="0">
                <a:latin typeface="+mn-lt"/>
              </a:rPr>
              <a:t>[</a:t>
            </a:r>
            <a:r>
              <a:rPr lang="en-US" dirty="0" smtClean="0">
                <a:latin typeface="+mn-lt"/>
              </a:rPr>
              <a:t>23] </a:t>
            </a:r>
            <a:r>
              <a:rPr lang="en-US" dirty="0">
                <a:latin typeface="+mn-lt"/>
                <a:hlinkClick r:id="rId3"/>
              </a:rPr>
              <a:t>https://</a:t>
            </a:r>
            <a:r>
              <a:rPr lang="en-US" dirty="0" smtClean="0">
                <a:latin typeface="+mn-lt"/>
                <a:hlinkClick r:id="rId3"/>
              </a:rPr>
              <a:t>en.wikipedia.org/wiki/AUTOSAR</a:t>
            </a:r>
            <a:endParaRPr lang="en-US" dirty="0" smtClean="0">
              <a:latin typeface="+mn-lt"/>
            </a:endParaRPr>
          </a:p>
          <a:p>
            <a:pPr marL="461963" indent="-461963">
              <a:spcAft>
                <a:spcPts val="300"/>
              </a:spcAft>
            </a:pPr>
            <a:r>
              <a:rPr lang="en-US" dirty="0" smtClean="0"/>
              <a:t>[24] The COSMIC Functional Size Measurement Method Version 4.0.1, Guideline on Non-Functional &amp; Project Requirements, VERSION 1.0, November 2015.</a:t>
            </a:r>
          </a:p>
          <a:p>
            <a:pPr marL="461963" indent="-461963">
              <a:spcAft>
                <a:spcPts val="300"/>
              </a:spcAft>
            </a:pPr>
            <a:r>
              <a:rPr lang="en-US" dirty="0" smtClean="0">
                <a:latin typeface="+mn-lt"/>
              </a:rPr>
              <a:t>[25] </a:t>
            </a:r>
            <a:r>
              <a:rPr lang="en-US" dirty="0"/>
              <a:t>The COSMIC Functional Size Measurement Method Version </a:t>
            </a:r>
            <a:r>
              <a:rPr lang="en-US" dirty="0" smtClean="0"/>
              <a:t>4.0.1 Measurement Manual, page 26, Figure 2.4.</a:t>
            </a:r>
            <a:endParaRPr lang="en-US" dirty="0" smtClean="0">
              <a:latin typeface="+mn-lt"/>
            </a:endParaRPr>
          </a:p>
          <a:p>
            <a:pPr marL="461963" indent="-461963">
              <a:spcAft>
                <a:spcPts val="300"/>
              </a:spcAft>
            </a:pPr>
            <a:endParaRPr lang="en-US" dirty="0" smtClean="0">
              <a:latin typeface="+mn-lt"/>
            </a:endParaRPr>
          </a:p>
        </p:txBody>
      </p:sp>
    </p:spTree>
    <p:extLst>
      <p:ext uri="{BB962C8B-B14F-4D97-AF65-F5344CB8AC3E}">
        <p14:creationId xmlns:p14="http://schemas.microsoft.com/office/powerpoint/2010/main" val="1270177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err="1" smtClean="0"/>
              <a:t>www.cosmic-sizing.org</a:t>
            </a:r>
            <a:endParaRPr lang="nl-NL" dirty="0"/>
          </a:p>
        </p:txBody>
      </p:sp>
    </p:spTree>
    <p:extLst>
      <p:ext uri="{BB962C8B-B14F-4D97-AF65-F5344CB8AC3E}">
        <p14:creationId xmlns:p14="http://schemas.microsoft.com/office/powerpoint/2010/main" val="56690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0004" y="157480"/>
            <a:ext cx="7904484" cy="1341120"/>
          </a:xfrm>
        </p:spPr>
        <p:txBody>
          <a:bodyPr>
            <a:normAutofit/>
          </a:bodyPr>
          <a:lstStyle/>
          <a:p>
            <a:r>
              <a:rPr lang="en-US" sz="2800" dirty="0"/>
              <a:t>What is Functional Size </a:t>
            </a:r>
            <a:r>
              <a:rPr lang="en-US" sz="2800" dirty="0" smtClean="0"/>
              <a:t>Measurement (</a:t>
            </a:r>
            <a:r>
              <a:rPr lang="en-US" sz="2800" dirty="0"/>
              <a:t>FSM</a:t>
            </a:r>
            <a:r>
              <a:rPr lang="en-US" sz="2800" baseline="30000" dirty="0"/>
              <a:t>2</a:t>
            </a:r>
            <a:r>
              <a:rPr lang="en-US" sz="2800" dirty="0"/>
              <a:t>)?</a:t>
            </a:r>
            <a:endParaRPr lang="nl-NL" sz="2800" dirty="0"/>
          </a:p>
        </p:txBody>
      </p:sp>
      <p:sp>
        <p:nvSpPr>
          <p:cNvPr id="3" name="Tijdelijke aanduiding voor inhoud 2"/>
          <p:cNvSpPr>
            <a:spLocks noGrp="1"/>
          </p:cNvSpPr>
          <p:nvPr>
            <p:ph sz="quarter" idx="13"/>
          </p:nvPr>
        </p:nvSpPr>
        <p:spPr>
          <a:xfrm>
            <a:off x="1043608" y="1844824"/>
            <a:ext cx="7719392" cy="4368800"/>
          </a:xfrm>
        </p:spPr>
        <p:txBody>
          <a:bodyPr>
            <a:normAutofit fontScale="62500" lnSpcReduction="20000"/>
          </a:bodyPr>
          <a:lstStyle/>
          <a:p>
            <a:r>
              <a:rPr lang="en-US" sz="3200" dirty="0"/>
              <a:t>An </a:t>
            </a:r>
            <a:r>
              <a:rPr lang="en-US" sz="3200" b="1" dirty="0"/>
              <a:t>FSM</a:t>
            </a:r>
            <a:r>
              <a:rPr lang="en-US" sz="3200" dirty="0"/>
              <a:t> method defines a </a:t>
            </a:r>
            <a:r>
              <a:rPr lang="en-US" sz="3200" b="1" dirty="0"/>
              <a:t>process</a:t>
            </a:r>
            <a:r>
              <a:rPr lang="en-US" sz="3200" dirty="0"/>
              <a:t> to measure a size of the </a:t>
            </a:r>
            <a:r>
              <a:rPr lang="en-US" sz="3200" b="1" dirty="0"/>
              <a:t>Functional User Requirements </a:t>
            </a:r>
            <a:r>
              <a:rPr lang="en-US" sz="3200" dirty="0"/>
              <a:t>(FUR) of software in units of ‘function points’.</a:t>
            </a:r>
          </a:p>
          <a:p>
            <a:endParaRPr lang="en-US" sz="3200" dirty="0"/>
          </a:p>
          <a:p>
            <a:r>
              <a:rPr lang="en-US" sz="3200" dirty="0"/>
              <a:t>Functional sizes are independent of the technology used to develop the software, and they can be used as a basis to:</a:t>
            </a:r>
          </a:p>
          <a:p>
            <a:endParaRPr lang="en-US" sz="3200" dirty="0"/>
          </a:p>
          <a:p>
            <a:pPr marL="457200" indent="-457200">
              <a:buFont typeface="+mj-lt"/>
              <a:buAutoNum type="arabicPeriod"/>
            </a:pPr>
            <a:r>
              <a:rPr lang="en-US" sz="3200" dirty="0"/>
              <a:t>Control requirements (AKA </a:t>
            </a:r>
            <a:r>
              <a:rPr lang="en-US" sz="3800" i="1" dirty="0" smtClean="0">
                <a:solidFill>
                  <a:srgbClr val="FF0000"/>
                </a:solidFill>
                <a:latin typeface="Times New Roman" panose="02020603050405020304" pitchFamily="18" charset="0"/>
                <a:cs typeface="Times New Roman" panose="02020603050405020304" pitchFamily="18" charset="0"/>
              </a:rPr>
              <a:t>scope creep</a:t>
            </a:r>
            <a:r>
              <a:rPr lang="en-US" sz="3200" dirty="0" smtClean="0"/>
              <a:t>)</a:t>
            </a:r>
            <a:endParaRPr lang="en-US" sz="3200" dirty="0"/>
          </a:p>
          <a:p>
            <a:pPr marL="457200" indent="-457200">
              <a:buFont typeface="+mj-lt"/>
              <a:buAutoNum type="arabicPeriod"/>
            </a:pPr>
            <a:r>
              <a:rPr lang="en-US" sz="3200" dirty="0"/>
              <a:t>Measure productivity (= size/effort) of completed </a:t>
            </a:r>
            <a:r>
              <a:rPr lang="en-US" sz="3200" dirty="0" smtClean="0"/>
              <a:t>projects</a:t>
            </a:r>
            <a:endParaRPr lang="en-US" sz="3200" dirty="0"/>
          </a:p>
          <a:p>
            <a:pPr marL="457200" indent="-457200">
              <a:buFont typeface="+mj-lt"/>
              <a:buAutoNum type="arabicPeriod"/>
            </a:pPr>
            <a:r>
              <a:rPr lang="en-US" sz="3200" dirty="0"/>
              <a:t>Compare productivity across projects (e.g., waterfall vs. agile</a:t>
            </a:r>
            <a:r>
              <a:rPr lang="en-US" sz="3200" dirty="0" smtClean="0"/>
              <a:t>)</a:t>
            </a:r>
            <a:endParaRPr lang="en-US" sz="3200" dirty="0"/>
          </a:p>
          <a:p>
            <a:pPr marL="457200" indent="-457200">
              <a:buFont typeface="+mj-lt"/>
              <a:buAutoNum type="arabicPeriod"/>
            </a:pPr>
            <a:r>
              <a:rPr lang="en-US" sz="3200" dirty="0"/>
              <a:t>Measure defect density for operational </a:t>
            </a:r>
            <a:r>
              <a:rPr lang="en-US" sz="3200" dirty="0" smtClean="0"/>
              <a:t>systems</a:t>
            </a:r>
            <a:endParaRPr lang="en-US" sz="3200" dirty="0"/>
          </a:p>
          <a:p>
            <a:pPr marL="457200" indent="-457200">
              <a:buFont typeface="+mj-lt"/>
              <a:buAutoNum type="arabicPeriod"/>
            </a:pPr>
            <a:r>
              <a:rPr lang="en-US" sz="3200" dirty="0"/>
              <a:t>Estimate effort for new </a:t>
            </a:r>
            <a:r>
              <a:rPr lang="en-US" sz="3200" dirty="0" smtClean="0"/>
              <a:t>projects</a:t>
            </a:r>
            <a:endParaRPr lang="en-US" sz="3200" dirty="0"/>
          </a:p>
          <a:p>
            <a:pPr marL="0" indent="0">
              <a:buNone/>
            </a:pPr>
            <a:endParaRPr lang="nl-NL" sz="1800" dirty="0"/>
          </a:p>
        </p:txBody>
      </p:sp>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4</a:t>
            </a:fld>
            <a:endParaRPr lang="en-US" dirty="0"/>
          </a:p>
        </p:txBody>
      </p:sp>
    </p:spTree>
    <p:extLst>
      <p:ext uri="{BB962C8B-B14F-4D97-AF65-F5344CB8AC3E}">
        <p14:creationId xmlns:p14="http://schemas.microsoft.com/office/powerpoint/2010/main" val="425870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normAutofit lnSpcReduction="10000"/>
          </a:bodyPr>
          <a:lstStyle/>
          <a:p>
            <a:r>
              <a:rPr lang="en-US" dirty="0"/>
              <a:t>A functional requirement </a:t>
            </a:r>
            <a:r>
              <a:rPr lang="en-US" dirty="0" smtClean="0"/>
              <a:t>specifies what the software must do in terms of the services it provides to its users.</a:t>
            </a:r>
            <a:endParaRPr lang="en-US" dirty="0"/>
          </a:p>
          <a:p>
            <a:r>
              <a:rPr lang="en-US" dirty="0" smtClean="0"/>
              <a:t>The </a:t>
            </a:r>
            <a:r>
              <a:rPr lang="en-US" sz="3600" i="1" dirty="0" smtClean="0">
                <a:solidFill>
                  <a:srgbClr val="FF0000"/>
                </a:solidFill>
                <a:latin typeface="Times New Roman" panose="02020603050405020304" pitchFamily="18" charset="0"/>
                <a:cs typeface="Times New Roman" panose="02020603050405020304" pitchFamily="18" charset="0"/>
              </a:rPr>
              <a:t>users</a:t>
            </a:r>
            <a:r>
              <a:rPr lang="en-US" dirty="0" smtClean="0"/>
              <a:t> of the software being measured, as defined in the FUR, may be:</a:t>
            </a:r>
          </a:p>
          <a:p>
            <a:pPr lvl="1"/>
            <a:r>
              <a:rPr lang="en-US" dirty="0" smtClean="0"/>
              <a:t>Humans (typical for business applications)</a:t>
            </a:r>
          </a:p>
          <a:p>
            <a:pPr lvl="1"/>
            <a:r>
              <a:rPr lang="en-US" dirty="0" smtClean="0"/>
              <a:t>Hardware devices (e.g., sensors, actuators typical for real-time software)</a:t>
            </a:r>
          </a:p>
          <a:p>
            <a:pPr lvl="1"/>
            <a:r>
              <a:rPr lang="en-US" dirty="0" smtClean="0"/>
              <a:t>Other pieces of software (all software domains)</a:t>
            </a:r>
            <a:endParaRPr lang="en-US" dirty="0"/>
          </a:p>
        </p:txBody>
      </p:sp>
      <p:sp>
        <p:nvSpPr>
          <p:cNvPr id="5" name="Title 2"/>
          <p:cNvSpPr>
            <a:spLocks noGrp="1"/>
          </p:cNvSpPr>
          <p:nvPr>
            <p:ph type="title"/>
          </p:nvPr>
        </p:nvSpPr>
        <p:spPr/>
        <p:txBody>
          <a:bodyPr>
            <a:normAutofit fontScale="90000"/>
          </a:bodyPr>
          <a:lstStyle/>
          <a:p>
            <a:r>
              <a:rPr lang="en-US" dirty="0"/>
              <a:t>What are Functional User Requirements (</a:t>
            </a:r>
            <a:r>
              <a:rPr lang="en-US" dirty="0" smtClean="0"/>
              <a:t>FUR</a:t>
            </a:r>
            <a:r>
              <a:rPr lang="en-US" baseline="30000" dirty="0" smtClean="0"/>
              <a:t>3, 6</a:t>
            </a:r>
            <a:r>
              <a:rPr lang="en-US" dirty="0" smtClean="0"/>
              <a:t>)?</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8F82E0A0-C266-4798-8C8F-B9F91E9DA37E}" type="slidenum">
              <a:rPr lang="en-US" smtClean="0"/>
              <a:pPr/>
              <a:t>5</a:t>
            </a:fld>
            <a:endParaRPr lang="en-US" dirty="0"/>
          </a:p>
        </p:txBody>
      </p:sp>
    </p:spTree>
    <p:extLst>
      <p:ext uri="{BB962C8B-B14F-4D97-AF65-F5344CB8AC3E}">
        <p14:creationId xmlns:p14="http://schemas.microsoft.com/office/powerpoint/2010/main" val="292896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6</a:t>
            </a:fld>
            <a:endParaRPr lang="en-US" dirty="0"/>
          </a:p>
        </p:txBody>
      </p:sp>
      <p:sp>
        <p:nvSpPr>
          <p:cNvPr id="5" name="Title 2"/>
          <p:cNvSpPr>
            <a:spLocks noGrp="1"/>
          </p:cNvSpPr>
          <p:nvPr>
            <p:ph type="title"/>
          </p:nvPr>
        </p:nvSpPr>
        <p:spPr/>
        <p:txBody>
          <a:bodyPr>
            <a:normAutofit/>
          </a:bodyPr>
          <a:lstStyle/>
          <a:p>
            <a:r>
              <a:rPr lang="en-US" sz="2400" dirty="0" smtClean="0"/>
              <a:t>The quality of the FUR determines the quality of the functional size measurements (and whether the developers can deliver what the user wants!)</a:t>
            </a:r>
            <a:endParaRPr lang="en-US" sz="2400" dirty="0"/>
          </a:p>
        </p:txBody>
      </p:sp>
      <p:sp>
        <p:nvSpPr>
          <p:cNvPr id="6" name="Content Placeholder 6"/>
          <p:cNvSpPr>
            <a:spLocks noGrp="1"/>
          </p:cNvSpPr>
          <p:nvPr>
            <p:ph sz="quarter" idx="13"/>
          </p:nvPr>
        </p:nvSpPr>
        <p:spPr/>
        <p:txBody>
          <a:bodyPr>
            <a:noAutofit/>
          </a:bodyPr>
          <a:lstStyle/>
          <a:p>
            <a:r>
              <a:rPr lang="en-US" sz="2400" dirty="0" smtClean="0"/>
              <a:t>COSMIC </a:t>
            </a:r>
            <a:r>
              <a:rPr lang="en-US" sz="2400" dirty="0"/>
              <a:t>has approximate sizing approaches for use early in a project before requirements are known in </a:t>
            </a:r>
            <a:r>
              <a:rPr lang="en-US" sz="2400" dirty="0" smtClean="0"/>
              <a:t>detail.</a:t>
            </a:r>
            <a:endParaRPr lang="en-US" sz="2400" dirty="0"/>
          </a:p>
          <a:p>
            <a:r>
              <a:rPr lang="en-US" sz="2400" dirty="0" smtClean="0"/>
              <a:t>COSMIC </a:t>
            </a:r>
            <a:r>
              <a:rPr lang="en-US" sz="2400" dirty="0"/>
              <a:t>concepts map with UML concepts; size measurement of UML sequence diagrams has been </a:t>
            </a:r>
            <a:r>
              <a:rPr lang="en-US" sz="2400" dirty="0" smtClean="0"/>
              <a:t>automated.</a:t>
            </a:r>
            <a:endParaRPr lang="en-US" sz="2400" dirty="0"/>
          </a:p>
          <a:p>
            <a:r>
              <a:rPr lang="en-US" sz="2400" dirty="0" smtClean="0"/>
              <a:t>Measurement </a:t>
            </a:r>
            <a:r>
              <a:rPr lang="en-US" sz="2400" dirty="0"/>
              <a:t>of COSMIC sizes of designs in Simulink has been </a:t>
            </a:r>
            <a:r>
              <a:rPr lang="en-US" sz="2400" dirty="0" smtClean="0"/>
              <a:t>automated.</a:t>
            </a:r>
            <a:endParaRPr lang="en-US" sz="2400" dirty="0"/>
          </a:p>
          <a:p>
            <a:r>
              <a:rPr lang="en-US" sz="2400" dirty="0" smtClean="0"/>
              <a:t>COSMIC </a:t>
            </a:r>
            <a:r>
              <a:rPr lang="en-US" sz="2400" dirty="0"/>
              <a:t>matches perfectly with Agile for sizing User Stories, Iterations, etc., at all levels of </a:t>
            </a:r>
            <a:r>
              <a:rPr lang="en-US" sz="2400" dirty="0" smtClean="0"/>
              <a:t>aggregation.</a:t>
            </a:r>
            <a:endParaRPr lang="en-US" sz="2400" dirty="0"/>
          </a:p>
        </p:txBody>
      </p:sp>
    </p:spTree>
    <p:extLst>
      <p:ext uri="{BB962C8B-B14F-4D97-AF65-F5344CB8AC3E}">
        <p14:creationId xmlns:p14="http://schemas.microsoft.com/office/powerpoint/2010/main" val="427493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7</a:t>
            </a:fld>
            <a:endParaRPr lang="en-US" dirty="0"/>
          </a:p>
        </p:txBody>
      </p:sp>
      <p:sp>
        <p:nvSpPr>
          <p:cNvPr id="5" name="Title 2"/>
          <p:cNvSpPr>
            <a:spLocks noGrp="1"/>
          </p:cNvSpPr>
          <p:nvPr>
            <p:ph type="title"/>
          </p:nvPr>
        </p:nvSpPr>
        <p:spPr/>
        <p:txBody>
          <a:bodyPr>
            <a:normAutofit/>
          </a:bodyPr>
          <a:lstStyle/>
          <a:p>
            <a:r>
              <a:rPr lang="en-US" sz="3600" dirty="0" smtClean="0"/>
              <a:t>Software size is the biggest driver of project effort</a:t>
            </a:r>
            <a:endParaRPr lang="en-US" sz="3600" dirty="0"/>
          </a:p>
        </p:txBody>
      </p:sp>
      <p:sp>
        <p:nvSpPr>
          <p:cNvPr id="6" name="Content Placeholder 6"/>
          <p:cNvSpPr>
            <a:spLocks noGrp="1"/>
          </p:cNvSpPr>
          <p:nvPr>
            <p:ph sz="quarter" idx="13"/>
          </p:nvPr>
        </p:nvSpPr>
        <p:spPr>
          <a:xfrm>
            <a:off x="2339752" y="2098596"/>
            <a:ext cx="6264696" cy="4426748"/>
          </a:xfrm>
        </p:spPr>
        <p:txBody>
          <a:bodyPr>
            <a:normAutofit/>
          </a:bodyPr>
          <a:lstStyle/>
          <a:p>
            <a:r>
              <a:rPr lang="en-US" sz="2400" dirty="0" smtClean="0"/>
              <a:t>SLOC</a:t>
            </a:r>
            <a:r>
              <a:rPr lang="en-US" sz="2400" baseline="30000" dirty="0" smtClean="0"/>
              <a:t>16</a:t>
            </a:r>
            <a:r>
              <a:rPr lang="en-US" sz="2400" dirty="0" smtClean="0"/>
              <a:t>:</a:t>
            </a:r>
          </a:p>
          <a:p>
            <a:pPr lvl="1"/>
            <a:r>
              <a:rPr lang="en-US" sz="2000" dirty="0" smtClean="0"/>
              <a:t>Can’t estimate until software is designed</a:t>
            </a:r>
          </a:p>
          <a:p>
            <a:pPr lvl="1"/>
            <a:r>
              <a:rPr lang="en-US" sz="2000" dirty="0" smtClean="0"/>
              <a:t>Technology-dependent, no standards</a:t>
            </a:r>
          </a:p>
          <a:p>
            <a:pPr lvl="1"/>
            <a:r>
              <a:rPr lang="en-US" sz="2000" dirty="0" smtClean="0"/>
              <a:t>Accounts for all requirements</a:t>
            </a:r>
            <a:endParaRPr lang="en-US" sz="2000" dirty="0"/>
          </a:p>
          <a:p>
            <a:r>
              <a:rPr lang="en-US" sz="2400" dirty="0" smtClean="0"/>
              <a:t>Functional size:</a:t>
            </a:r>
            <a:endParaRPr lang="en-US" sz="2400" dirty="0"/>
          </a:p>
          <a:p>
            <a:pPr lvl="1"/>
            <a:r>
              <a:rPr lang="en-US" sz="2000" dirty="0" smtClean="0"/>
              <a:t>International standard methods:</a:t>
            </a:r>
          </a:p>
          <a:p>
            <a:pPr lvl="1"/>
            <a:r>
              <a:rPr lang="en-US" sz="2000" dirty="0" smtClean="0"/>
              <a:t>What about Non-Functional Requirements?</a:t>
            </a:r>
          </a:p>
          <a:p>
            <a:r>
              <a:rPr lang="en-US" sz="2300" dirty="0" smtClean="0"/>
              <a:t>UCP, OOP, SP</a:t>
            </a:r>
          </a:p>
          <a:p>
            <a:pPr lvl="1"/>
            <a:r>
              <a:rPr lang="en-US" sz="2000" dirty="0" smtClean="0"/>
              <a:t>No reliable standards</a:t>
            </a:r>
          </a:p>
          <a:p>
            <a:pPr lvl="1"/>
            <a:r>
              <a:rPr lang="en-US" sz="2000" dirty="0" smtClean="0"/>
              <a:t>(So no publicly-available benchmarks)</a:t>
            </a:r>
          </a:p>
          <a:p>
            <a:pPr lvl="1"/>
            <a:endParaRPr lang="en-US" sz="2000" dirty="0"/>
          </a:p>
        </p:txBody>
      </p:sp>
      <p:sp>
        <p:nvSpPr>
          <p:cNvPr id="2" name="TextBox 1"/>
          <p:cNvSpPr txBox="1"/>
          <p:nvPr/>
        </p:nvSpPr>
        <p:spPr>
          <a:xfrm>
            <a:off x="292243" y="2780928"/>
            <a:ext cx="1368153" cy="1077218"/>
          </a:xfrm>
          <a:prstGeom prst="rect">
            <a:avLst/>
          </a:prstGeom>
          <a:solidFill>
            <a:schemeClr val="accent1"/>
          </a:solidFill>
        </p:spPr>
        <p:txBody>
          <a:bodyPr wrap="square" rtlCol="0">
            <a:spAutoFit/>
          </a:bodyPr>
          <a:lstStyle/>
          <a:p>
            <a:r>
              <a:rPr lang="en-US" sz="2000" b="1" dirty="0" smtClean="0">
                <a:solidFill>
                  <a:schemeClr val="bg1"/>
                </a:solidFill>
                <a:latin typeface="Raleway" panose="020B0604020202020204" charset="0"/>
              </a:rPr>
              <a:t>Sizing method options:</a:t>
            </a:r>
            <a:r>
              <a:rPr lang="en-US" sz="2400" b="1" dirty="0" smtClean="0">
                <a:solidFill>
                  <a:schemeClr val="bg1"/>
                </a:solidFill>
                <a:latin typeface="Raleway" panose="020B0604020202020204" charset="0"/>
              </a:rPr>
              <a:t> </a:t>
            </a:r>
            <a:endParaRPr lang="en-US" sz="1600" b="1" dirty="0">
              <a:solidFill>
                <a:schemeClr val="bg1"/>
              </a:solidFill>
              <a:latin typeface="Raleway" panose="020B0604020202020204" charset="0"/>
            </a:endParaRPr>
          </a:p>
        </p:txBody>
      </p:sp>
      <p:sp>
        <p:nvSpPr>
          <p:cNvPr id="7" name="TextBox 6"/>
          <p:cNvSpPr txBox="1"/>
          <p:nvPr/>
        </p:nvSpPr>
        <p:spPr>
          <a:xfrm>
            <a:off x="292244" y="5013176"/>
            <a:ext cx="1368152" cy="1015663"/>
          </a:xfrm>
          <a:prstGeom prst="rect">
            <a:avLst/>
          </a:prstGeom>
          <a:solidFill>
            <a:schemeClr val="accent2"/>
          </a:solidFill>
        </p:spPr>
        <p:txBody>
          <a:bodyPr wrap="square" rtlCol="0">
            <a:spAutoFit/>
          </a:bodyPr>
          <a:lstStyle/>
          <a:p>
            <a:r>
              <a:rPr lang="en-US" sz="2000" b="1" dirty="0">
                <a:solidFill>
                  <a:schemeClr val="bg1"/>
                </a:solidFill>
                <a:latin typeface="Raleway" panose="020B0604020202020204" charset="0"/>
              </a:rPr>
              <a:t>Other sizing methods: </a:t>
            </a:r>
          </a:p>
        </p:txBody>
      </p:sp>
      <p:sp>
        <p:nvSpPr>
          <p:cNvPr id="3" name="Left Brace 2"/>
          <p:cNvSpPr/>
          <p:nvPr/>
        </p:nvSpPr>
        <p:spPr>
          <a:xfrm>
            <a:off x="1984183" y="2218463"/>
            <a:ext cx="288032" cy="2592288"/>
          </a:xfrm>
          <a:prstGeom prst="leftBrace">
            <a:avLst>
              <a:gd name="adj1" fmla="val 8333"/>
              <a:gd name="adj2" fmla="val 49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2056191" y="5013176"/>
            <a:ext cx="144016" cy="1015663"/>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769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pPr/>
              <a:t>8</a:t>
            </a:fld>
            <a:endParaRPr lang="en-US" dirty="0"/>
          </a:p>
        </p:txBody>
      </p:sp>
      <p:sp>
        <p:nvSpPr>
          <p:cNvPr id="4" name="Title 2"/>
          <p:cNvSpPr>
            <a:spLocks noGrp="1"/>
          </p:cNvSpPr>
          <p:nvPr>
            <p:ph type="title"/>
          </p:nvPr>
        </p:nvSpPr>
        <p:spPr/>
        <p:txBody>
          <a:bodyPr>
            <a:noAutofit/>
          </a:bodyPr>
          <a:lstStyle/>
          <a:p>
            <a:r>
              <a:rPr lang="en-US" sz="2800" dirty="0" smtClean="0"/>
              <a:t>Serious project effort estimation needs a measure of software size and data on past performance</a:t>
            </a:r>
            <a:endParaRPr lang="en-US" sz="2800" dirty="0"/>
          </a:p>
        </p:txBody>
      </p:sp>
      <p:sp>
        <p:nvSpPr>
          <p:cNvPr id="5" name="TextBox 4"/>
          <p:cNvSpPr txBox="1"/>
          <p:nvPr/>
        </p:nvSpPr>
        <p:spPr>
          <a:xfrm>
            <a:off x="425306" y="2359539"/>
            <a:ext cx="3240360" cy="369332"/>
          </a:xfrm>
          <a:prstGeom prst="rect">
            <a:avLst/>
          </a:prstGeom>
          <a:noFill/>
        </p:spPr>
        <p:txBody>
          <a:bodyPr wrap="square" rtlCol="0">
            <a:spAutoFit/>
          </a:bodyPr>
          <a:lstStyle/>
          <a:p>
            <a:r>
              <a:rPr lang="en-US" dirty="0" smtClean="0">
                <a:latin typeface="Raleway" panose="020B0604020202020204" charset="0"/>
              </a:rPr>
              <a:t>Development Productivity =</a:t>
            </a:r>
            <a:endParaRPr lang="en-US" dirty="0">
              <a:latin typeface="Raleway" panose="020B0604020202020204" charset="0"/>
            </a:endParaRPr>
          </a:p>
        </p:txBody>
      </p:sp>
      <p:sp>
        <p:nvSpPr>
          <p:cNvPr id="6" name="TextBox 5"/>
          <p:cNvSpPr txBox="1"/>
          <p:nvPr/>
        </p:nvSpPr>
        <p:spPr>
          <a:xfrm>
            <a:off x="3827207" y="2174873"/>
            <a:ext cx="1944216" cy="369332"/>
          </a:xfrm>
          <a:prstGeom prst="rect">
            <a:avLst/>
          </a:prstGeom>
          <a:noFill/>
        </p:spPr>
        <p:txBody>
          <a:bodyPr wrap="square" rtlCol="0">
            <a:spAutoFit/>
          </a:bodyPr>
          <a:lstStyle/>
          <a:p>
            <a:pPr algn="ctr"/>
            <a:r>
              <a:rPr lang="en-US" dirty="0" smtClean="0">
                <a:latin typeface="Raleway" panose="020B0604020202020204" charset="0"/>
              </a:rPr>
              <a:t>Software Size</a:t>
            </a:r>
            <a:endParaRPr lang="en-US" dirty="0">
              <a:latin typeface="Raleway" panose="020B0604020202020204" charset="0"/>
            </a:endParaRPr>
          </a:p>
        </p:txBody>
      </p:sp>
      <p:cxnSp>
        <p:nvCxnSpPr>
          <p:cNvPr id="8" name="Straight Connector 7"/>
          <p:cNvCxnSpPr/>
          <p:nvPr/>
        </p:nvCxnSpPr>
        <p:spPr>
          <a:xfrm>
            <a:off x="3719195" y="2551436"/>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27207" y="2558667"/>
            <a:ext cx="1944216" cy="369332"/>
          </a:xfrm>
          <a:prstGeom prst="rect">
            <a:avLst/>
          </a:prstGeom>
          <a:noFill/>
        </p:spPr>
        <p:txBody>
          <a:bodyPr wrap="square" rtlCol="0">
            <a:spAutoFit/>
          </a:bodyPr>
          <a:lstStyle/>
          <a:p>
            <a:pPr algn="ctr"/>
            <a:r>
              <a:rPr lang="en-US" dirty="0" smtClean="0">
                <a:latin typeface="Raleway" panose="020B0604020202020204" charset="0"/>
              </a:rPr>
              <a:t>Effort</a:t>
            </a:r>
            <a:endParaRPr lang="en-US" dirty="0">
              <a:latin typeface="Raleway" panose="020B0604020202020204" charset="0"/>
            </a:endParaRPr>
          </a:p>
        </p:txBody>
      </p:sp>
      <p:sp>
        <p:nvSpPr>
          <p:cNvPr id="11" name="TextBox 10"/>
          <p:cNvSpPr txBox="1"/>
          <p:nvPr/>
        </p:nvSpPr>
        <p:spPr>
          <a:xfrm>
            <a:off x="586847" y="4236878"/>
            <a:ext cx="2376264" cy="954107"/>
          </a:xfrm>
          <a:prstGeom prst="rect">
            <a:avLst/>
          </a:prstGeom>
          <a:noFill/>
        </p:spPr>
        <p:txBody>
          <a:bodyPr wrap="square" rtlCol="0">
            <a:spAutoFit/>
          </a:bodyPr>
          <a:lstStyle/>
          <a:p>
            <a:r>
              <a:rPr lang="en-US" dirty="0" smtClean="0">
                <a:latin typeface="Raleway" panose="020B0604020202020204" charset="0"/>
              </a:rPr>
              <a:t>Estimated development effort for “New-Project”</a:t>
            </a:r>
            <a:endParaRPr lang="en-US" sz="2000" b="1"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921319" y="4529265"/>
            <a:ext cx="283458" cy="461665"/>
          </a:xfrm>
          <a:prstGeom prst="rect">
            <a:avLst/>
          </a:prstGeom>
          <a:noFill/>
        </p:spPr>
        <p:txBody>
          <a:bodyPr wrap="square" rtlCol="0">
            <a:spAutoFit/>
          </a:bodyPr>
          <a:lstStyle/>
          <a:p>
            <a:r>
              <a:rPr lang="en-US" sz="2400" dirty="0" smtClean="0">
                <a:latin typeface="Raleway" panose="020B0604020202020204"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3539175" y="4092862"/>
            <a:ext cx="144016" cy="115212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773201" y="4247955"/>
            <a:ext cx="3672408" cy="369332"/>
          </a:xfrm>
          <a:prstGeom prst="rect">
            <a:avLst/>
          </a:prstGeom>
          <a:noFill/>
        </p:spPr>
        <p:txBody>
          <a:bodyPr wrap="square" rtlCol="0">
            <a:spAutoFit/>
          </a:bodyPr>
          <a:lstStyle/>
          <a:p>
            <a:pPr algn="ctr"/>
            <a:r>
              <a:rPr lang="en-US" b="1" dirty="0" smtClean="0">
                <a:latin typeface="Raleway" panose="020B0604020202020204" charset="0"/>
              </a:rPr>
              <a:t>Est. Soft. Size for “New-Project”</a:t>
            </a:r>
            <a:endParaRPr lang="en-US" b="1" dirty="0">
              <a:latin typeface="Raleway" panose="020B0604020202020204" charset="0"/>
            </a:endParaRPr>
          </a:p>
        </p:txBody>
      </p:sp>
      <p:cxnSp>
        <p:nvCxnSpPr>
          <p:cNvPr id="15" name="Straight Connector 14"/>
          <p:cNvCxnSpPr/>
          <p:nvPr/>
        </p:nvCxnSpPr>
        <p:spPr>
          <a:xfrm flipV="1">
            <a:off x="3791203" y="4617287"/>
            <a:ext cx="3636404" cy="72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61233" y="4631749"/>
            <a:ext cx="3096344" cy="369332"/>
          </a:xfrm>
          <a:prstGeom prst="rect">
            <a:avLst/>
          </a:prstGeom>
          <a:noFill/>
        </p:spPr>
        <p:txBody>
          <a:bodyPr wrap="square" rtlCol="0">
            <a:spAutoFit/>
          </a:bodyPr>
          <a:lstStyle/>
          <a:p>
            <a:pPr algn="ctr"/>
            <a:r>
              <a:rPr lang="en-US" dirty="0" smtClean="0">
                <a:latin typeface="Raleway" panose="020B0604020202020204" charset="0"/>
              </a:rPr>
              <a:t>Past Productivity</a:t>
            </a:r>
            <a:endParaRPr lang="en-US" dirty="0">
              <a:latin typeface="Raleway" panose="020B0604020202020204" charset="0"/>
            </a:endParaRPr>
          </a:p>
        </p:txBody>
      </p:sp>
      <p:sp>
        <p:nvSpPr>
          <p:cNvPr id="19" name="Right Bracket 18"/>
          <p:cNvSpPr/>
          <p:nvPr/>
        </p:nvSpPr>
        <p:spPr>
          <a:xfrm>
            <a:off x="7499615" y="4092862"/>
            <a:ext cx="144016" cy="1098123"/>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ket 19"/>
          <p:cNvSpPr/>
          <p:nvPr/>
        </p:nvSpPr>
        <p:spPr>
          <a:xfrm>
            <a:off x="3539175" y="5406900"/>
            <a:ext cx="144016" cy="115212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3773201" y="5659799"/>
            <a:ext cx="1998222" cy="646331"/>
          </a:xfrm>
          <a:prstGeom prst="rect">
            <a:avLst/>
          </a:prstGeom>
          <a:noFill/>
        </p:spPr>
        <p:txBody>
          <a:bodyPr wrap="square" rtlCol="0">
            <a:spAutoFit/>
          </a:bodyPr>
          <a:lstStyle/>
          <a:p>
            <a:pPr algn="ctr"/>
            <a:r>
              <a:rPr lang="en-US" dirty="0" smtClean="0">
                <a:latin typeface="Raleway" panose="020B0604020202020204" charset="0"/>
              </a:rPr>
              <a:t>Adjustments for “New-Project”</a:t>
            </a:r>
            <a:endParaRPr lang="en-US" dirty="0">
              <a:latin typeface="Raleway" panose="020B0604020202020204" charset="0"/>
            </a:endParaRPr>
          </a:p>
        </p:txBody>
      </p:sp>
      <p:sp>
        <p:nvSpPr>
          <p:cNvPr id="22" name="Right Bracket 21"/>
          <p:cNvSpPr/>
          <p:nvPr/>
        </p:nvSpPr>
        <p:spPr>
          <a:xfrm>
            <a:off x="5915439" y="5433903"/>
            <a:ext cx="144016" cy="1098123"/>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847024" y="5798298"/>
            <a:ext cx="432048" cy="369332"/>
          </a:xfrm>
          <a:prstGeom prst="rect">
            <a:avLst/>
          </a:prstGeom>
          <a:noFill/>
        </p:spPr>
        <p:txBody>
          <a:bodyPr wrap="square" rtlCol="0">
            <a:spAutoFit/>
          </a:bodyPr>
          <a:lstStyle/>
          <a:p>
            <a:pPr algn="ctr"/>
            <a:r>
              <a:rPr lang="en-US" dirty="0" smtClean="0">
                <a:latin typeface="Raleway" panose="020B0604020202020204" charset="0"/>
              </a:rPr>
              <a:t>X</a:t>
            </a:r>
            <a:endParaRPr lang="en-US" dirty="0">
              <a:latin typeface="Raleway" panose="020B0604020202020204" charset="0"/>
            </a:endParaRPr>
          </a:p>
        </p:txBody>
      </p:sp>
      <p:sp>
        <p:nvSpPr>
          <p:cNvPr id="26" name="Oval Callout 25"/>
          <p:cNvSpPr/>
          <p:nvPr/>
        </p:nvSpPr>
        <p:spPr>
          <a:xfrm>
            <a:off x="3652832" y="3984965"/>
            <a:ext cx="3913145" cy="656958"/>
          </a:xfrm>
          <a:prstGeom prst="wedgeEllipseCallout">
            <a:avLst>
              <a:gd name="adj1" fmla="val 31165"/>
              <a:gd name="adj2" fmla="val -99297"/>
            </a:avLst>
          </a:prstGeom>
          <a:solidFill>
            <a:srgbClr val="CCFF99">
              <a:alpha val="24706"/>
            </a:srgbClr>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93869" y="3208683"/>
            <a:ext cx="1811491" cy="369332"/>
          </a:xfrm>
          <a:prstGeom prst="rect">
            <a:avLst/>
          </a:prstGeom>
          <a:solidFill>
            <a:srgbClr val="CCFF99">
              <a:alpha val="25000"/>
            </a:srgbClr>
          </a:solidFill>
          <a:ln w="9525">
            <a:solidFill>
              <a:srgbClr val="006600"/>
            </a:solidFill>
          </a:ln>
        </p:spPr>
        <p:txBody>
          <a:bodyPr wrap="square" rtlCol="0">
            <a:spAutoFit/>
          </a:bodyPr>
          <a:lstStyle/>
          <a:p>
            <a:pPr algn="ctr"/>
            <a:r>
              <a:rPr lang="en-US" b="1" dirty="0" smtClean="0">
                <a:latin typeface="Raleway" panose="020B0604020202020204" charset="0"/>
              </a:rPr>
              <a:t>How big is it?</a:t>
            </a:r>
            <a:endParaRPr lang="en-US" b="1" dirty="0">
              <a:latin typeface="Raleway" panose="020B0604020202020204" charset="0"/>
            </a:endParaRPr>
          </a:p>
        </p:txBody>
      </p:sp>
    </p:spTree>
    <p:extLst>
      <p:ext uri="{BB962C8B-B14F-4D97-AF65-F5344CB8AC3E}">
        <p14:creationId xmlns:p14="http://schemas.microsoft.com/office/powerpoint/2010/main" val="30225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8F82E0A0-C266-4798-8C8F-B9F91E9DA37E}" type="slidenum">
              <a:rPr lang="en-US" smtClean="0"/>
              <a:pPr/>
              <a:t>9</a:t>
            </a:fld>
            <a:endParaRPr lang="en-US" dirty="0"/>
          </a:p>
        </p:txBody>
      </p:sp>
      <p:sp>
        <p:nvSpPr>
          <p:cNvPr id="5" name="Title 6"/>
          <p:cNvSpPr>
            <a:spLocks noGrp="1"/>
          </p:cNvSpPr>
          <p:nvPr>
            <p:ph type="title"/>
          </p:nvPr>
        </p:nvSpPr>
        <p:spPr/>
        <p:txBody>
          <a:bodyPr>
            <a:noAutofit/>
          </a:bodyPr>
          <a:lstStyle/>
          <a:p>
            <a:r>
              <a:rPr lang="en-GB" sz="2800" dirty="0"/>
              <a:t>Once upon a time (i.e. last century), software size measurement was easy</a:t>
            </a:r>
            <a:endParaRPr lang="en-US" sz="2800" dirty="0"/>
          </a:p>
        </p:txBody>
      </p:sp>
      <p:sp>
        <p:nvSpPr>
          <p:cNvPr id="38" name="TextBox 37"/>
          <p:cNvSpPr txBox="1"/>
          <p:nvPr/>
        </p:nvSpPr>
        <p:spPr>
          <a:xfrm>
            <a:off x="2460811" y="1955463"/>
            <a:ext cx="3106270" cy="707886"/>
          </a:xfrm>
          <a:prstGeom prst="rect">
            <a:avLst/>
          </a:prstGeom>
          <a:noFill/>
        </p:spPr>
        <p:txBody>
          <a:bodyPr wrap="square" rtlCol="0">
            <a:spAutoFit/>
          </a:bodyPr>
          <a:lstStyle/>
          <a:p>
            <a:pPr algn="ctr"/>
            <a:r>
              <a:rPr lang="en-GB" sz="2000" u="sng" dirty="0" smtClean="0">
                <a:latin typeface="Raleway" panose="020B0604020202020204" charset="0"/>
              </a:rPr>
              <a:t>Whole business applications</a:t>
            </a:r>
            <a:endParaRPr lang="en-GB" sz="2000" u="sng" dirty="0">
              <a:latin typeface="Raleway" panose="020B0604020202020204" charset="0"/>
            </a:endParaRPr>
          </a:p>
        </p:txBody>
      </p:sp>
      <p:sp>
        <p:nvSpPr>
          <p:cNvPr id="39" name="TextBox 38"/>
          <p:cNvSpPr txBox="1"/>
          <p:nvPr/>
        </p:nvSpPr>
        <p:spPr>
          <a:xfrm>
            <a:off x="6067424" y="1955463"/>
            <a:ext cx="3049681" cy="707886"/>
          </a:xfrm>
          <a:prstGeom prst="rect">
            <a:avLst/>
          </a:prstGeom>
          <a:noFill/>
        </p:spPr>
        <p:txBody>
          <a:bodyPr wrap="square" rtlCol="0">
            <a:spAutoFit/>
          </a:bodyPr>
          <a:lstStyle/>
          <a:p>
            <a:pPr algn="ctr"/>
            <a:r>
              <a:rPr lang="en-GB" sz="2000" u="sng" dirty="0" smtClean="0">
                <a:latin typeface="Raleway" panose="020B0604020202020204" charset="0"/>
              </a:rPr>
              <a:t>Real-time software systems</a:t>
            </a:r>
            <a:endParaRPr lang="en-GB" sz="2000" u="sng" dirty="0">
              <a:latin typeface="Raleway" panose="020B0604020202020204" charset="0"/>
            </a:endParaRPr>
          </a:p>
        </p:txBody>
      </p:sp>
      <p:cxnSp>
        <p:nvCxnSpPr>
          <p:cNvPr id="40" name="Straight Connector 39"/>
          <p:cNvCxnSpPr/>
          <p:nvPr/>
        </p:nvCxnSpPr>
        <p:spPr>
          <a:xfrm>
            <a:off x="5931866" y="1852206"/>
            <a:ext cx="41461" cy="472561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3093" y="3102945"/>
            <a:ext cx="1949823" cy="1015663"/>
          </a:xfrm>
          <a:prstGeom prst="rect">
            <a:avLst/>
          </a:prstGeom>
          <a:noFill/>
        </p:spPr>
        <p:txBody>
          <a:bodyPr wrap="square" rtlCol="0">
            <a:spAutoFit/>
          </a:bodyPr>
          <a:lstStyle/>
          <a:p>
            <a:pPr algn="ctr"/>
            <a:r>
              <a:rPr lang="en-GB" sz="2000" dirty="0" smtClean="0">
                <a:latin typeface="Raleway" panose="020B0604020202020204" charset="0"/>
              </a:rPr>
              <a:t>Measure Functional Requirements</a:t>
            </a:r>
            <a:endParaRPr lang="en-GB" sz="2000" dirty="0">
              <a:latin typeface="Raleway" panose="020B0604020202020204" charset="0"/>
            </a:endParaRPr>
          </a:p>
        </p:txBody>
      </p:sp>
      <p:sp>
        <p:nvSpPr>
          <p:cNvPr id="44" name="TextBox 43"/>
          <p:cNvSpPr txBox="1"/>
          <p:nvPr/>
        </p:nvSpPr>
        <p:spPr>
          <a:xfrm>
            <a:off x="103093" y="4530165"/>
            <a:ext cx="1949823" cy="1015663"/>
          </a:xfrm>
          <a:prstGeom prst="rect">
            <a:avLst/>
          </a:prstGeom>
          <a:noFill/>
        </p:spPr>
        <p:txBody>
          <a:bodyPr wrap="square" rtlCol="0">
            <a:spAutoFit/>
          </a:bodyPr>
          <a:lstStyle/>
          <a:p>
            <a:pPr algn="ctr"/>
            <a:r>
              <a:rPr lang="en-GB" sz="2000" dirty="0" smtClean="0">
                <a:latin typeface="Raleway" panose="020B0604020202020204" charset="0"/>
              </a:rPr>
              <a:t>Measure Non-Functional </a:t>
            </a:r>
            <a:r>
              <a:rPr lang="en-GB" sz="2000" dirty="0">
                <a:latin typeface="Raleway" panose="020B0604020202020204" charset="0"/>
              </a:rPr>
              <a:t>R</a:t>
            </a:r>
            <a:r>
              <a:rPr lang="en-GB" sz="2000" dirty="0" smtClean="0">
                <a:latin typeface="Raleway" panose="020B0604020202020204" charset="0"/>
              </a:rPr>
              <a:t>equirements</a:t>
            </a:r>
            <a:endParaRPr lang="en-GB" sz="2000" dirty="0">
              <a:latin typeface="Raleway" panose="020B0604020202020204" charset="0"/>
            </a:endParaRPr>
          </a:p>
        </p:txBody>
      </p:sp>
      <p:sp>
        <p:nvSpPr>
          <p:cNvPr id="46" name="TextBox 45"/>
          <p:cNvSpPr txBox="1"/>
          <p:nvPr/>
        </p:nvSpPr>
        <p:spPr>
          <a:xfrm>
            <a:off x="103093" y="6054600"/>
            <a:ext cx="1949823" cy="400110"/>
          </a:xfrm>
          <a:prstGeom prst="rect">
            <a:avLst/>
          </a:prstGeom>
          <a:noFill/>
        </p:spPr>
        <p:txBody>
          <a:bodyPr wrap="square" rtlCol="0">
            <a:spAutoFit/>
          </a:bodyPr>
          <a:lstStyle/>
          <a:p>
            <a:pPr algn="ctr"/>
            <a:r>
              <a:rPr lang="en-GB" sz="2000" dirty="0" smtClean="0">
                <a:latin typeface="Raleway" panose="020B0604020202020204" charset="0"/>
              </a:rPr>
              <a:t>(Example NFR)</a:t>
            </a:r>
            <a:endParaRPr lang="en-GB" sz="2000" dirty="0">
              <a:latin typeface="Raleway" panose="020B0604020202020204" charset="0"/>
            </a:endParaRPr>
          </a:p>
        </p:txBody>
      </p:sp>
      <p:sp>
        <p:nvSpPr>
          <p:cNvPr id="47" name="TextBox 46"/>
          <p:cNvSpPr txBox="1"/>
          <p:nvPr/>
        </p:nvSpPr>
        <p:spPr>
          <a:xfrm>
            <a:off x="2460810" y="3102945"/>
            <a:ext cx="1869141" cy="923330"/>
          </a:xfrm>
          <a:prstGeom prst="rect">
            <a:avLst/>
          </a:prstGeom>
          <a:noFill/>
        </p:spPr>
        <p:txBody>
          <a:bodyPr wrap="square" rtlCol="0">
            <a:spAutoFit/>
          </a:bodyPr>
          <a:lstStyle/>
          <a:p>
            <a:pPr algn="ctr"/>
            <a:r>
              <a:rPr lang="en-GB" b="1" dirty="0" smtClean="0">
                <a:solidFill>
                  <a:schemeClr val="accent1">
                    <a:lumMod val="50000"/>
                  </a:schemeClr>
                </a:solidFill>
                <a:latin typeface="Raleway" panose="020B0604020202020204" charset="0"/>
              </a:rPr>
              <a:t>Albrecht/IFPUG Function Point Analysis</a:t>
            </a:r>
            <a:endParaRPr lang="en-GB" b="1" dirty="0">
              <a:solidFill>
                <a:schemeClr val="accent1">
                  <a:lumMod val="50000"/>
                </a:schemeClr>
              </a:solidFill>
              <a:latin typeface="Raleway" panose="020B0604020202020204" charset="0"/>
            </a:endParaRPr>
          </a:p>
        </p:txBody>
      </p:sp>
      <p:sp>
        <p:nvSpPr>
          <p:cNvPr id="49" name="TextBox 48"/>
          <p:cNvSpPr txBox="1"/>
          <p:nvPr/>
        </p:nvSpPr>
        <p:spPr>
          <a:xfrm>
            <a:off x="2514599" y="4576331"/>
            <a:ext cx="1815352" cy="923330"/>
          </a:xfrm>
          <a:prstGeom prst="rect">
            <a:avLst/>
          </a:prstGeom>
          <a:noFill/>
        </p:spPr>
        <p:txBody>
          <a:bodyPr wrap="square" rtlCol="0">
            <a:spAutoFit/>
          </a:bodyPr>
          <a:lstStyle/>
          <a:p>
            <a:pPr algn="ctr"/>
            <a:r>
              <a:rPr lang="en-GB" b="1" dirty="0" smtClean="0">
                <a:solidFill>
                  <a:schemeClr val="accent1">
                    <a:lumMod val="50000"/>
                  </a:schemeClr>
                </a:solidFill>
                <a:latin typeface="Raleway" panose="020B0604020202020204" charset="0"/>
              </a:rPr>
              <a:t>Value Adjustment Factor</a:t>
            </a:r>
            <a:endParaRPr lang="en-GB" b="1" dirty="0">
              <a:solidFill>
                <a:schemeClr val="accent1">
                  <a:lumMod val="50000"/>
                </a:schemeClr>
              </a:solidFill>
              <a:latin typeface="Raleway" panose="020B0604020202020204" charset="0"/>
            </a:endParaRPr>
          </a:p>
        </p:txBody>
      </p:sp>
      <p:sp>
        <p:nvSpPr>
          <p:cNvPr id="51" name="TextBox 50"/>
          <p:cNvSpPr txBox="1"/>
          <p:nvPr/>
        </p:nvSpPr>
        <p:spPr>
          <a:xfrm>
            <a:off x="2487704" y="5931490"/>
            <a:ext cx="1869141" cy="923330"/>
          </a:xfrm>
          <a:prstGeom prst="rect">
            <a:avLst/>
          </a:prstGeom>
          <a:noFill/>
        </p:spPr>
        <p:txBody>
          <a:bodyPr wrap="square" rtlCol="0">
            <a:spAutoFit/>
          </a:bodyPr>
          <a:lstStyle/>
          <a:p>
            <a:pPr algn="ctr"/>
            <a:r>
              <a:rPr lang="en-GB" dirty="0" smtClean="0">
                <a:latin typeface="Raleway" panose="020B0604020202020204" charset="0"/>
              </a:rPr>
              <a:t>(Mainly on-line vs batch processing)</a:t>
            </a:r>
            <a:endParaRPr lang="en-GB" dirty="0">
              <a:latin typeface="Raleway" panose="020B0604020202020204" charset="0"/>
            </a:endParaRPr>
          </a:p>
        </p:txBody>
      </p:sp>
      <p:sp>
        <p:nvSpPr>
          <p:cNvPr id="53" name="Right Brace 52"/>
          <p:cNvSpPr/>
          <p:nvPr/>
        </p:nvSpPr>
        <p:spPr>
          <a:xfrm>
            <a:off x="4356845" y="3102945"/>
            <a:ext cx="228601" cy="22949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accent1">
                  <a:lumMod val="50000"/>
                </a:schemeClr>
              </a:solidFill>
            </a:endParaRPr>
          </a:p>
        </p:txBody>
      </p:sp>
      <p:sp>
        <p:nvSpPr>
          <p:cNvPr id="55" name="TextBox 54"/>
          <p:cNvSpPr txBox="1"/>
          <p:nvPr/>
        </p:nvSpPr>
        <p:spPr>
          <a:xfrm>
            <a:off x="4641753" y="3901797"/>
            <a:ext cx="925328" cy="646331"/>
          </a:xfrm>
          <a:prstGeom prst="rect">
            <a:avLst/>
          </a:prstGeom>
          <a:noFill/>
        </p:spPr>
        <p:txBody>
          <a:bodyPr wrap="square" rtlCol="0">
            <a:spAutoFit/>
          </a:bodyPr>
          <a:lstStyle/>
          <a:p>
            <a:pPr algn="ctr"/>
            <a:r>
              <a:rPr lang="en-GB" b="1" dirty="0" smtClean="0">
                <a:solidFill>
                  <a:schemeClr val="accent1">
                    <a:lumMod val="50000"/>
                  </a:schemeClr>
                </a:solidFill>
                <a:latin typeface="Raleway" panose="020B0604020202020204" charset="0"/>
              </a:rPr>
              <a:t>(or</a:t>
            </a:r>
          </a:p>
          <a:p>
            <a:pPr algn="ctr"/>
            <a:r>
              <a:rPr lang="en-GB" b="1" dirty="0" smtClean="0">
                <a:solidFill>
                  <a:schemeClr val="accent1">
                    <a:lumMod val="50000"/>
                  </a:schemeClr>
                </a:solidFill>
                <a:latin typeface="Raleway" panose="020B0604020202020204" charset="0"/>
              </a:rPr>
              <a:t>SLOC)</a:t>
            </a:r>
            <a:endParaRPr lang="en-GB" b="1" dirty="0">
              <a:solidFill>
                <a:schemeClr val="accent1">
                  <a:lumMod val="50000"/>
                </a:schemeClr>
              </a:solidFill>
              <a:latin typeface="Raleway" panose="020B0604020202020204" charset="0"/>
            </a:endParaRPr>
          </a:p>
        </p:txBody>
      </p:sp>
      <p:sp>
        <p:nvSpPr>
          <p:cNvPr id="56" name="Right Brace 55"/>
          <p:cNvSpPr/>
          <p:nvPr/>
        </p:nvSpPr>
        <p:spPr>
          <a:xfrm>
            <a:off x="7037292" y="3102945"/>
            <a:ext cx="228601" cy="22949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accent1">
                  <a:lumMod val="50000"/>
                </a:schemeClr>
              </a:solidFill>
            </a:endParaRPr>
          </a:p>
        </p:txBody>
      </p:sp>
      <p:sp>
        <p:nvSpPr>
          <p:cNvPr id="58" name="TextBox 57"/>
          <p:cNvSpPr txBox="1"/>
          <p:nvPr/>
        </p:nvSpPr>
        <p:spPr>
          <a:xfrm>
            <a:off x="7552764" y="4026275"/>
            <a:ext cx="865094" cy="400110"/>
          </a:xfrm>
          <a:prstGeom prst="rect">
            <a:avLst/>
          </a:prstGeom>
          <a:noFill/>
        </p:spPr>
        <p:txBody>
          <a:bodyPr wrap="square" rtlCol="0">
            <a:spAutoFit/>
          </a:bodyPr>
          <a:lstStyle/>
          <a:p>
            <a:pPr algn="ctr"/>
            <a:r>
              <a:rPr lang="en-GB" sz="2000" b="1" dirty="0" smtClean="0">
                <a:solidFill>
                  <a:schemeClr val="accent1">
                    <a:lumMod val="50000"/>
                  </a:schemeClr>
                </a:solidFill>
                <a:latin typeface="Raleway" panose="020B0604020202020204" charset="0"/>
              </a:rPr>
              <a:t>SLOC</a:t>
            </a:r>
            <a:endParaRPr lang="en-GB" sz="2000" b="1" dirty="0">
              <a:solidFill>
                <a:schemeClr val="accent1">
                  <a:lumMod val="50000"/>
                </a:schemeClr>
              </a:solidFill>
              <a:latin typeface="Raleway" panose="020B0604020202020204" charset="0"/>
            </a:endParaRPr>
          </a:p>
        </p:txBody>
      </p:sp>
      <p:sp>
        <p:nvSpPr>
          <p:cNvPr id="61" name="TextBox 60"/>
          <p:cNvSpPr txBox="1"/>
          <p:nvPr/>
        </p:nvSpPr>
        <p:spPr>
          <a:xfrm>
            <a:off x="6613070" y="5936597"/>
            <a:ext cx="1761565" cy="646331"/>
          </a:xfrm>
          <a:prstGeom prst="rect">
            <a:avLst/>
          </a:prstGeom>
          <a:noFill/>
        </p:spPr>
        <p:txBody>
          <a:bodyPr wrap="square" rtlCol="0">
            <a:spAutoFit/>
          </a:bodyPr>
          <a:lstStyle/>
          <a:p>
            <a:pPr algn="ctr"/>
            <a:r>
              <a:rPr lang="en-GB" dirty="0" smtClean="0">
                <a:latin typeface="Raleway" panose="020B0604020202020204" charset="0"/>
              </a:rPr>
              <a:t>(Mainly timing constraints)</a:t>
            </a:r>
            <a:endParaRPr lang="en-GB" dirty="0">
              <a:latin typeface="Raleway" panose="020B0604020202020204" charset="0"/>
            </a:endParaRPr>
          </a:p>
        </p:txBody>
      </p:sp>
      <p:sp>
        <p:nvSpPr>
          <p:cNvPr id="62" name="TextBox 61"/>
          <p:cNvSpPr txBox="1"/>
          <p:nvPr/>
        </p:nvSpPr>
        <p:spPr>
          <a:xfrm>
            <a:off x="5147340" y="2466823"/>
            <a:ext cx="1465730" cy="369332"/>
          </a:xfrm>
          <a:prstGeom prst="rect">
            <a:avLst/>
          </a:prstGeom>
          <a:noFill/>
        </p:spPr>
        <p:txBody>
          <a:bodyPr wrap="square" rtlCol="0">
            <a:spAutoFit/>
          </a:bodyPr>
          <a:lstStyle/>
          <a:p>
            <a:pPr algn="ctr"/>
            <a:r>
              <a:rPr lang="en-GB" dirty="0" smtClean="0">
                <a:latin typeface="Raleway" panose="020B0604020202020204" charset="0"/>
              </a:rPr>
              <a:t>Waterfall</a:t>
            </a:r>
            <a:endParaRPr lang="en-GB" dirty="0">
              <a:latin typeface="Raleway" panose="020B0604020202020204" charset="0"/>
            </a:endParaRPr>
          </a:p>
        </p:txBody>
      </p:sp>
      <p:cxnSp>
        <p:nvCxnSpPr>
          <p:cNvPr id="63" name="Straight Arrow Connector 62"/>
          <p:cNvCxnSpPr>
            <a:stCxn id="62" idx="1"/>
          </p:cNvCxnSpPr>
          <p:nvPr/>
        </p:nvCxnSpPr>
        <p:spPr>
          <a:xfrm flipH="1">
            <a:off x="2168752" y="2651489"/>
            <a:ext cx="2978588"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473918" y="2651489"/>
            <a:ext cx="2524400" cy="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49623" y="5931490"/>
            <a:ext cx="82606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29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Aangepast 1">
      <a:dk1>
        <a:srgbClr val="333333"/>
      </a:dk1>
      <a:lt1>
        <a:srgbClr val="FFFFFF"/>
      </a:lt1>
      <a:dk2>
        <a:srgbClr val="333333"/>
      </a:dk2>
      <a:lt2>
        <a:srgbClr val="FFFFFF"/>
      </a:lt2>
      <a:accent1>
        <a:srgbClr val="7690C3"/>
      </a:accent1>
      <a:accent2>
        <a:srgbClr val="884D72"/>
      </a:accent2>
      <a:accent3>
        <a:srgbClr val="0070C0"/>
      </a:accent3>
      <a:accent4>
        <a:srgbClr val="474B78"/>
      </a:accent4>
      <a:accent5>
        <a:srgbClr val="39639D"/>
      </a:accent5>
      <a:accent6>
        <a:srgbClr val="00B0F0"/>
      </a:accent6>
      <a:hlink>
        <a:srgbClr val="7690C3"/>
      </a:hlink>
      <a:folHlink>
        <a:srgbClr val="884D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4990</Words>
  <Application>Microsoft Office PowerPoint</Application>
  <PresentationFormat>On-screen Show (4:3)</PresentationFormat>
  <Paragraphs>719</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Raleway</vt:lpstr>
      <vt:lpstr>Wingdings</vt:lpstr>
      <vt:lpstr>Times New Roman</vt:lpstr>
      <vt:lpstr>Monotype Sorts</vt:lpstr>
      <vt:lpstr>Tw Cen MT</vt:lpstr>
      <vt:lpstr>Courier New</vt:lpstr>
      <vt:lpstr>Calibri</vt:lpstr>
      <vt:lpstr>Widescreen Presentation</vt:lpstr>
      <vt:lpstr>Introduction to the COSMIC method of measuring software</vt:lpstr>
      <vt:lpstr>Outline</vt:lpstr>
      <vt:lpstr>COSMIC Definition</vt:lpstr>
      <vt:lpstr>What is Functional Size Measurement (FSM2)?</vt:lpstr>
      <vt:lpstr>What are Functional User Requirements (FUR3, 6)?</vt:lpstr>
      <vt:lpstr>The quality of the FUR determines the quality of the functional size measurements (and whether the developers can deliver what the user wants!)</vt:lpstr>
      <vt:lpstr>Software size is the biggest driver of project effort</vt:lpstr>
      <vt:lpstr>Serious project effort estimation needs a measure of software size and data on past performance</vt:lpstr>
      <vt:lpstr>Once upon a time (i.e. last century), software size measurement was easy</vt:lpstr>
      <vt:lpstr>Nowadays, the measurement challenge is greater</vt:lpstr>
      <vt:lpstr>Why use COSMIC when I can use the IFPUG method?</vt:lpstr>
      <vt:lpstr>PowerPoint Presentation</vt:lpstr>
      <vt:lpstr>PowerPoint Presentation</vt:lpstr>
      <vt:lpstr>PowerPoint Presentation</vt:lpstr>
      <vt:lpstr>PowerPoint Presentation</vt:lpstr>
      <vt:lpstr>PowerPoint Presentation</vt:lpstr>
      <vt:lpstr>PowerPoint Presentation</vt:lpstr>
      <vt:lpstr>Phase 2—Mapping9, Part 2</vt:lpstr>
      <vt:lpstr>Phase 2—Mapping, Part 3</vt:lpstr>
      <vt:lpstr>PowerPoint Presentation</vt:lpstr>
      <vt:lpstr>Calculating the software size with COSMIC14</vt:lpstr>
      <vt:lpstr>PowerPoint Presentation</vt:lpstr>
      <vt:lpstr>PowerPoint Presentation</vt:lpstr>
      <vt:lpstr>PowerPoint Presentation</vt:lpstr>
      <vt:lpstr>PowerPoint Presentation</vt:lpstr>
      <vt:lpstr>PowerPoint Presentation</vt:lpstr>
      <vt:lpstr>PowerPoint Presentation</vt:lpstr>
      <vt:lpstr>COSMIC—a Real World example</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www.cosmic-sizing.org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2015-04-12T08:45:40Z</dcterms:created>
  <dcterms:modified xsi:type="dcterms:W3CDTF">2015-11-12T13:59:44Z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